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sldIdLst>
    <p:sldId id="270" r:id="rId2"/>
    <p:sldId id="364" r:id="rId3"/>
    <p:sldId id="350" r:id="rId4"/>
    <p:sldId id="362" r:id="rId5"/>
    <p:sldId id="370" r:id="rId6"/>
    <p:sldId id="366" r:id="rId7"/>
    <p:sldId id="372" r:id="rId8"/>
    <p:sldId id="373" r:id="rId9"/>
    <p:sldId id="374" r:id="rId10"/>
    <p:sldId id="375" r:id="rId11"/>
    <p:sldId id="376" r:id="rId12"/>
    <p:sldId id="259" r:id="rId13"/>
  </p:sldIdLst>
  <p:sldSz cx="12192000" cy="6858000"/>
  <p:notesSz cx="7462838" cy="13222288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FF3300"/>
    <a:srgbClr val="1F7B91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66" autoAdjust="0"/>
    <p:restoredTop sz="96203" autoAdjust="0"/>
  </p:normalViewPr>
  <p:slideViewPr>
    <p:cSldViewPr snapToGrid="0">
      <p:cViewPr varScale="1">
        <p:scale>
          <a:sx n="113" d="100"/>
          <a:sy n="113" d="100"/>
        </p:scale>
        <p:origin x="534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Temp\Tablas\Centros_Poblados_Inundaciones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Temp\Tablas\Centros_Poblados_Inundaciones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Temp\Tablas\Centros_Poblados_Mov_Masa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C:\Temp\Tablas\Centros_Poblados_Mov_Mas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CANTIDAD DE DISTRITOS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GRAFICO'!$F$3</c:f>
              <c:strCache>
                <c:ptCount val="1"/>
                <c:pt idx="0">
                  <c:v>CANTIDAD DE DISTRITOS</c:v>
                </c:pt>
              </c:strCache>
            </c:strRef>
          </c:tx>
          <c:spPr>
            <a:noFill/>
            <a:ln w="15875" cap="flat" cmpd="sng" algn="ctr">
              <a:solidFill>
                <a:srgbClr val="0066FF"/>
              </a:solidFill>
              <a:miter lim="800000"/>
            </a:ln>
            <a:effectLst>
              <a:glow rad="50800">
                <a:srgbClr val="66FFFF">
                  <a:alpha val="24706"/>
                </a:srgbClr>
              </a:glow>
            </a:effectLst>
          </c:spPr>
          <c:invertIfNegative val="0"/>
          <c:dLbls>
            <c:dLbl>
              <c:idx val="3"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s-PE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dLbl>
              <c:idx val="4"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s-PE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dLbl>
              <c:idx val="5"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spPr>
              <a:solidFill>
                <a:srgbClr val="CCECFF"/>
              </a:solidFill>
              <a:ln>
                <a:noFill/>
              </a:ln>
              <a:effectLst>
                <a:glow rad="50800">
                  <a:srgbClr val="4472C4">
                    <a:satMod val="175000"/>
                    <a:alpha val="40000"/>
                  </a:srgbClr>
                </a:glo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effectLst>
                      <a:glow rad="635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GRAFICO'!$E$4:$E$12</c:f>
              <c:strCache>
                <c:ptCount val="9"/>
                <c:pt idx="0">
                  <c:v>AMAZONAS</c:v>
                </c:pt>
                <c:pt idx="1">
                  <c:v>CUSCO</c:v>
                </c:pt>
                <c:pt idx="2">
                  <c:v>HUANUCO</c:v>
                </c:pt>
                <c:pt idx="3">
                  <c:v>JUNIN</c:v>
                </c:pt>
                <c:pt idx="4">
                  <c:v>LORETO</c:v>
                </c:pt>
                <c:pt idx="5">
                  <c:v>MADRE DE DIOS</c:v>
                </c:pt>
                <c:pt idx="6">
                  <c:v>PASCO</c:v>
                </c:pt>
                <c:pt idx="7">
                  <c:v>SAN MARTIN</c:v>
                </c:pt>
                <c:pt idx="8">
                  <c:v>UCAYALI</c:v>
                </c:pt>
              </c:strCache>
            </c:strRef>
          </c:cat>
          <c:val>
            <c:numRef>
              <c:f>'TABLA Y GRAFICO'!$F$4:$F$12</c:f>
              <c:numCache>
                <c:formatCode>#,##0</c:formatCode>
                <c:ptCount val="9"/>
                <c:pt idx="0">
                  <c:v>4</c:v>
                </c:pt>
                <c:pt idx="1">
                  <c:v>4</c:v>
                </c:pt>
                <c:pt idx="2">
                  <c:v>4</c:v>
                </c:pt>
                <c:pt idx="3">
                  <c:v>6</c:v>
                </c:pt>
                <c:pt idx="4">
                  <c:v>10</c:v>
                </c:pt>
                <c:pt idx="5">
                  <c:v>7</c:v>
                </c:pt>
                <c:pt idx="6">
                  <c:v>2</c:v>
                </c:pt>
                <c:pt idx="7">
                  <c:v>44</c:v>
                </c:pt>
                <c:pt idx="8">
                  <c:v>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751300960"/>
        <c:axId val="751301520"/>
      </c:barChart>
      <c:catAx>
        <c:axId val="751300960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51301520"/>
        <c:crosses val="autoZero"/>
        <c:auto val="1"/>
        <c:lblAlgn val="ctr"/>
        <c:lblOffset val="100"/>
        <c:noMultiLvlLbl val="0"/>
      </c:catAx>
      <c:valAx>
        <c:axId val="751301520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51300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POBLACION TOTAL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GRAFICO'!$I$3</c:f>
              <c:strCache>
                <c:ptCount val="1"/>
                <c:pt idx="0">
                  <c:v>POBLACION TOTAL</c:v>
                </c:pt>
              </c:strCache>
            </c:strRef>
          </c:tx>
          <c:spPr>
            <a:noFill/>
            <a:ln w="15875" cap="flat" cmpd="sng" algn="ctr">
              <a:solidFill>
                <a:srgbClr val="0066FF"/>
              </a:solidFill>
              <a:miter lim="800000"/>
            </a:ln>
            <a:effectLst>
              <a:glow rad="50800">
                <a:srgbClr val="66FFFF">
                  <a:alpha val="24706"/>
                </a:srgbClr>
              </a:glow>
            </a:effectLst>
          </c:spPr>
          <c:invertIfNegative val="0"/>
          <c:dLbls>
            <c:dLbl>
              <c:idx val="3"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s-PE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dLbl>
              <c:idx val="4"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s-PE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dLbl>
              <c:idx val="5"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spPr>
              <a:solidFill>
                <a:srgbClr val="CCECFF"/>
              </a:solidFill>
              <a:ln>
                <a:noFill/>
              </a:ln>
              <a:effectLst>
                <a:glow rad="50800">
                  <a:srgbClr val="4472C4">
                    <a:satMod val="175000"/>
                    <a:alpha val="40000"/>
                  </a:srgbClr>
                </a:glo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effectLst>
                      <a:glow rad="635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GRAFICO'!$H$4:$H$12</c:f>
              <c:strCache>
                <c:ptCount val="9"/>
                <c:pt idx="0">
                  <c:v>AMAZONAS</c:v>
                </c:pt>
                <c:pt idx="1">
                  <c:v>CUSCO</c:v>
                </c:pt>
                <c:pt idx="2">
                  <c:v>HUANUCO</c:v>
                </c:pt>
                <c:pt idx="3">
                  <c:v>JUNIN</c:v>
                </c:pt>
                <c:pt idx="4">
                  <c:v>LORETO</c:v>
                </c:pt>
                <c:pt idx="5">
                  <c:v>MADRE DE DIOS</c:v>
                </c:pt>
                <c:pt idx="6">
                  <c:v>PASCO</c:v>
                </c:pt>
                <c:pt idx="7">
                  <c:v>SAN MARTIN</c:v>
                </c:pt>
                <c:pt idx="8">
                  <c:v>UCAYALI</c:v>
                </c:pt>
              </c:strCache>
            </c:strRef>
          </c:cat>
          <c:val>
            <c:numRef>
              <c:f>'TABLA Y GRAFICO'!$I$4:$I$12</c:f>
              <c:numCache>
                <c:formatCode>#,##0</c:formatCode>
                <c:ptCount val="9"/>
                <c:pt idx="0">
                  <c:v>18569</c:v>
                </c:pt>
                <c:pt idx="1">
                  <c:v>7517</c:v>
                </c:pt>
                <c:pt idx="2">
                  <c:v>22053</c:v>
                </c:pt>
                <c:pt idx="3">
                  <c:v>52600</c:v>
                </c:pt>
                <c:pt idx="4">
                  <c:v>88930</c:v>
                </c:pt>
                <c:pt idx="5">
                  <c:v>81094</c:v>
                </c:pt>
                <c:pt idx="6">
                  <c:v>5505</c:v>
                </c:pt>
                <c:pt idx="7">
                  <c:v>252770</c:v>
                </c:pt>
                <c:pt idx="8">
                  <c:v>8120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751303760"/>
        <c:axId val="751304320"/>
      </c:barChart>
      <c:catAx>
        <c:axId val="751303760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51304320"/>
        <c:crosses val="autoZero"/>
        <c:auto val="1"/>
        <c:lblAlgn val="ctr"/>
        <c:lblOffset val="100"/>
        <c:noMultiLvlLbl val="0"/>
      </c:catAx>
      <c:valAx>
        <c:axId val="751304320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51303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CANTIDAD DE DISTRITOS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GRAFICO'!$F$3</c:f>
              <c:strCache>
                <c:ptCount val="1"/>
                <c:pt idx="0">
                  <c:v>CANTIDAD DE DISTRITOS</c:v>
                </c:pt>
              </c:strCache>
            </c:strRef>
          </c:tx>
          <c:spPr>
            <a:noFill/>
            <a:ln w="19050" cap="flat" cmpd="sng" algn="ctr">
              <a:solidFill>
                <a:srgbClr val="FF3300"/>
              </a:solidFill>
              <a:miter lim="800000"/>
            </a:ln>
            <a:effectLst>
              <a:glow rad="50800">
                <a:srgbClr val="FFCC00">
                  <a:alpha val="24706"/>
                </a:srgbClr>
              </a:glow>
            </a:effectLst>
          </c:spPr>
          <c:invertIfNegative val="0"/>
          <c:dLbls>
            <c:spPr>
              <a:solidFill>
                <a:srgbClr val="ED7D31">
                  <a:lumMod val="20000"/>
                  <a:lumOff val="80000"/>
                </a:srgbClr>
              </a:solidFill>
              <a:ln>
                <a:noFill/>
              </a:ln>
              <a:effectLst>
                <a:glow rad="63500">
                  <a:srgbClr val="ED7D31">
                    <a:satMod val="175000"/>
                    <a:alpha val="40000"/>
                  </a:srgbClr>
                </a:glo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ln>
                      <a:noFill/>
                    </a:ln>
                    <a:solidFill>
                      <a:srgbClr val="FF66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GRAFICO'!$E$4:$E$13</c:f>
              <c:strCache>
                <c:ptCount val="10"/>
                <c:pt idx="0">
                  <c:v>AMAZONAS</c:v>
                </c:pt>
                <c:pt idx="1">
                  <c:v>CUSCO</c:v>
                </c:pt>
                <c:pt idx="2">
                  <c:v>HUANUCO</c:v>
                </c:pt>
                <c:pt idx="3">
                  <c:v>JUNIN</c:v>
                </c:pt>
                <c:pt idx="4">
                  <c:v>LORETO</c:v>
                </c:pt>
                <c:pt idx="5">
                  <c:v>MADRE DE DIOS</c:v>
                </c:pt>
                <c:pt idx="6">
                  <c:v>PASCO</c:v>
                </c:pt>
                <c:pt idx="7">
                  <c:v>PUNO</c:v>
                </c:pt>
                <c:pt idx="8">
                  <c:v>SAN MARTIN</c:v>
                </c:pt>
                <c:pt idx="9">
                  <c:v>UCAYALI</c:v>
                </c:pt>
              </c:strCache>
            </c:strRef>
          </c:cat>
          <c:val>
            <c:numRef>
              <c:f>'TABLA Y GRAFICO'!$F$4:$F$13</c:f>
              <c:numCache>
                <c:formatCode>#,##0</c:formatCode>
                <c:ptCount val="10"/>
                <c:pt idx="0">
                  <c:v>5</c:v>
                </c:pt>
                <c:pt idx="1">
                  <c:v>6</c:v>
                </c:pt>
                <c:pt idx="2">
                  <c:v>7</c:v>
                </c:pt>
                <c:pt idx="3">
                  <c:v>8</c:v>
                </c:pt>
                <c:pt idx="4">
                  <c:v>6</c:v>
                </c:pt>
                <c:pt idx="5">
                  <c:v>4</c:v>
                </c:pt>
                <c:pt idx="6">
                  <c:v>3</c:v>
                </c:pt>
                <c:pt idx="7">
                  <c:v>8</c:v>
                </c:pt>
                <c:pt idx="8">
                  <c:v>52</c:v>
                </c:pt>
                <c:pt idx="9">
                  <c:v>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751306560"/>
        <c:axId val="751307120"/>
      </c:barChart>
      <c:catAx>
        <c:axId val="751306560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51307120"/>
        <c:crosses val="autoZero"/>
        <c:auto val="1"/>
        <c:lblAlgn val="ctr"/>
        <c:lblOffset val="100"/>
        <c:noMultiLvlLbl val="0"/>
      </c:catAx>
      <c:valAx>
        <c:axId val="751307120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51306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POBLACION TOTAL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GRAFICO'!$I$3</c:f>
              <c:strCache>
                <c:ptCount val="1"/>
                <c:pt idx="0">
                  <c:v>POBLACION TOTAL</c:v>
                </c:pt>
              </c:strCache>
            </c:strRef>
          </c:tx>
          <c:spPr>
            <a:noFill/>
            <a:ln w="19050" cap="flat" cmpd="sng" algn="ctr">
              <a:solidFill>
                <a:srgbClr val="FF3300"/>
              </a:solidFill>
              <a:miter lim="800000"/>
            </a:ln>
            <a:effectLst>
              <a:glow rad="50800">
                <a:srgbClr val="FFCC00">
                  <a:alpha val="24706"/>
                </a:srgbClr>
              </a:glow>
            </a:effectLst>
          </c:spPr>
          <c:invertIfNegative val="0"/>
          <c:dLbls>
            <c:spPr>
              <a:solidFill>
                <a:srgbClr val="ED7D31">
                  <a:lumMod val="20000"/>
                  <a:lumOff val="80000"/>
                </a:srgbClr>
              </a:solidFill>
              <a:ln>
                <a:noFill/>
              </a:ln>
              <a:effectLst>
                <a:glow rad="63500">
                  <a:srgbClr val="ED7D31">
                    <a:satMod val="175000"/>
                    <a:alpha val="40000"/>
                  </a:srgbClr>
                </a:glo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ln>
                      <a:noFill/>
                    </a:ln>
                    <a:solidFill>
                      <a:srgbClr val="FF66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'TABLA Y GRAFICO'!$H$4:$H$13</c:f>
              <c:strCache>
                <c:ptCount val="10"/>
                <c:pt idx="0">
                  <c:v>AMAZONAS</c:v>
                </c:pt>
                <c:pt idx="1">
                  <c:v>CUSCO</c:v>
                </c:pt>
                <c:pt idx="2">
                  <c:v>HUANUCO</c:v>
                </c:pt>
                <c:pt idx="3">
                  <c:v>JUNIN</c:v>
                </c:pt>
                <c:pt idx="4">
                  <c:v>LORETO</c:v>
                </c:pt>
                <c:pt idx="5">
                  <c:v>MADRE DE DIOS</c:v>
                </c:pt>
                <c:pt idx="6">
                  <c:v>PASCO</c:v>
                </c:pt>
                <c:pt idx="7">
                  <c:v>PUNO</c:v>
                </c:pt>
                <c:pt idx="8">
                  <c:v>SAN MARTIN</c:v>
                </c:pt>
                <c:pt idx="9">
                  <c:v>UCAYALI</c:v>
                </c:pt>
              </c:strCache>
            </c:strRef>
          </c:cat>
          <c:val>
            <c:numRef>
              <c:f>'TABLA Y GRAFICO'!$I$4:$I$13</c:f>
              <c:numCache>
                <c:formatCode>#,##0</c:formatCode>
                <c:ptCount val="10"/>
                <c:pt idx="0">
                  <c:v>9123</c:v>
                </c:pt>
                <c:pt idx="1">
                  <c:v>20119</c:v>
                </c:pt>
                <c:pt idx="2">
                  <c:v>24082</c:v>
                </c:pt>
                <c:pt idx="3">
                  <c:v>37074</c:v>
                </c:pt>
                <c:pt idx="4">
                  <c:v>7457</c:v>
                </c:pt>
                <c:pt idx="5">
                  <c:v>2329</c:v>
                </c:pt>
                <c:pt idx="6">
                  <c:v>3871</c:v>
                </c:pt>
                <c:pt idx="7">
                  <c:v>20339</c:v>
                </c:pt>
                <c:pt idx="8">
                  <c:v>276390</c:v>
                </c:pt>
                <c:pt idx="9">
                  <c:v>21126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745027648"/>
        <c:axId val="751308800"/>
      </c:barChart>
      <c:catAx>
        <c:axId val="745027648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51308800"/>
        <c:crosses val="autoZero"/>
        <c:auto val="1"/>
        <c:lblAlgn val="ctr"/>
        <c:lblOffset val="100"/>
        <c:noMultiLvlLbl val="0"/>
      </c:catAx>
      <c:valAx>
        <c:axId val="751308800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745027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21" y="13"/>
            <a:ext cx="3234710" cy="661854"/>
          </a:xfrm>
          <a:prstGeom prst="rect">
            <a:avLst/>
          </a:prstGeom>
        </p:spPr>
        <p:txBody>
          <a:bodyPr vert="horz" lIns="94630" tIns="47316" rIns="94630" bIns="47316" rtlCol="0"/>
          <a:lstStyle>
            <a:lvl1pPr algn="l">
              <a:defRPr sz="13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4226407" y="13"/>
            <a:ext cx="3234710" cy="661854"/>
          </a:xfrm>
          <a:prstGeom prst="rect">
            <a:avLst/>
          </a:prstGeom>
        </p:spPr>
        <p:txBody>
          <a:bodyPr vert="horz" lIns="94630" tIns="47316" rIns="94630" bIns="47316" rtlCol="0"/>
          <a:lstStyle>
            <a:lvl1pPr algn="r">
              <a:defRPr sz="1300"/>
            </a:lvl1pPr>
          </a:lstStyle>
          <a:p>
            <a:fld id="{5D9D88A4-A731-4438-A4DC-AEACE4610CBD}" type="datetimeFigureOut">
              <a:rPr lang="es-PE" smtClean="0"/>
              <a:t>28/12/2017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-236538" y="1651000"/>
            <a:ext cx="7935913" cy="4464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630" tIns="47316" rIns="94630" bIns="47316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45944" y="6362688"/>
            <a:ext cx="5970968" cy="5206025"/>
          </a:xfrm>
          <a:prstGeom prst="rect">
            <a:avLst/>
          </a:prstGeom>
        </p:spPr>
        <p:txBody>
          <a:bodyPr vert="horz" lIns="94630" tIns="47316" rIns="94630" bIns="47316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21" y="12560444"/>
            <a:ext cx="3234710" cy="661854"/>
          </a:xfrm>
          <a:prstGeom prst="rect">
            <a:avLst/>
          </a:prstGeom>
        </p:spPr>
        <p:txBody>
          <a:bodyPr vert="horz" lIns="94630" tIns="47316" rIns="94630" bIns="47316" rtlCol="0" anchor="b"/>
          <a:lstStyle>
            <a:lvl1pPr algn="l">
              <a:defRPr sz="13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226407" y="12560444"/>
            <a:ext cx="3234710" cy="661854"/>
          </a:xfrm>
          <a:prstGeom prst="rect">
            <a:avLst/>
          </a:prstGeom>
        </p:spPr>
        <p:txBody>
          <a:bodyPr vert="horz" lIns="94630" tIns="47316" rIns="94630" bIns="47316" rtlCol="0" anchor="b"/>
          <a:lstStyle>
            <a:lvl1pPr algn="r">
              <a:defRPr sz="1300"/>
            </a:lvl1pPr>
          </a:lstStyle>
          <a:p>
            <a:fld id="{65590B2E-9D29-4355-81C1-BEE60E0C06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43044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-236538" y="1651000"/>
            <a:ext cx="7935913" cy="446405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90B2E-9D29-4355-81C1-BEE60E0C069F}" type="slidenum">
              <a:rPr lang="es-PE" smtClean="0"/>
              <a:t>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49849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28/12/2017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7730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28/12/2017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93503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28/12/2017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79642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28/12/2017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17086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28/12/2017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85961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28/12/2017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10870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28/12/2017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13300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28/12/2017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96487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28/12/2017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98146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28/12/2017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83933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28/12/2017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59279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6B86D-1AAE-4195-A06E-E8FEF04D5022}" type="datetimeFigureOut">
              <a:rPr lang="es-PE" smtClean="0"/>
              <a:t>28/12/2017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73259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soporte-sigrid@cenepred.gob.pe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2014614" y="3251976"/>
            <a:ext cx="8233228" cy="154747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8000" b="1" u="sng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ESCENARIO DE RIESGO</a:t>
            </a:r>
          </a:p>
          <a:p>
            <a:endParaRPr lang="es-PE" sz="8000" b="1" dirty="0">
              <a:solidFill>
                <a:srgbClr val="1F7B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IDENTIFICACIÓN DE PROBABLES LOCALIDADES AFECTADAS</a:t>
            </a:r>
          </a:p>
          <a:p>
            <a: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PRONÓSTICO DE PRECIPITACIONES 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28/12/2017 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:00 </a:t>
            </a: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HORAS)</a:t>
            </a:r>
          </a:p>
        </p:txBody>
      </p:sp>
    </p:spTree>
    <p:extLst>
      <p:ext uri="{BB962C8B-B14F-4D97-AF65-F5344CB8AC3E}">
        <p14:creationId xmlns:p14="http://schemas.microsoft.com/office/powerpoint/2010/main" val="57020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822794" y="575106"/>
            <a:ext cx="4597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Movimientos en Masa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9804217"/>
              </p:ext>
            </p:extLst>
          </p:nvPr>
        </p:nvGraphicFramePr>
        <p:xfrm>
          <a:off x="4178304" y="1227668"/>
          <a:ext cx="3886200" cy="5046132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908258"/>
                <a:gridCol w="1977942"/>
              </a:tblGrid>
              <a:tr h="42051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POBLACION TOTAL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42051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AMAZONAS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9,123</a:t>
                      </a:r>
                      <a:endParaRPr lang="es-PE" sz="14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2051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20,119</a:t>
                      </a:r>
                      <a:endParaRPr lang="es-PE" sz="14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2051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4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24,082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2051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4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37,074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2051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4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7,457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2051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2,329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2051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3,871</a:t>
                      </a:r>
                      <a:endParaRPr lang="es-PE" sz="14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2051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4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20,339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2051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4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276,390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2051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4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21,126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2051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421,910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6746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822794" y="575106"/>
            <a:ext cx="4597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Movimientos en Masa</a:t>
            </a:r>
          </a:p>
        </p:txBody>
      </p:sp>
      <p:graphicFrame>
        <p:nvGraphicFramePr>
          <p:cNvPr id="3" name="Grá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835406"/>
              </p:ext>
            </p:extLst>
          </p:nvPr>
        </p:nvGraphicFramePr>
        <p:xfrm>
          <a:off x="2205571" y="1227667"/>
          <a:ext cx="7831665" cy="4995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3489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420042" y="4142943"/>
            <a:ext cx="36683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Consultas:</a:t>
            </a:r>
          </a:p>
          <a:p>
            <a:pPr algn="ctr"/>
            <a:r>
              <a:rPr lang="es-PE" dirty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soporte-sigrid@cenepred.gob.pe</a:t>
            </a:r>
            <a:endParaRPr lang="es-P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07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372529"/>
            <a:ext cx="10966463" cy="61575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1386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529937" y="225874"/>
            <a:ext cx="351442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alta por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INUNDACION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Pronóstico de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 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7855844" y="215126"/>
            <a:ext cx="298995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alta por 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MOVIMIENTOS EN MASA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el Pronóstico de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 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341" y="646014"/>
            <a:ext cx="4249612" cy="601942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806" y="656762"/>
            <a:ext cx="4242025" cy="600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42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396356" y="503542"/>
            <a:ext cx="3483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Inundación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1690869"/>
              </p:ext>
            </p:extLst>
          </p:nvPr>
        </p:nvGraphicFramePr>
        <p:xfrm>
          <a:off x="4344483" y="1176871"/>
          <a:ext cx="3587711" cy="4986861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533283"/>
                <a:gridCol w="2054428"/>
              </a:tblGrid>
              <a:tr h="45335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CANTIDAD DE DISTRITOS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45335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AMAZONAS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5335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5335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5335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5335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5335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5335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5335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44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5335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4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53351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86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198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393175" y="432503"/>
            <a:ext cx="3483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Inundación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Grá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9025616"/>
              </p:ext>
            </p:extLst>
          </p:nvPr>
        </p:nvGraphicFramePr>
        <p:xfrm>
          <a:off x="2452158" y="1176867"/>
          <a:ext cx="7366000" cy="4936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2546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4339458" y="470081"/>
            <a:ext cx="35237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inundación	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5172929"/>
              </p:ext>
            </p:extLst>
          </p:nvPr>
        </p:nvGraphicFramePr>
        <p:xfrm>
          <a:off x="4286395" y="1202258"/>
          <a:ext cx="3629847" cy="4826008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782380"/>
                <a:gridCol w="1847467"/>
              </a:tblGrid>
              <a:tr h="43872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POBLACION TOTAL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43872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AMAZONAS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18,569</a:t>
                      </a:r>
                      <a:endParaRPr lang="es-PE" sz="14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3872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7,517</a:t>
                      </a:r>
                      <a:endParaRPr lang="es-PE" sz="14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3872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4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22,053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3872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4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52,600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3872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4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88,930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3872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81,094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3872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5,505</a:t>
                      </a:r>
                      <a:endParaRPr lang="es-PE" sz="14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3872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4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252,770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3872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4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8,120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3872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537,158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932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357139" y="575106"/>
            <a:ext cx="35285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i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nundación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Grá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7242414"/>
              </p:ext>
            </p:extLst>
          </p:nvPr>
        </p:nvGraphicFramePr>
        <p:xfrm>
          <a:off x="2357971" y="1261534"/>
          <a:ext cx="7526866" cy="50884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3013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3860257" y="470081"/>
            <a:ext cx="44821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movimiento en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masa 	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6361509"/>
              </p:ext>
            </p:extLst>
          </p:nvPr>
        </p:nvGraphicFramePr>
        <p:xfrm>
          <a:off x="4225952" y="1168400"/>
          <a:ext cx="3750734" cy="4953000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602954"/>
                <a:gridCol w="2147780"/>
              </a:tblGrid>
              <a:tr h="41275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CANTIDAD DE DISTRITOS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AMAZONAS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4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1275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es-PE" sz="14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1275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4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1275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4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1275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4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1275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4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1275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4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1275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es-PE" sz="14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1275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4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52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1275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400" b="1" i="1" u="none" strike="noStrike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400" b="1" i="1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1275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4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103</a:t>
                      </a:r>
                      <a:endParaRPr lang="es-PE" sz="14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536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845074" y="575106"/>
            <a:ext cx="45526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Movimientos en Masa</a:t>
            </a:r>
          </a:p>
        </p:txBody>
      </p:sp>
      <p:graphicFrame>
        <p:nvGraphicFramePr>
          <p:cNvPr id="3" name="Grá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61154"/>
              </p:ext>
            </p:extLst>
          </p:nvPr>
        </p:nvGraphicFramePr>
        <p:xfrm>
          <a:off x="2256370" y="1286933"/>
          <a:ext cx="7730066" cy="48852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15406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26625</TotalTime>
  <Words>200</Words>
  <Application>Microsoft Office PowerPoint</Application>
  <PresentationFormat>Panorámica</PresentationFormat>
  <Paragraphs>113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CURSO DE FORMACIÓN</dc:title>
  <dc:creator>Laura Aledo Uema</dc:creator>
  <cp:lastModifiedBy>MODULO20</cp:lastModifiedBy>
  <cp:revision>1112</cp:revision>
  <cp:lastPrinted>2017-12-28T23:39:41Z</cp:lastPrinted>
  <dcterms:created xsi:type="dcterms:W3CDTF">2016-01-13T16:13:53Z</dcterms:created>
  <dcterms:modified xsi:type="dcterms:W3CDTF">2017-12-29T01:11:12Z</dcterms:modified>
</cp:coreProperties>
</file>