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GRAFICO'!$F$4:$F$18</c:f>
              <c:strCache>
                <c:ptCount val="15"/>
                <c:pt idx="0">
                  <c:v>AMAZONAS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HUANUCO</c:v>
                </c:pt>
                <c:pt idx="6">
                  <c:v>JUNIN</c:v>
                </c:pt>
                <c:pt idx="7">
                  <c:v>LORETO</c:v>
                </c:pt>
                <c:pt idx="8">
                  <c:v>MADRE DE DIOS</c:v>
                </c:pt>
                <c:pt idx="9">
                  <c:v>MOQUEGUA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TACNA</c:v>
                </c:pt>
                <c:pt idx="14">
                  <c:v>UCAYALI</c:v>
                </c:pt>
              </c:strCache>
            </c:strRef>
          </c:cat>
          <c:val>
            <c:numRef>
              <c:f>'TABLA Y GRAFICO'!$G$4:$G$18</c:f>
              <c:numCache>
                <c:formatCode>#,##0</c:formatCode>
                <c:ptCount val="15"/>
                <c:pt idx="0">
                  <c:v>3</c:v>
                </c:pt>
                <c:pt idx="1">
                  <c:v>6</c:v>
                </c:pt>
                <c:pt idx="2">
                  <c:v>19</c:v>
                </c:pt>
                <c:pt idx="3">
                  <c:v>6</c:v>
                </c:pt>
                <c:pt idx="4">
                  <c:v>13</c:v>
                </c:pt>
                <c:pt idx="5">
                  <c:v>5</c:v>
                </c:pt>
                <c:pt idx="6">
                  <c:v>3</c:v>
                </c:pt>
                <c:pt idx="7">
                  <c:v>9</c:v>
                </c:pt>
                <c:pt idx="8">
                  <c:v>11</c:v>
                </c:pt>
                <c:pt idx="9">
                  <c:v>2</c:v>
                </c:pt>
                <c:pt idx="10">
                  <c:v>2</c:v>
                </c:pt>
                <c:pt idx="11">
                  <c:v>46</c:v>
                </c:pt>
                <c:pt idx="12">
                  <c:v>19</c:v>
                </c:pt>
                <c:pt idx="13">
                  <c:v>5</c:v>
                </c:pt>
                <c:pt idx="14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2760288"/>
        <c:axId val="582753568"/>
      </c:barChart>
      <c:catAx>
        <c:axId val="5827602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2753568"/>
        <c:crosses val="autoZero"/>
        <c:auto val="1"/>
        <c:lblAlgn val="ctr"/>
        <c:lblOffset val="100"/>
        <c:noMultiLvlLbl val="0"/>
      </c:catAx>
      <c:valAx>
        <c:axId val="5827535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276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GRAFICO'!$J$4:$J$18</c:f>
              <c:strCache>
                <c:ptCount val="15"/>
                <c:pt idx="0">
                  <c:v>AMAZONAS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HUANUCO</c:v>
                </c:pt>
                <c:pt idx="6">
                  <c:v>JUNIN</c:v>
                </c:pt>
                <c:pt idx="7">
                  <c:v>LORETO</c:v>
                </c:pt>
                <c:pt idx="8">
                  <c:v>MADRE DE DIOS</c:v>
                </c:pt>
                <c:pt idx="9">
                  <c:v>MOQUEGUA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TACNA</c:v>
                </c:pt>
                <c:pt idx="14">
                  <c:v>UCAYALI</c:v>
                </c:pt>
              </c:strCache>
            </c:strRef>
          </c:cat>
          <c:val>
            <c:numRef>
              <c:f>'TABLA Y GRAFICO'!$K$4:$K$18</c:f>
              <c:numCache>
                <c:formatCode>#,##0</c:formatCode>
                <c:ptCount val="15"/>
                <c:pt idx="0">
                  <c:v>13030</c:v>
                </c:pt>
                <c:pt idx="1">
                  <c:v>113</c:v>
                </c:pt>
                <c:pt idx="2">
                  <c:v>11358</c:v>
                </c:pt>
                <c:pt idx="3">
                  <c:v>159</c:v>
                </c:pt>
                <c:pt idx="4">
                  <c:v>41063</c:v>
                </c:pt>
                <c:pt idx="5">
                  <c:v>5329</c:v>
                </c:pt>
                <c:pt idx="6">
                  <c:v>9407</c:v>
                </c:pt>
                <c:pt idx="7">
                  <c:v>95467</c:v>
                </c:pt>
                <c:pt idx="8">
                  <c:v>92231</c:v>
                </c:pt>
                <c:pt idx="9">
                  <c:v>217</c:v>
                </c:pt>
                <c:pt idx="10">
                  <c:v>5297</c:v>
                </c:pt>
                <c:pt idx="11">
                  <c:v>157817</c:v>
                </c:pt>
                <c:pt idx="12">
                  <c:v>160027</c:v>
                </c:pt>
                <c:pt idx="13">
                  <c:v>555</c:v>
                </c:pt>
                <c:pt idx="14">
                  <c:v>340813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37660000"/>
        <c:axId val="537649920"/>
      </c:barChart>
      <c:catAx>
        <c:axId val="5376600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37649920"/>
        <c:crosses val="autoZero"/>
        <c:auto val="1"/>
        <c:lblAlgn val="ctr"/>
        <c:lblOffset val="100"/>
        <c:noMultiLvlLbl val="0"/>
      </c:catAx>
      <c:valAx>
        <c:axId val="5376499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3766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GRAFICO'!$F$4:$F$18</c:f>
              <c:strCache>
                <c:ptCount val="15"/>
                <c:pt idx="0">
                  <c:v>AMAZONAS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HUANUCO</c:v>
                </c:pt>
                <c:pt idx="6">
                  <c:v>JUNIN</c:v>
                </c:pt>
                <c:pt idx="7">
                  <c:v>LORETO</c:v>
                </c:pt>
                <c:pt idx="8">
                  <c:v>MADRE DE DIOS</c:v>
                </c:pt>
                <c:pt idx="9">
                  <c:v>MOQUEGUA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TACNA</c:v>
                </c:pt>
                <c:pt idx="14">
                  <c:v>UCAYALI</c:v>
                </c:pt>
              </c:strCache>
            </c:strRef>
          </c:cat>
          <c:val>
            <c:numRef>
              <c:f>'TABLA Y GRAFICO'!$G$4:$G$18</c:f>
              <c:numCache>
                <c:formatCode>#,##0</c:formatCode>
                <c:ptCount val="15"/>
                <c:pt idx="0">
                  <c:v>3</c:v>
                </c:pt>
                <c:pt idx="1">
                  <c:v>20</c:v>
                </c:pt>
                <c:pt idx="2">
                  <c:v>28</c:v>
                </c:pt>
                <c:pt idx="3">
                  <c:v>6</c:v>
                </c:pt>
                <c:pt idx="4">
                  <c:v>19</c:v>
                </c:pt>
                <c:pt idx="5">
                  <c:v>3</c:v>
                </c:pt>
                <c:pt idx="6">
                  <c:v>8</c:v>
                </c:pt>
                <c:pt idx="7">
                  <c:v>5</c:v>
                </c:pt>
                <c:pt idx="8">
                  <c:v>3</c:v>
                </c:pt>
                <c:pt idx="9">
                  <c:v>6</c:v>
                </c:pt>
                <c:pt idx="10">
                  <c:v>2</c:v>
                </c:pt>
                <c:pt idx="11">
                  <c:v>54</c:v>
                </c:pt>
                <c:pt idx="12">
                  <c:v>31</c:v>
                </c:pt>
                <c:pt idx="13">
                  <c:v>5</c:v>
                </c:pt>
                <c:pt idx="14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2749648"/>
        <c:axId val="582757488"/>
      </c:barChart>
      <c:catAx>
        <c:axId val="5827496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2757488"/>
        <c:crosses val="autoZero"/>
        <c:auto val="1"/>
        <c:lblAlgn val="ctr"/>
        <c:lblOffset val="100"/>
        <c:noMultiLvlLbl val="0"/>
      </c:catAx>
      <c:valAx>
        <c:axId val="5827574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274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GRAFICO'!$J$4:$J$18</c:f>
              <c:strCache>
                <c:ptCount val="15"/>
                <c:pt idx="0">
                  <c:v>AMAZONAS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HUANUCO</c:v>
                </c:pt>
                <c:pt idx="6">
                  <c:v>JUNIN</c:v>
                </c:pt>
                <c:pt idx="7">
                  <c:v>LORETO</c:v>
                </c:pt>
                <c:pt idx="8">
                  <c:v>MADRE DE DIOS</c:v>
                </c:pt>
                <c:pt idx="9">
                  <c:v>MOQUEGUA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TACNA</c:v>
                </c:pt>
                <c:pt idx="14">
                  <c:v>UCAYALI</c:v>
                </c:pt>
              </c:strCache>
            </c:strRef>
          </c:cat>
          <c:val>
            <c:numRef>
              <c:f>'TABLA Y GRAFICO'!$K$4:$K$18</c:f>
              <c:numCache>
                <c:formatCode>#,##0</c:formatCode>
                <c:ptCount val="15"/>
                <c:pt idx="0">
                  <c:v>2986</c:v>
                </c:pt>
                <c:pt idx="1">
                  <c:v>24533</c:v>
                </c:pt>
                <c:pt idx="2">
                  <c:v>48514</c:v>
                </c:pt>
                <c:pt idx="3">
                  <c:v>2188</c:v>
                </c:pt>
                <c:pt idx="4">
                  <c:v>112417</c:v>
                </c:pt>
                <c:pt idx="5">
                  <c:v>767</c:v>
                </c:pt>
                <c:pt idx="6">
                  <c:v>24947</c:v>
                </c:pt>
                <c:pt idx="7">
                  <c:v>7425</c:v>
                </c:pt>
                <c:pt idx="8">
                  <c:v>1563</c:v>
                </c:pt>
                <c:pt idx="9">
                  <c:v>9410</c:v>
                </c:pt>
                <c:pt idx="10">
                  <c:v>1286</c:v>
                </c:pt>
                <c:pt idx="11">
                  <c:v>437754</c:v>
                </c:pt>
                <c:pt idx="12">
                  <c:v>158645</c:v>
                </c:pt>
                <c:pt idx="13">
                  <c:v>1130</c:v>
                </c:pt>
                <c:pt idx="14">
                  <c:v>1350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6850368"/>
        <c:axId val="686862128"/>
      </c:barChart>
      <c:catAx>
        <c:axId val="6868503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6862128"/>
        <c:crosses val="autoZero"/>
        <c:auto val="1"/>
        <c:lblAlgn val="ctr"/>
        <c:lblOffset val="100"/>
        <c:noMultiLvlLbl val="0"/>
      </c:catAx>
      <c:valAx>
        <c:axId val="6868621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685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4" y="12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9" y="12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388" tIns="38695" rIns="77388" bIns="3869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388" tIns="38695" rIns="77388" bIns="3869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4" y="11726499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9" y="11726499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30/12/2017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14614" y="3251976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899732"/>
              </p:ext>
            </p:extLst>
          </p:nvPr>
        </p:nvGraphicFramePr>
        <p:xfrm>
          <a:off x="3946529" y="1183219"/>
          <a:ext cx="4349750" cy="490431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81803"/>
                <a:gridCol w="1604675"/>
                <a:gridCol w="1663272"/>
              </a:tblGrid>
              <a:tr h="288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88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2,986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24,533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48,514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2,188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112,417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24,947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1,563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9,410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1,286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437,754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158,645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1,350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489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834,915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325313"/>
              </p:ext>
            </p:extLst>
          </p:nvPr>
        </p:nvGraphicFramePr>
        <p:xfrm>
          <a:off x="1304929" y="1093894"/>
          <a:ext cx="9632950" cy="504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" y="177240"/>
            <a:ext cx="11624733" cy="6498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41" y="656761"/>
            <a:ext cx="4148015" cy="58755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13" y="656761"/>
            <a:ext cx="4148015" cy="58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15301"/>
              </p:ext>
            </p:extLst>
          </p:nvPr>
        </p:nvGraphicFramePr>
        <p:xfrm>
          <a:off x="3928539" y="1157820"/>
          <a:ext cx="4419599" cy="470957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88540"/>
                <a:gridCol w="1466335"/>
                <a:gridCol w="1964724"/>
              </a:tblGrid>
              <a:tr h="2770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70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0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0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0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0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0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0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0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0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0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0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0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0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0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0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034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594067"/>
              </p:ext>
            </p:extLst>
          </p:nvPr>
        </p:nvGraphicFramePr>
        <p:xfrm>
          <a:off x="1150672" y="966893"/>
          <a:ext cx="9968971" cy="534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89590"/>
              </p:ext>
            </p:extLst>
          </p:nvPr>
        </p:nvGraphicFramePr>
        <p:xfrm>
          <a:off x="4053444" y="1073141"/>
          <a:ext cx="4095750" cy="475192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18632"/>
                <a:gridCol w="1510971"/>
                <a:gridCol w="1566147"/>
              </a:tblGrid>
              <a:tr h="2795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95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13,030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11,358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41,063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9,407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95,467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92,231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5,297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157,817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160,027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340,813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25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932,883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720475"/>
              </p:ext>
            </p:extLst>
          </p:nvPr>
        </p:nvGraphicFramePr>
        <p:xfrm>
          <a:off x="1524004" y="1093893"/>
          <a:ext cx="9194800" cy="528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682882"/>
              </p:ext>
            </p:extLst>
          </p:nvPr>
        </p:nvGraphicFramePr>
        <p:xfrm>
          <a:off x="3795509" y="971545"/>
          <a:ext cx="4611620" cy="495512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31490"/>
                <a:gridCol w="1530044"/>
                <a:gridCol w="2050086"/>
              </a:tblGrid>
              <a:tr h="2914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914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478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202807"/>
              </p:ext>
            </p:extLst>
          </p:nvPr>
        </p:nvGraphicFramePr>
        <p:xfrm>
          <a:off x="1170784" y="1144693"/>
          <a:ext cx="9901238" cy="5230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26742</TotalTime>
  <Words>314</Words>
  <Application>Microsoft Office PowerPoint</Application>
  <PresentationFormat>Panorámica</PresentationFormat>
  <Paragraphs>227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1138</cp:revision>
  <cp:lastPrinted>2017-12-30T23:01:17Z</cp:lastPrinted>
  <dcterms:created xsi:type="dcterms:W3CDTF">2016-01-13T16:13:53Z</dcterms:created>
  <dcterms:modified xsi:type="dcterms:W3CDTF">2017-12-30T23:20:24Z</dcterms:modified>
</cp:coreProperties>
</file>