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GRAFICO'!$F$4:$F$21</c:f>
              <c:strCache>
                <c:ptCount val="18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PIURA</c:v>
                </c:pt>
                <c:pt idx="15">
                  <c:v>PUNO</c:v>
                </c:pt>
                <c:pt idx="16">
                  <c:v>SAN MARTIN</c:v>
                </c:pt>
                <c:pt idx="17">
                  <c:v>UCAYALI</c:v>
                </c:pt>
              </c:strCache>
            </c:strRef>
          </c:cat>
          <c:val>
            <c:numRef>
              <c:f>'TABLA Y GRAFICO'!$G$4:$G$21</c:f>
              <c:numCache>
                <c:formatCode>#,##0</c:formatCode>
                <c:ptCount val="18"/>
                <c:pt idx="0">
                  <c:v>5</c:v>
                </c:pt>
                <c:pt idx="1">
                  <c:v>9</c:v>
                </c:pt>
                <c:pt idx="2">
                  <c:v>25</c:v>
                </c:pt>
                <c:pt idx="3">
                  <c:v>25</c:v>
                </c:pt>
                <c:pt idx="4">
                  <c:v>8</c:v>
                </c:pt>
                <c:pt idx="5">
                  <c:v>47</c:v>
                </c:pt>
                <c:pt idx="6">
                  <c:v>14</c:v>
                </c:pt>
                <c:pt idx="7">
                  <c:v>18</c:v>
                </c:pt>
                <c:pt idx="8">
                  <c:v>59</c:v>
                </c:pt>
                <c:pt idx="9">
                  <c:v>1</c:v>
                </c:pt>
                <c:pt idx="10">
                  <c:v>1</c:v>
                </c:pt>
                <c:pt idx="11">
                  <c:v>38</c:v>
                </c:pt>
                <c:pt idx="12">
                  <c:v>8</c:v>
                </c:pt>
                <c:pt idx="13">
                  <c:v>12</c:v>
                </c:pt>
                <c:pt idx="14">
                  <c:v>1</c:v>
                </c:pt>
                <c:pt idx="15">
                  <c:v>37</c:v>
                </c:pt>
                <c:pt idx="16">
                  <c:v>41</c:v>
                </c:pt>
                <c:pt idx="17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9723120"/>
        <c:axId val="789722000"/>
      </c:barChart>
      <c:catAx>
        <c:axId val="789723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9722000"/>
        <c:crosses val="autoZero"/>
        <c:auto val="1"/>
        <c:lblAlgn val="ctr"/>
        <c:lblOffset val="100"/>
        <c:noMultiLvlLbl val="0"/>
      </c:catAx>
      <c:valAx>
        <c:axId val="7897220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972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GRAFICO'!$J$4:$J$21</c:f>
              <c:strCache>
                <c:ptCount val="18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PIURA</c:v>
                </c:pt>
                <c:pt idx="15">
                  <c:v>PUNO</c:v>
                </c:pt>
                <c:pt idx="16">
                  <c:v>SAN MARTIN</c:v>
                </c:pt>
                <c:pt idx="17">
                  <c:v>UCAYALI</c:v>
                </c:pt>
              </c:strCache>
            </c:strRef>
          </c:cat>
          <c:val>
            <c:numRef>
              <c:f>'TABLA Y GRAFICO'!$K$4:$K$21</c:f>
              <c:numCache>
                <c:formatCode>#,##0</c:formatCode>
                <c:ptCount val="18"/>
                <c:pt idx="0">
                  <c:v>19858</c:v>
                </c:pt>
                <c:pt idx="1">
                  <c:v>160</c:v>
                </c:pt>
                <c:pt idx="2">
                  <c:v>11643</c:v>
                </c:pt>
                <c:pt idx="3">
                  <c:v>7754</c:v>
                </c:pt>
                <c:pt idx="4">
                  <c:v>7448</c:v>
                </c:pt>
                <c:pt idx="5">
                  <c:v>396573</c:v>
                </c:pt>
                <c:pt idx="6">
                  <c:v>18240</c:v>
                </c:pt>
                <c:pt idx="7">
                  <c:v>86096</c:v>
                </c:pt>
                <c:pt idx="8">
                  <c:v>584561</c:v>
                </c:pt>
                <c:pt idx="9">
                  <c:v>437</c:v>
                </c:pt>
                <c:pt idx="10">
                  <c:v>16</c:v>
                </c:pt>
                <c:pt idx="11">
                  <c:v>646513</c:v>
                </c:pt>
                <c:pt idx="12">
                  <c:v>83311</c:v>
                </c:pt>
                <c:pt idx="13">
                  <c:v>43736</c:v>
                </c:pt>
                <c:pt idx="14">
                  <c:v>497</c:v>
                </c:pt>
                <c:pt idx="15">
                  <c:v>93823</c:v>
                </c:pt>
                <c:pt idx="16">
                  <c:v>242655</c:v>
                </c:pt>
                <c:pt idx="17">
                  <c:v>354119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83049376"/>
        <c:axId val="783052736"/>
      </c:barChart>
      <c:catAx>
        <c:axId val="783049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3052736"/>
        <c:crosses val="autoZero"/>
        <c:auto val="1"/>
        <c:lblAlgn val="ctr"/>
        <c:lblOffset val="100"/>
        <c:noMultiLvlLbl val="0"/>
      </c:catAx>
      <c:valAx>
        <c:axId val="783052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304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LAMBAYEQUE</c:v>
                </c:pt>
                <c:pt idx="12">
                  <c:v>LIMA</c:v>
                </c:pt>
                <c:pt idx="13">
                  <c:v>LORETO</c:v>
                </c:pt>
                <c:pt idx="14">
                  <c:v>MADRE DE DIOS</c:v>
                </c:pt>
                <c:pt idx="15">
                  <c:v>MOQUEGUA</c:v>
                </c:pt>
                <c:pt idx="16">
                  <c:v>PASCO</c:v>
                </c:pt>
                <c:pt idx="17">
                  <c:v>PIURA</c:v>
                </c:pt>
                <c:pt idx="18">
                  <c:v>PUNO</c:v>
                </c:pt>
                <c:pt idx="19">
                  <c:v>SAN MARTIN</c:v>
                </c:pt>
                <c:pt idx="20">
                  <c:v>UCAYALI</c:v>
                </c:pt>
              </c:strCache>
            </c:strRef>
          </c:cat>
          <c:val>
            <c:numRef>
              <c:f>'TABLA Y GRAFICO'!$G$4:$G$24</c:f>
              <c:numCache>
                <c:formatCode>#,##0</c:formatCode>
                <c:ptCount val="21"/>
                <c:pt idx="0">
                  <c:v>13</c:v>
                </c:pt>
                <c:pt idx="1">
                  <c:v>41</c:v>
                </c:pt>
                <c:pt idx="2">
                  <c:v>79</c:v>
                </c:pt>
                <c:pt idx="3">
                  <c:v>37</c:v>
                </c:pt>
                <c:pt idx="4">
                  <c:v>72</c:v>
                </c:pt>
                <c:pt idx="5">
                  <c:v>75</c:v>
                </c:pt>
                <c:pt idx="6">
                  <c:v>95</c:v>
                </c:pt>
                <c:pt idx="7">
                  <c:v>66</c:v>
                </c:pt>
                <c:pt idx="8">
                  <c:v>70</c:v>
                </c:pt>
                <c:pt idx="9">
                  <c:v>115</c:v>
                </c:pt>
                <c:pt idx="10">
                  <c:v>26</c:v>
                </c:pt>
                <c:pt idx="11">
                  <c:v>1</c:v>
                </c:pt>
                <c:pt idx="12">
                  <c:v>12</c:v>
                </c:pt>
                <c:pt idx="13">
                  <c:v>9</c:v>
                </c:pt>
                <c:pt idx="14">
                  <c:v>4</c:v>
                </c:pt>
                <c:pt idx="15">
                  <c:v>4</c:v>
                </c:pt>
                <c:pt idx="16">
                  <c:v>25</c:v>
                </c:pt>
                <c:pt idx="17">
                  <c:v>15</c:v>
                </c:pt>
                <c:pt idx="18">
                  <c:v>45</c:v>
                </c:pt>
                <c:pt idx="19">
                  <c:v>53</c:v>
                </c:pt>
                <c:pt idx="2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1220144"/>
        <c:axId val="713003904"/>
      </c:barChart>
      <c:catAx>
        <c:axId val="721220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003904"/>
        <c:crosses val="autoZero"/>
        <c:auto val="1"/>
        <c:lblAlgn val="ctr"/>
        <c:lblOffset val="100"/>
        <c:noMultiLvlLbl val="0"/>
      </c:catAx>
      <c:valAx>
        <c:axId val="713003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12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LAMBAYEQUE</c:v>
                </c:pt>
                <c:pt idx="12">
                  <c:v>LIMA</c:v>
                </c:pt>
                <c:pt idx="13">
                  <c:v>LORETO</c:v>
                </c:pt>
                <c:pt idx="14">
                  <c:v>MADRE DE DIOS</c:v>
                </c:pt>
                <c:pt idx="15">
                  <c:v>MOQUEGUA</c:v>
                </c:pt>
                <c:pt idx="16">
                  <c:v>PASCO</c:v>
                </c:pt>
                <c:pt idx="17">
                  <c:v>PIURA</c:v>
                </c:pt>
                <c:pt idx="18">
                  <c:v>PUNO</c:v>
                </c:pt>
                <c:pt idx="19">
                  <c:v>SAN MARTIN</c:v>
                </c:pt>
                <c:pt idx="20">
                  <c:v>UCAYALI</c:v>
                </c:pt>
              </c:strCache>
            </c:strRef>
          </c:cat>
          <c:val>
            <c:numRef>
              <c:f>'TABLA Y GRAFICO'!$K$4:$K$24</c:f>
              <c:numCache>
                <c:formatCode>#,##0</c:formatCode>
                <c:ptCount val="21"/>
                <c:pt idx="0">
                  <c:v>22541</c:v>
                </c:pt>
                <c:pt idx="1">
                  <c:v>100446</c:v>
                </c:pt>
                <c:pt idx="2">
                  <c:v>280845</c:v>
                </c:pt>
                <c:pt idx="3">
                  <c:v>56801</c:v>
                </c:pt>
                <c:pt idx="4">
                  <c:v>363175</c:v>
                </c:pt>
                <c:pt idx="5">
                  <c:v>791268</c:v>
                </c:pt>
                <c:pt idx="6">
                  <c:v>800166</c:v>
                </c:pt>
                <c:pt idx="7">
                  <c:v>384924</c:v>
                </c:pt>
                <c:pt idx="8">
                  <c:v>355433</c:v>
                </c:pt>
                <c:pt idx="9">
                  <c:v>907192</c:v>
                </c:pt>
                <c:pt idx="10">
                  <c:v>142353</c:v>
                </c:pt>
                <c:pt idx="11">
                  <c:v>6124</c:v>
                </c:pt>
                <c:pt idx="12">
                  <c:v>5140</c:v>
                </c:pt>
                <c:pt idx="13">
                  <c:v>7683</c:v>
                </c:pt>
                <c:pt idx="14">
                  <c:v>2329</c:v>
                </c:pt>
                <c:pt idx="15">
                  <c:v>6409</c:v>
                </c:pt>
                <c:pt idx="16">
                  <c:v>195330</c:v>
                </c:pt>
                <c:pt idx="17">
                  <c:v>80219</c:v>
                </c:pt>
                <c:pt idx="18">
                  <c:v>203806</c:v>
                </c:pt>
                <c:pt idx="19">
                  <c:v>217037</c:v>
                </c:pt>
                <c:pt idx="20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3541984"/>
        <c:axId val="712714896"/>
      </c:barChart>
      <c:catAx>
        <c:axId val="7135419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714896"/>
        <c:crosses val="autoZero"/>
        <c:auto val="1"/>
        <c:lblAlgn val="ctr"/>
        <c:lblOffset val="100"/>
        <c:noMultiLvlLbl val="0"/>
      </c:catAx>
      <c:valAx>
        <c:axId val="712714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54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8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803" y="12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388" tIns="38695" rIns="77388" bIns="3869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388" tIns="38695" rIns="77388" bIns="3869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8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803" y="11726499"/>
            <a:ext cx="3170717" cy="617910"/>
          </a:xfrm>
          <a:prstGeom prst="rect">
            <a:avLst/>
          </a:prstGeom>
        </p:spPr>
        <p:txBody>
          <a:bodyPr vert="horz" lIns="77388" tIns="38695" rIns="77388" bIns="38695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31/12/2017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60396"/>
              </p:ext>
            </p:extLst>
          </p:nvPr>
        </p:nvGraphicFramePr>
        <p:xfrm>
          <a:off x="4070619" y="1017058"/>
          <a:ext cx="4101569" cy="54260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0079"/>
                <a:gridCol w="1513118"/>
                <a:gridCol w="1568372"/>
              </a:tblGrid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22,541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100,446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280,845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56,801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363,175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791,268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800,166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384,924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355,433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907,192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142,353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195,330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80,219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203,806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217,037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4,951,221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745677"/>
              </p:ext>
            </p:extLst>
          </p:nvPr>
        </p:nvGraphicFramePr>
        <p:xfrm>
          <a:off x="654052" y="1119292"/>
          <a:ext cx="10934703" cy="516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2" y="174505"/>
            <a:ext cx="11599333" cy="6484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58" y="646013"/>
            <a:ext cx="4323181" cy="6123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24" y="656761"/>
            <a:ext cx="4315593" cy="61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71843"/>
              </p:ext>
            </p:extLst>
          </p:nvPr>
        </p:nvGraphicFramePr>
        <p:xfrm>
          <a:off x="3941239" y="1041392"/>
          <a:ext cx="4394200" cy="51477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82859"/>
                <a:gridCol w="1457908"/>
                <a:gridCol w="1953433"/>
              </a:tblGrid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87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08188"/>
              </p:ext>
            </p:extLst>
          </p:nvPr>
        </p:nvGraphicFramePr>
        <p:xfrm>
          <a:off x="746124" y="1026159"/>
          <a:ext cx="10778067" cy="521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29902"/>
              </p:ext>
            </p:extLst>
          </p:nvPr>
        </p:nvGraphicFramePr>
        <p:xfrm>
          <a:off x="4011110" y="1058339"/>
          <a:ext cx="4180417" cy="51392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39689"/>
                <a:gridCol w="1542206"/>
                <a:gridCol w="1598522"/>
              </a:tblGrid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19,858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11,643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396,573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86,096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584,561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646,513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83,311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93,823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242,655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354,119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963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2,597,440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794073"/>
              </p:ext>
            </p:extLst>
          </p:nvPr>
        </p:nvGraphicFramePr>
        <p:xfrm>
          <a:off x="846671" y="1051559"/>
          <a:ext cx="10549465" cy="521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18940"/>
              </p:ext>
            </p:extLst>
          </p:nvPr>
        </p:nvGraphicFramePr>
        <p:xfrm>
          <a:off x="3964809" y="983191"/>
          <a:ext cx="4273020" cy="54260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55754"/>
                <a:gridCol w="1417703"/>
                <a:gridCol w="1899563"/>
              </a:tblGrid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/>
                </a:tc>
              </a:tr>
              <a:tr h="235916">
                <a:tc>
                  <a:txBody>
                    <a:bodyPr/>
                    <a:lstStyle/>
                    <a:p>
                      <a:pPr algn="ctr" fontAlgn="ctr"/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316666"/>
              </p:ext>
            </p:extLst>
          </p:nvPr>
        </p:nvGraphicFramePr>
        <p:xfrm>
          <a:off x="596903" y="1068492"/>
          <a:ext cx="11049000" cy="516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26777</TotalTime>
  <Words>372</Words>
  <Application>Microsoft Office PowerPoint</Application>
  <PresentationFormat>Panorámica</PresentationFormat>
  <Paragraphs>281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1152</cp:revision>
  <cp:lastPrinted>2018-01-01T00:37:15Z</cp:lastPrinted>
  <dcterms:created xsi:type="dcterms:W3CDTF">2016-01-13T16:13:53Z</dcterms:created>
  <dcterms:modified xsi:type="dcterms:W3CDTF">2018-01-01T00:37:53Z</dcterms:modified>
</cp:coreProperties>
</file>