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GRAFICO'!$F$4:$F$22</c:f>
              <c:strCache>
                <c:ptCount val="19"/>
                <c:pt idx="0">
                  <c:v>AMAZONAS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LORETO</c:v>
                </c:pt>
                <c:pt idx="12">
                  <c:v>MADRE DE DIOS</c:v>
                </c:pt>
                <c:pt idx="13">
                  <c:v>MOQUEGUA</c:v>
                </c:pt>
                <c:pt idx="14">
                  <c:v>PASCO</c:v>
                </c:pt>
                <c:pt idx="15">
                  <c:v>PUNO</c:v>
                </c:pt>
                <c:pt idx="16">
                  <c:v>SAN MARTIN</c:v>
                </c:pt>
                <c:pt idx="17">
                  <c:v>TACNA</c:v>
                </c:pt>
                <c:pt idx="18">
                  <c:v>UCAYALI</c:v>
                </c:pt>
              </c:strCache>
            </c:strRef>
          </c:cat>
          <c:val>
            <c:numRef>
              <c:f>'TABLA Y GRAFICO'!$G$4:$G$22</c:f>
              <c:numCache>
                <c:formatCode>#,##0</c:formatCode>
                <c:ptCount val="19"/>
                <c:pt idx="0">
                  <c:v>7</c:v>
                </c:pt>
                <c:pt idx="1">
                  <c:v>9</c:v>
                </c:pt>
                <c:pt idx="2">
                  <c:v>14</c:v>
                </c:pt>
                <c:pt idx="3">
                  <c:v>24</c:v>
                </c:pt>
                <c:pt idx="4">
                  <c:v>7</c:v>
                </c:pt>
                <c:pt idx="5">
                  <c:v>27</c:v>
                </c:pt>
                <c:pt idx="6">
                  <c:v>14</c:v>
                </c:pt>
                <c:pt idx="7">
                  <c:v>5</c:v>
                </c:pt>
                <c:pt idx="8">
                  <c:v>43</c:v>
                </c:pt>
                <c:pt idx="9">
                  <c:v>1</c:v>
                </c:pt>
                <c:pt idx="10">
                  <c:v>1</c:v>
                </c:pt>
                <c:pt idx="11">
                  <c:v>37</c:v>
                </c:pt>
                <c:pt idx="12">
                  <c:v>7</c:v>
                </c:pt>
                <c:pt idx="13">
                  <c:v>2</c:v>
                </c:pt>
                <c:pt idx="14">
                  <c:v>11</c:v>
                </c:pt>
                <c:pt idx="15">
                  <c:v>66</c:v>
                </c:pt>
                <c:pt idx="16">
                  <c:v>36</c:v>
                </c:pt>
                <c:pt idx="17">
                  <c:v>4</c:v>
                </c:pt>
                <c:pt idx="18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26784528"/>
        <c:axId val="627825856"/>
      </c:barChart>
      <c:catAx>
        <c:axId val="6267845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27825856"/>
        <c:crosses val="autoZero"/>
        <c:auto val="1"/>
        <c:lblAlgn val="ctr"/>
        <c:lblOffset val="100"/>
        <c:noMultiLvlLbl val="0"/>
      </c:catAx>
      <c:valAx>
        <c:axId val="6278258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2678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GRAFICO'!$J$4:$J$22</c:f>
              <c:strCache>
                <c:ptCount val="19"/>
                <c:pt idx="0">
                  <c:v>AMAZONAS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LORETO</c:v>
                </c:pt>
                <c:pt idx="12">
                  <c:v>MADRE DE DIOS</c:v>
                </c:pt>
                <c:pt idx="13">
                  <c:v>MOQUEGUA</c:v>
                </c:pt>
                <c:pt idx="14">
                  <c:v>PASCO</c:v>
                </c:pt>
                <c:pt idx="15">
                  <c:v>PUNO</c:v>
                </c:pt>
                <c:pt idx="16">
                  <c:v>SAN MARTIN</c:v>
                </c:pt>
                <c:pt idx="17">
                  <c:v>TACNA</c:v>
                </c:pt>
                <c:pt idx="18">
                  <c:v>UCAYALI</c:v>
                </c:pt>
              </c:strCache>
            </c:strRef>
          </c:cat>
          <c:val>
            <c:numRef>
              <c:f>'TABLA Y GRAFICO'!$K$4:$K$22</c:f>
              <c:numCache>
                <c:formatCode>#,##0</c:formatCode>
                <c:ptCount val="19"/>
                <c:pt idx="0">
                  <c:v>20092</c:v>
                </c:pt>
                <c:pt idx="1">
                  <c:v>160</c:v>
                </c:pt>
                <c:pt idx="2">
                  <c:v>10410</c:v>
                </c:pt>
                <c:pt idx="3">
                  <c:v>7531</c:v>
                </c:pt>
                <c:pt idx="4">
                  <c:v>6855</c:v>
                </c:pt>
                <c:pt idx="5">
                  <c:v>101179</c:v>
                </c:pt>
                <c:pt idx="6">
                  <c:v>18240</c:v>
                </c:pt>
                <c:pt idx="7">
                  <c:v>3051</c:v>
                </c:pt>
                <c:pt idx="8">
                  <c:v>531567</c:v>
                </c:pt>
                <c:pt idx="9">
                  <c:v>437</c:v>
                </c:pt>
                <c:pt idx="10">
                  <c:v>16</c:v>
                </c:pt>
                <c:pt idx="11">
                  <c:v>629850</c:v>
                </c:pt>
                <c:pt idx="12">
                  <c:v>20709</c:v>
                </c:pt>
                <c:pt idx="13">
                  <c:v>130</c:v>
                </c:pt>
                <c:pt idx="14">
                  <c:v>41857</c:v>
                </c:pt>
                <c:pt idx="15">
                  <c:v>245041</c:v>
                </c:pt>
                <c:pt idx="16">
                  <c:v>159665</c:v>
                </c:pt>
                <c:pt idx="17">
                  <c:v>372</c:v>
                </c:pt>
                <c:pt idx="18">
                  <c:v>19700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27828096"/>
        <c:axId val="627828656"/>
      </c:barChart>
      <c:catAx>
        <c:axId val="6278280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27828656"/>
        <c:crosses val="autoZero"/>
        <c:auto val="1"/>
        <c:lblAlgn val="ctr"/>
        <c:lblOffset val="100"/>
        <c:noMultiLvlLbl val="0"/>
      </c:catAx>
      <c:valAx>
        <c:axId val="6278286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2782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GRAFICO'!$F$4:$F$24</c:f>
              <c:strCache>
                <c:ptCount val="21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LIMA</c:v>
                </c:pt>
                <c:pt idx="12">
                  <c:v>LORETO</c:v>
                </c:pt>
                <c:pt idx="13">
                  <c:v>MADRE DE DIOS</c:v>
                </c:pt>
                <c:pt idx="14">
                  <c:v>MOQUEGUA</c:v>
                </c:pt>
                <c:pt idx="15">
                  <c:v>PASCO</c:v>
                </c:pt>
                <c:pt idx="16">
                  <c:v>PIURA</c:v>
                </c:pt>
                <c:pt idx="17">
                  <c:v>PUNO</c:v>
                </c:pt>
                <c:pt idx="18">
                  <c:v>SAN MARTIN</c:v>
                </c:pt>
                <c:pt idx="19">
                  <c:v>TACNA</c:v>
                </c:pt>
                <c:pt idx="20">
                  <c:v>UCAYALI</c:v>
                </c:pt>
              </c:strCache>
            </c:strRef>
          </c:cat>
          <c:val>
            <c:numRef>
              <c:f>'TABLA Y GRAFICO'!$G$4:$G$24</c:f>
              <c:numCache>
                <c:formatCode>#,##0</c:formatCode>
                <c:ptCount val="21"/>
                <c:pt idx="0">
                  <c:v>12</c:v>
                </c:pt>
                <c:pt idx="1">
                  <c:v>41</c:v>
                </c:pt>
                <c:pt idx="2">
                  <c:v>79</c:v>
                </c:pt>
                <c:pt idx="3">
                  <c:v>18</c:v>
                </c:pt>
                <c:pt idx="4">
                  <c:v>69</c:v>
                </c:pt>
                <c:pt idx="5">
                  <c:v>41</c:v>
                </c:pt>
                <c:pt idx="6">
                  <c:v>55</c:v>
                </c:pt>
                <c:pt idx="7">
                  <c:v>63</c:v>
                </c:pt>
                <c:pt idx="8">
                  <c:v>54</c:v>
                </c:pt>
                <c:pt idx="9">
                  <c:v>77</c:v>
                </c:pt>
                <c:pt idx="10">
                  <c:v>25</c:v>
                </c:pt>
                <c:pt idx="11">
                  <c:v>12</c:v>
                </c:pt>
                <c:pt idx="12">
                  <c:v>8</c:v>
                </c:pt>
                <c:pt idx="13">
                  <c:v>4</c:v>
                </c:pt>
                <c:pt idx="14">
                  <c:v>5</c:v>
                </c:pt>
                <c:pt idx="15">
                  <c:v>21</c:v>
                </c:pt>
                <c:pt idx="16">
                  <c:v>11</c:v>
                </c:pt>
                <c:pt idx="17">
                  <c:v>82</c:v>
                </c:pt>
                <c:pt idx="18">
                  <c:v>46</c:v>
                </c:pt>
                <c:pt idx="19">
                  <c:v>4</c:v>
                </c:pt>
                <c:pt idx="20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27830896"/>
        <c:axId val="627831456"/>
      </c:barChart>
      <c:catAx>
        <c:axId val="6278308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27831456"/>
        <c:crosses val="autoZero"/>
        <c:auto val="1"/>
        <c:lblAlgn val="ctr"/>
        <c:lblOffset val="100"/>
        <c:noMultiLvlLbl val="0"/>
      </c:catAx>
      <c:valAx>
        <c:axId val="6278314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2783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GRAFICO'!$J$4:$J$24</c:f>
              <c:strCache>
                <c:ptCount val="21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LIMA</c:v>
                </c:pt>
                <c:pt idx="12">
                  <c:v>LORETO</c:v>
                </c:pt>
                <c:pt idx="13">
                  <c:v>MADRE DE DIOS</c:v>
                </c:pt>
                <c:pt idx="14">
                  <c:v>MOQUEGUA</c:v>
                </c:pt>
                <c:pt idx="15">
                  <c:v>PASCO</c:v>
                </c:pt>
                <c:pt idx="16">
                  <c:v>PIURA</c:v>
                </c:pt>
                <c:pt idx="17">
                  <c:v>PUNO</c:v>
                </c:pt>
                <c:pt idx="18">
                  <c:v>SAN MARTIN</c:v>
                </c:pt>
                <c:pt idx="19">
                  <c:v>TACNA</c:v>
                </c:pt>
                <c:pt idx="20">
                  <c:v>UCAYALI</c:v>
                </c:pt>
              </c:strCache>
            </c:strRef>
          </c:cat>
          <c:val>
            <c:numRef>
              <c:f>'TABLA Y GRAFICO'!$K$4:$K$24</c:f>
              <c:numCache>
                <c:formatCode>#,##0</c:formatCode>
                <c:ptCount val="21"/>
                <c:pt idx="0">
                  <c:v>60638</c:v>
                </c:pt>
                <c:pt idx="1">
                  <c:v>100446</c:v>
                </c:pt>
                <c:pt idx="2">
                  <c:v>278105</c:v>
                </c:pt>
                <c:pt idx="3">
                  <c:v>23031</c:v>
                </c:pt>
                <c:pt idx="4">
                  <c:v>356820</c:v>
                </c:pt>
                <c:pt idx="5">
                  <c:v>416969</c:v>
                </c:pt>
                <c:pt idx="6">
                  <c:v>254215</c:v>
                </c:pt>
                <c:pt idx="7">
                  <c:v>367014</c:v>
                </c:pt>
                <c:pt idx="8">
                  <c:v>244184</c:v>
                </c:pt>
                <c:pt idx="9">
                  <c:v>643651</c:v>
                </c:pt>
                <c:pt idx="10">
                  <c:v>135768</c:v>
                </c:pt>
                <c:pt idx="11">
                  <c:v>5140</c:v>
                </c:pt>
                <c:pt idx="12">
                  <c:v>7592</c:v>
                </c:pt>
                <c:pt idx="13">
                  <c:v>2329</c:v>
                </c:pt>
                <c:pt idx="14">
                  <c:v>5372</c:v>
                </c:pt>
                <c:pt idx="15">
                  <c:v>167445</c:v>
                </c:pt>
                <c:pt idx="16">
                  <c:v>50564</c:v>
                </c:pt>
                <c:pt idx="17">
                  <c:v>575361</c:v>
                </c:pt>
                <c:pt idx="18">
                  <c:v>114541</c:v>
                </c:pt>
                <c:pt idx="19">
                  <c:v>681</c:v>
                </c:pt>
                <c:pt idx="20">
                  <c:v>1323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28737104"/>
        <c:axId val="628737664"/>
      </c:barChart>
      <c:catAx>
        <c:axId val="6287371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28737664"/>
        <c:crosses val="autoZero"/>
        <c:auto val="1"/>
        <c:lblAlgn val="ctr"/>
        <c:lblOffset val="100"/>
        <c:noMultiLvlLbl val="0"/>
      </c:catAx>
      <c:valAx>
        <c:axId val="6287376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2873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8" y="12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803" y="12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388" tIns="38695" rIns="77388" bIns="3869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388" tIns="38695" rIns="77388" bIns="3869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8" y="11726499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803" y="11726499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14614" y="3251976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671174"/>
              </p:ext>
            </p:extLst>
          </p:nvPr>
        </p:nvGraphicFramePr>
        <p:xfrm>
          <a:off x="3969019" y="1059392"/>
          <a:ext cx="4304770" cy="541760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70616"/>
                <a:gridCol w="1588081"/>
                <a:gridCol w="1646073"/>
              </a:tblGrid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60,638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100,446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278,105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23,031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356,820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416,969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254,215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367,014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244,184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643,651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135,768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5,140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7,592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5,372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167,445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PIURA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50,564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575,361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114,541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3,811,189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704860"/>
              </p:ext>
            </p:extLst>
          </p:nvPr>
        </p:nvGraphicFramePr>
        <p:xfrm>
          <a:off x="1159937" y="1068493"/>
          <a:ext cx="9922933" cy="511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" y="146871"/>
            <a:ext cx="11650133" cy="6529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0" y="646013"/>
            <a:ext cx="4256325" cy="60289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52" y="656761"/>
            <a:ext cx="4248738" cy="60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687977"/>
              </p:ext>
            </p:extLst>
          </p:nvPr>
        </p:nvGraphicFramePr>
        <p:xfrm>
          <a:off x="3945472" y="1098550"/>
          <a:ext cx="4385733" cy="514985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80965"/>
                <a:gridCol w="1455099"/>
                <a:gridCol w="1949669"/>
              </a:tblGrid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443146"/>
              </p:ext>
            </p:extLst>
          </p:nvPr>
        </p:nvGraphicFramePr>
        <p:xfrm>
          <a:off x="772054" y="1076959"/>
          <a:ext cx="10726208" cy="521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776401"/>
              </p:ext>
            </p:extLst>
          </p:nvPr>
        </p:nvGraphicFramePr>
        <p:xfrm>
          <a:off x="4057677" y="988478"/>
          <a:ext cx="4087283" cy="519218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16526"/>
                <a:gridCol w="1507848"/>
                <a:gridCol w="1562909"/>
              </a:tblGrid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20,092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160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10,410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7,531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6,855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101,179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18,240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3,051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531,567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629,850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20,709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41,857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245,041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159,665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19,700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1,816,862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543793"/>
              </p:ext>
            </p:extLst>
          </p:nvPr>
        </p:nvGraphicFramePr>
        <p:xfrm>
          <a:off x="1356789" y="1034627"/>
          <a:ext cx="9529230" cy="522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569071"/>
              </p:ext>
            </p:extLst>
          </p:nvPr>
        </p:nvGraphicFramePr>
        <p:xfrm>
          <a:off x="3939409" y="983192"/>
          <a:ext cx="4323820" cy="540067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67117"/>
                <a:gridCol w="1434557"/>
                <a:gridCol w="1922146"/>
              </a:tblGrid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PIURA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868797"/>
              </p:ext>
            </p:extLst>
          </p:nvPr>
        </p:nvGraphicFramePr>
        <p:xfrm>
          <a:off x="783699" y="1076960"/>
          <a:ext cx="10675408" cy="506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26773</TotalTime>
  <Words>372</Words>
  <Application>Microsoft Office PowerPoint</Application>
  <PresentationFormat>Panorámica</PresentationFormat>
  <Paragraphs>281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1152</cp:revision>
  <cp:lastPrinted>2018-01-01T01:30:44Z</cp:lastPrinted>
  <dcterms:created xsi:type="dcterms:W3CDTF">2016-01-13T16:13:53Z</dcterms:created>
  <dcterms:modified xsi:type="dcterms:W3CDTF">2018-01-01T01:31:18Z</dcterms:modified>
</cp:coreProperties>
</file>