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2"/>
  </p:notesMasterIdLst>
  <p:handoutMasterIdLst>
    <p:handoutMasterId r:id="rId23"/>
  </p:handoutMasterIdLst>
  <p:sldIdLst>
    <p:sldId id="269" r:id="rId2"/>
    <p:sldId id="424" r:id="rId3"/>
    <p:sldId id="425" r:id="rId4"/>
    <p:sldId id="430" r:id="rId5"/>
    <p:sldId id="426" r:id="rId6"/>
    <p:sldId id="427" r:id="rId7"/>
    <p:sldId id="431" r:id="rId8"/>
    <p:sldId id="451" r:id="rId9"/>
    <p:sldId id="473" r:id="rId10"/>
    <p:sldId id="453" r:id="rId11"/>
    <p:sldId id="445" r:id="rId12"/>
    <p:sldId id="467" r:id="rId13"/>
    <p:sldId id="456" r:id="rId14"/>
    <p:sldId id="448" r:id="rId15"/>
    <p:sldId id="471" r:id="rId16"/>
    <p:sldId id="468" r:id="rId17"/>
    <p:sldId id="455" r:id="rId18"/>
    <p:sldId id="452" r:id="rId19"/>
    <p:sldId id="465" r:id="rId20"/>
    <p:sldId id="330" r:id="rId21"/>
  </p:sldIdLst>
  <p:sldSz cx="9144000" cy="6858000" type="screen4x3"/>
  <p:notesSz cx="6400800" cy="86868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4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736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5240"/>
    <a:srgbClr val="0432FF"/>
    <a:srgbClr val="82AA44"/>
    <a:srgbClr val="1F497D"/>
    <a:srgbClr val="005483"/>
    <a:srgbClr val="68CCEC"/>
    <a:srgbClr val="025380"/>
    <a:srgbClr val="00508F"/>
    <a:srgbClr val="005482"/>
    <a:srgbClr val="024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09" autoAdjust="0"/>
    <p:restoredTop sz="94679" autoAdjust="0"/>
  </p:normalViewPr>
  <p:slideViewPr>
    <p:cSldViewPr>
      <p:cViewPr>
        <p:scale>
          <a:sx n="81" d="100"/>
          <a:sy n="81" d="100"/>
        </p:scale>
        <p:origin x="-2484" y="-732"/>
      </p:cViewPr>
      <p:guideLst>
        <p:guide orient="horz" pos="2341"/>
        <p:guide pos="2880"/>
      </p:guideLst>
    </p:cSldViewPr>
  </p:slideViewPr>
  <p:outlineViewPr>
    <p:cViewPr>
      <p:scale>
        <a:sx n="33" d="100"/>
        <a:sy n="33" d="100"/>
      </p:scale>
      <p:origin x="0" y="55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736" y="-114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BC3D1D8-6725-4B18-96F9-9E37C867EA43}" type="datetimeFigureOut">
              <a:rPr lang="es-PE" smtClean="0"/>
              <a:pPr/>
              <a:t>30/11/2017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625851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6E9297C5-E87F-43A6-A7DD-CC3D9F15FA3B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680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r">
              <a:defRPr sz="1200"/>
            </a:lvl1pPr>
          </a:lstStyle>
          <a:p>
            <a:fld id="{8DCFB87C-339E-4EB9-A7CE-97DC2E0DAD8A}" type="datetimeFigureOut">
              <a:rPr lang="es-PE" smtClean="0"/>
              <a:pPr/>
              <a:t>30/11/2017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085850"/>
            <a:ext cx="390842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10" rIns="91419" bIns="4571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39763" y="4179888"/>
            <a:ext cx="5121275" cy="3421062"/>
          </a:xfrm>
          <a:prstGeom prst="rect">
            <a:avLst/>
          </a:prstGeom>
        </p:spPr>
        <p:txBody>
          <a:bodyPr vert="horz" lIns="91419" tIns="45710" rIns="91419" bIns="4571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625851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r">
              <a:defRPr sz="1200"/>
            </a:lvl1pPr>
          </a:lstStyle>
          <a:p>
            <a:fld id="{B4413E6D-A2EE-4270-BE16-E3C0C2FC741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36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86FB-8166-1447-A153-C6AE741AE234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7B6A-9E10-AB4B-B196-7F01329B735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3B68C-DE82-4E8B-B4F9-6BF55E65242B}" type="datetimeFigureOut">
              <a:rPr lang="es-PE" smtClean="0"/>
              <a:pPr/>
              <a:t>30/11/2017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3B68C-DE82-4E8B-B4F9-6BF55E65242B}" type="datetimeFigureOut">
              <a:rPr lang="es-PE" smtClean="0"/>
              <a:pPr/>
              <a:t>30/11/2017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" y="-38615"/>
            <a:ext cx="9143769" cy="693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11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" y="-72259"/>
            <a:ext cx="9140832" cy="6927680"/>
          </a:xfrm>
          <a:prstGeom prst="rect">
            <a:avLst/>
          </a:prstGeom>
        </p:spPr>
      </p:pic>
      <p:sp>
        <p:nvSpPr>
          <p:cNvPr id="7" name="2 Marcador de texto"/>
          <p:cNvSpPr>
            <a:spLocks noGrp="1"/>
          </p:cNvSpPr>
          <p:nvPr>
            <p:ph type="body" idx="1"/>
          </p:nvPr>
        </p:nvSpPr>
        <p:spPr>
          <a:xfrm>
            <a:off x="539552" y="1052736"/>
            <a:ext cx="8136903" cy="57606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 cap="none" spc="0">
                <a:ln>
                  <a:noFill/>
                </a:ln>
                <a:solidFill>
                  <a:srgbClr val="635240"/>
                </a:solidFill>
                <a:effectLst/>
                <a:latin typeface="Candara" panose="020E0502030303020204" pitchFamily="34" charset="0"/>
                <a:cs typeface="Khmer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s-ES" dirty="0"/>
          </a:p>
        </p:txBody>
      </p:sp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899591" y="1772816"/>
            <a:ext cx="7632848" cy="4536504"/>
          </a:xfrm>
        </p:spPr>
        <p:txBody>
          <a:bodyPr>
            <a:normAutofit/>
          </a:bodyPr>
          <a:lstStyle>
            <a:lvl1pPr marL="0" indent="0" algn="just">
              <a:buNone/>
              <a:defRPr sz="1200">
                <a:solidFill>
                  <a:schemeClr val="tx1"/>
                </a:solidFill>
                <a:latin typeface="Candara" panose="020E0502030303020204" pitchFamily="34" charset="0"/>
                <a:cs typeface="Khmer UI" panose="020B0502040204020203" pitchFamily="34" charset="0"/>
              </a:defRPr>
            </a:lvl1pPr>
            <a:lvl2pPr marL="457200" indent="0" algn="just">
              <a:buNone/>
              <a:defRPr sz="1200">
                <a:solidFill>
                  <a:schemeClr val="tx1"/>
                </a:solidFill>
                <a:latin typeface="Candara" panose="020E0502030303020204" pitchFamily="34" charset="0"/>
                <a:cs typeface="Khmer UI" panose="020B0502040204020203" pitchFamily="34" charset="0"/>
              </a:defRPr>
            </a:lvl2pPr>
            <a:lvl3pPr marL="914400" indent="0" algn="just">
              <a:buNone/>
              <a:defRPr sz="1200">
                <a:solidFill>
                  <a:schemeClr val="tx1"/>
                </a:solidFill>
                <a:latin typeface="Candara" panose="020E0502030303020204" pitchFamily="34" charset="0"/>
                <a:cs typeface="Khmer UI" panose="020B0502040204020203" pitchFamily="34" charset="0"/>
              </a:defRPr>
            </a:lvl3pPr>
            <a:lvl4pPr marL="1371600" indent="0" algn="just">
              <a:buNone/>
              <a:defRPr sz="1200">
                <a:solidFill>
                  <a:schemeClr val="tx1"/>
                </a:solidFill>
                <a:latin typeface="Candara" panose="020E0502030303020204" pitchFamily="34" charset="0"/>
                <a:cs typeface="Khmer UI" panose="020B0502040204020203" pitchFamily="34" charset="0"/>
              </a:defRPr>
            </a:lvl4pPr>
            <a:lvl5pPr marL="1828800" indent="0" algn="just">
              <a:buNone/>
              <a:defRPr sz="1200">
                <a:solidFill>
                  <a:schemeClr val="tx1"/>
                </a:solidFill>
                <a:latin typeface="Candara" panose="020E0502030303020204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46468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" y="-7083"/>
            <a:ext cx="9140831" cy="6932826"/>
          </a:xfrm>
          <a:prstGeom prst="rect">
            <a:avLst/>
          </a:prstGeom>
        </p:spPr>
      </p:pic>
      <p:sp>
        <p:nvSpPr>
          <p:cNvPr id="3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755576" y="2132856"/>
            <a:ext cx="7632848" cy="4176464"/>
          </a:xfrm>
        </p:spPr>
        <p:txBody>
          <a:bodyPr>
            <a:normAutofit/>
          </a:bodyPr>
          <a:lstStyle>
            <a:lvl1pPr marL="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2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4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6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4pPr>
            <a:lvl5pPr marL="18288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 hasCustomPrompt="1"/>
          </p:nvPr>
        </p:nvSpPr>
        <p:spPr>
          <a:xfrm>
            <a:off x="755573" y="508167"/>
            <a:ext cx="7632848" cy="43204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r>
              <a:rPr lang="es-PE" dirty="0"/>
              <a:t>TÍTULO AÑO</a:t>
            </a:r>
          </a:p>
        </p:txBody>
      </p:sp>
      <p:sp>
        <p:nvSpPr>
          <p:cNvPr id="5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755573" y="1412777"/>
            <a:ext cx="7632848" cy="432048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1F497D"/>
                </a:solidFill>
                <a:latin typeface="Myriad Pro" panose="020B0503030403020204" pitchFamily="34" charset="0"/>
                <a:cs typeface="Myriad Arabic" panose="01010101010101010101" pitchFamily="50" charset="-78"/>
              </a:defRPr>
            </a:lvl1pPr>
          </a:lstStyle>
          <a:p>
            <a:r>
              <a:rPr lang="es-PE" dirty="0"/>
              <a:t>SUBTÍTULO (SI CORRESPONDE)</a:t>
            </a:r>
          </a:p>
        </p:txBody>
      </p:sp>
    </p:spTree>
    <p:extLst>
      <p:ext uri="{BB962C8B-B14F-4D97-AF65-F5344CB8AC3E}">
        <p14:creationId xmlns:p14="http://schemas.microsoft.com/office/powerpoint/2010/main" val="1141447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" y="-7083"/>
            <a:ext cx="9140831" cy="6932826"/>
          </a:xfrm>
          <a:prstGeom prst="rect">
            <a:avLst/>
          </a:prstGeom>
        </p:spPr>
      </p:pic>
      <p:sp>
        <p:nvSpPr>
          <p:cNvPr id="3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755576" y="2132856"/>
            <a:ext cx="7632848" cy="4176464"/>
          </a:xfrm>
        </p:spPr>
        <p:txBody>
          <a:bodyPr>
            <a:normAutofit/>
          </a:bodyPr>
          <a:lstStyle>
            <a:lvl1pPr marL="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2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4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6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4pPr>
            <a:lvl5pPr marL="18288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dirty="0"/>
              <a:t>Información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 hasCustomPrompt="1"/>
          </p:nvPr>
        </p:nvSpPr>
        <p:spPr>
          <a:xfrm>
            <a:off x="755573" y="508167"/>
            <a:ext cx="7632848" cy="43204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r>
              <a:rPr lang="es-PE" dirty="0"/>
              <a:t>TÍTULO AÑO</a:t>
            </a:r>
          </a:p>
        </p:txBody>
      </p:sp>
      <p:sp>
        <p:nvSpPr>
          <p:cNvPr id="5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755573" y="1412777"/>
            <a:ext cx="7632848" cy="432048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1F497D"/>
                </a:solidFill>
                <a:latin typeface="Myriad Pro" panose="020B0503030403020204" pitchFamily="34" charset="0"/>
                <a:cs typeface="Myriad Arabic" panose="01010101010101010101" pitchFamily="50" charset="-78"/>
              </a:defRPr>
            </a:lvl1pPr>
          </a:lstStyle>
          <a:p>
            <a:r>
              <a:rPr lang="es-PE" dirty="0"/>
              <a:t>SUBTÍTULO (SI CORRESPONDE)</a:t>
            </a:r>
          </a:p>
        </p:txBody>
      </p:sp>
    </p:spTree>
    <p:extLst>
      <p:ext uri="{BB962C8B-B14F-4D97-AF65-F5344CB8AC3E}">
        <p14:creationId xmlns:p14="http://schemas.microsoft.com/office/powerpoint/2010/main" val="37466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86FB-8166-1447-A153-C6AE741AE234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7B6A-9E10-AB4B-B196-7F01329B735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3B68C-DE82-4E8B-B4F9-6BF55E65242B}" type="datetimeFigureOut">
              <a:rPr lang="es-PE" smtClean="0"/>
              <a:pPr/>
              <a:t>30/11/2017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3B68C-DE82-4E8B-B4F9-6BF55E65242B}" type="datetimeFigureOut">
              <a:rPr lang="es-PE" smtClean="0"/>
              <a:pPr/>
              <a:t>30/11/2017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3B68C-DE82-4E8B-B4F9-6BF55E65242B}" type="datetimeFigureOut">
              <a:rPr lang="es-PE" smtClean="0"/>
              <a:pPr/>
              <a:t>30/11/2017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1B00-E2E6-1348-BB1D-673AF3E2A2D4}" type="datetime1">
              <a:rPr lang="en-US" altLang="en-US" smtClean="0"/>
              <a:pPr/>
              <a:t>11/30/2017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80589-3DCD-5045-9591-D593F62E8A0B}" type="slidenum">
              <a:rPr lang="en-US" altLang="en-US" smtClean="0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86FB-8166-1447-A153-C6AE741AE234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47B6A-9E10-AB4B-B196-7F01329B735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FA17-3A18-0B48-9F38-343309DC4568}" type="datetime1">
              <a:rPr lang="en-US" altLang="en-US" smtClean="0"/>
              <a:pPr/>
              <a:t>11/30/2017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8B75-FF4F-7944-B01B-FAF29232114F}" type="slidenum">
              <a:rPr lang="en-US" altLang="en-US" smtClean="0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3B68C-DE82-4E8B-B4F9-6BF55E65242B}" type="datetimeFigureOut">
              <a:rPr lang="es-PE" smtClean="0"/>
              <a:pPr/>
              <a:t>30/11/2017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B68C-DE82-4E8B-B4F9-6BF55E65242B}" type="datetimeFigureOut">
              <a:rPr lang="es-PE" smtClean="0"/>
              <a:pPr/>
              <a:t>30/11/2017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1486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20" r:id="rId13"/>
    <p:sldLayoutId id="2147483685" r:id="rId14"/>
    <p:sldLayoutId id="2147483721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661249"/>
            <a:ext cx="6674288" cy="7200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AFED9E8-FF35-422D-91CE-FD4B48F658D3}"/>
              </a:ext>
            </a:extLst>
          </p:cNvPr>
          <p:cNvSpPr txBox="1"/>
          <p:nvPr/>
        </p:nvSpPr>
        <p:spPr>
          <a:xfrm>
            <a:off x="599172" y="2492896"/>
            <a:ext cx="7945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2AA44"/>
                </a:solidFill>
                <a:latin typeface="Myriad Pro" panose="020B0503030403020204" pitchFamily="34" charset="0"/>
              </a:rPr>
              <a:t>La Niña y </a:t>
            </a:r>
            <a:r>
              <a:rPr lang="en-US" sz="3600" b="1" dirty="0" err="1" smtClean="0">
                <a:solidFill>
                  <a:srgbClr val="82AA44"/>
                </a:solidFill>
                <a:latin typeface="Myriad Pro" panose="020B0503030403020204" pitchFamily="34" charset="0"/>
              </a:rPr>
              <a:t>peligros</a:t>
            </a:r>
            <a:r>
              <a:rPr lang="en-US" sz="3600" b="1" dirty="0" smtClean="0">
                <a:solidFill>
                  <a:srgbClr val="82AA44"/>
                </a:solidFill>
                <a:latin typeface="Myriad Pro" panose="020B0503030403020204" pitchFamily="34" charset="0"/>
              </a:rPr>
              <a:t> </a:t>
            </a:r>
            <a:r>
              <a:rPr lang="en-US" sz="3600" b="1" dirty="0" err="1" smtClean="0">
                <a:solidFill>
                  <a:srgbClr val="82AA44"/>
                </a:solidFill>
                <a:latin typeface="Myriad Pro" panose="020B0503030403020204" pitchFamily="34" charset="0"/>
              </a:rPr>
              <a:t>hidrometeorológicos</a:t>
            </a:r>
            <a:r>
              <a:rPr lang="en-US" sz="3600" b="1" dirty="0" smtClean="0">
                <a:solidFill>
                  <a:srgbClr val="82AA44"/>
                </a:solidFill>
                <a:latin typeface="Myriad Pro" panose="020B0503030403020204" pitchFamily="34" charset="0"/>
              </a:rPr>
              <a:t> para el </a:t>
            </a:r>
            <a:r>
              <a:rPr lang="en-US" sz="3600" b="1" dirty="0" err="1" smtClean="0">
                <a:solidFill>
                  <a:srgbClr val="82AA44"/>
                </a:solidFill>
                <a:latin typeface="Myriad Pro" panose="020B0503030403020204" pitchFamily="34" charset="0"/>
              </a:rPr>
              <a:t>verano</a:t>
            </a:r>
            <a:r>
              <a:rPr lang="en-US" sz="3600" b="1" dirty="0" smtClean="0">
                <a:solidFill>
                  <a:srgbClr val="82AA44"/>
                </a:solidFill>
                <a:latin typeface="Myriad Pro" panose="020B0503030403020204" pitchFamily="34" charset="0"/>
              </a:rPr>
              <a:t> 2017-2018</a:t>
            </a:r>
            <a:endParaRPr lang="en-US" sz="3600" b="1" dirty="0">
              <a:solidFill>
                <a:srgbClr val="82AA44"/>
              </a:solidFill>
              <a:latin typeface="Myriad Pro" panose="020B0503030403020204" pitchFamily="34" charset="0"/>
            </a:endParaRPr>
          </a:p>
          <a:p>
            <a:pPr algn="ctr"/>
            <a:endParaRPr lang="es-PE" sz="2800" b="1" dirty="0" smtClean="0">
              <a:solidFill>
                <a:schemeClr val="accent1">
                  <a:lumMod val="75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s-PE" sz="2400" b="1" dirty="0" smtClean="0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rPr>
              <a:t>Ken Takahashi, Ph. D.</a:t>
            </a:r>
          </a:p>
          <a:p>
            <a:endParaRPr lang="es-PE" sz="3600" dirty="0"/>
          </a:p>
        </p:txBody>
      </p:sp>
    </p:spTree>
    <p:extLst>
      <p:ext uri="{BB962C8B-B14F-4D97-AF65-F5344CB8AC3E}">
        <p14:creationId xmlns:p14="http://schemas.microsoft.com/office/powerpoint/2010/main" val="56947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29289" r="6914" b="22699"/>
          <a:stretch/>
        </p:blipFill>
        <p:spPr>
          <a:xfrm>
            <a:off x="539553" y="2008562"/>
            <a:ext cx="7848868" cy="3292646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PE" sz="3200" dirty="0" smtClean="0"/>
              <a:t>Índices de temperatura del mar</a:t>
            </a:r>
            <a:endParaRPr lang="es-PE" sz="3200" dirty="0"/>
          </a:p>
        </p:txBody>
      </p:sp>
      <p:sp>
        <p:nvSpPr>
          <p:cNvPr id="5" name="Cuadro de texto 2"/>
          <p:cNvSpPr txBox="1">
            <a:spLocks noChangeArrowheads="1"/>
          </p:cNvSpPr>
          <p:nvPr/>
        </p:nvSpPr>
        <p:spPr bwMode="auto">
          <a:xfrm>
            <a:off x="1801169" y="1412776"/>
            <a:ext cx="5469656" cy="5957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PE" altLang="es-PE" sz="2000" b="1" dirty="0" smtClean="0">
                <a:solidFill>
                  <a:srgbClr val="004E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Pacífico oriental (Niño 1+2) y </a:t>
            </a:r>
            <a:r>
              <a:rPr lang="es-PE" altLang="es-PE" sz="2000" b="1" dirty="0">
                <a:solidFill>
                  <a:srgbClr val="004E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 (Niño </a:t>
            </a:r>
            <a:r>
              <a:rPr lang="es-PE" altLang="es-PE" sz="2000" b="1" dirty="0" smtClean="0">
                <a:solidFill>
                  <a:srgbClr val="004E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3.4)</a:t>
            </a:r>
            <a:endParaRPr lang="es-MX" altLang="es-PE" sz="2000" b="1" dirty="0">
              <a:solidFill>
                <a:srgbClr val="004E9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8631" y="2299757"/>
            <a:ext cx="1457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altLang="es-P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Niño </a:t>
            </a:r>
            <a:r>
              <a:rPr lang="es-PE" altLang="es-PE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3.4 </a:t>
            </a:r>
          </a:p>
          <a:p>
            <a:r>
              <a:rPr lang="es-PE" altLang="es-P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(Pac. Central)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48988" y="2351361"/>
            <a:ext cx="1738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altLang="es-PE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Niño 1+2 (costa)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43608" y="3789040"/>
            <a:ext cx="69847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24128" y="4149080"/>
            <a:ext cx="576064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03018" y="4171172"/>
            <a:ext cx="101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El Niño 2017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547664" y="4149080"/>
            <a:ext cx="2376264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95736" y="4171172"/>
            <a:ext cx="101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El Niño 2015-16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092917" y="3561243"/>
            <a:ext cx="576064" cy="0"/>
          </a:xfrm>
          <a:prstGeom prst="straightConnector1">
            <a:avLst/>
          </a:prstGeom>
          <a:ln w="31750">
            <a:solidFill>
              <a:srgbClr val="0432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71807" y="2852936"/>
            <a:ext cx="101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432FF"/>
                </a:solidFill>
              </a:rPr>
              <a:t>La Niña 2017-18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55386" y="4384827"/>
            <a:ext cx="142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432FF"/>
                </a:solidFill>
              </a:rPr>
              <a:t>La </a:t>
            </a:r>
            <a:r>
              <a:rPr lang="en-US" smtClean="0">
                <a:solidFill>
                  <a:srgbClr val="0432FF"/>
                </a:solidFill>
              </a:rPr>
              <a:t>Niña 2016</a:t>
            </a:r>
            <a:endParaRPr lang="en-US" dirty="0">
              <a:solidFill>
                <a:srgbClr val="0432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620209" y="4384827"/>
            <a:ext cx="882809" cy="0"/>
          </a:xfrm>
          <a:prstGeom prst="straightConnector1">
            <a:avLst/>
          </a:prstGeom>
          <a:ln w="31750">
            <a:solidFill>
              <a:srgbClr val="0432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1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6" y="188640"/>
            <a:ext cx="7632848" cy="432048"/>
          </a:xfrm>
        </p:spPr>
        <p:txBody>
          <a:bodyPr/>
          <a:lstStyle/>
          <a:p>
            <a:r>
              <a:rPr lang="es-PE" sz="3200" smtClean="0"/>
              <a:t>Temperatura del aire máxima y mínima a lo largo de la costa</a:t>
            </a:r>
            <a:endParaRPr lang="es-PE" sz="3200" dirty="0"/>
          </a:p>
        </p:txBody>
      </p:sp>
      <p:sp>
        <p:nvSpPr>
          <p:cNvPr id="5" name="Cuadro de texto 2"/>
          <p:cNvSpPr txBox="1">
            <a:spLocks noChangeArrowheads="1"/>
          </p:cNvSpPr>
          <p:nvPr/>
        </p:nvSpPr>
        <p:spPr bwMode="auto">
          <a:xfrm>
            <a:off x="1670666" y="1342689"/>
            <a:ext cx="1965230" cy="5218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PE" altLang="es-PE" sz="1400" b="1">
                <a:solidFill>
                  <a:srgbClr val="004E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Anomalías de  la Temperatura Máxima  </a:t>
            </a:r>
            <a:endParaRPr lang="es-MX" altLang="es-PE" sz="1400" b="1" dirty="0">
              <a:solidFill>
                <a:srgbClr val="004E9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 de texto 2"/>
          <p:cNvSpPr txBox="1">
            <a:spLocks noChangeArrowheads="1"/>
          </p:cNvSpPr>
          <p:nvPr/>
        </p:nvSpPr>
        <p:spPr bwMode="auto">
          <a:xfrm>
            <a:off x="6135162" y="1307764"/>
            <a:ext cx="1965230" cy="5218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PE" altLang="es-PE" sz="1400" b="1">
                <a:solidFill>
                  <a:srgbClr val="004E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Anomalía de la Temperatura Mínima </a:t>
            </a:r>
            <a:endParaRPr lang="es-MX" altLang="es-PE" sz="1400" b="1" dirty="0">
              <a:solidFill>
                <a:srgbClr val="004E9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2" y="1777629"/>
            <a:ext cx="4697256" cy="420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1"/>
          <a:stretch/>
        </p:blipFill>
        <p:spPr>
          <a:xfrm>
            <a:off x="0" y="1779523"/>
            <a:ext cx="4394882" cy="41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0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UARIO\Downloads\pp_2da_dec_nov2017_punto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06" y="1240091"/>
            <a:ext cx="3816424" cy="539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8" y="1194955"/>
            <a:ext cx="3840425" cy="556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86382" y="188640"/>
            <a:ext cx="7632848" cy="432048"/>
          </a:xfrm>
        </p:spPr>
        <p:txBody>
          <a:bodyPr/>
          <a:lstStyle/>
          <a:p>
            <a:r>
              <a:rPr lang="es-MX" dirty="0">
                <a:latin typeface="Century Gothic" panose="020B0502020202020204" pitchFamily="34" charset="0"/>
              </a:rPr>
              <a:t>Superávit  (</a:t>
            </a:r>
            <a:r>
              <a:rPr lang="es-MX" i="1" dirty="0">
                <a:solidFill>
                  <a:srgbClr val="008000"/>
                </a:solidFill>
                <a:latin typeface="Century Gothic" panose="020B0502020202020204" pitchFamily="34" charset="0"/>
              </a:rPr>
              <a:t>verde</a:t>
            </a:r>
            <a:r>
              <a:rPr lang="es-MX" dirty="0">
                <a:latin typeface="Century Gothic" panose="020B0502020202020204" pitchFamily="34" charset="0"/>
              </a:rPr>
              <a:t>) y déficit (</a:t>
            </a:r>
            <a:r>
              <a:rPr lang="es-MX" i="1" dirty="0">
                <a:solidFill>
                  <a:srgbClr val="FFC000"/>
                </a:solidFill>
                <a:latin typeface="Century Gothic" panose="020B0502020202020204" pitchFamily="34" charset="0"/>
              </a:rPr>
              <a:t>naranja</a:t>
            </a:r>
            <a:r>
              <a:rPr lang="es-MX" dirty="0">
                <a:latin typeface="Century Gothic" panose="020B0502020202020204" pitchFamily="34" charset="0"/>
              </a:rPr>
              <a:t>) de LLUVIAS a nivel nacional (%)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49396" y="1052736"/>
            <a:ext cx="2736307" cy="432048"/>
          </a:xfrm>
        </p:spPr>
        <p:txBody>
          <a:bodyPr/>
          <a:lstStyle/>
          <a:p>
            <a:pPr algn="ctr"/>
            <a:r>
              <a:rPr lang="es-PE" sz="1800"/>
              <a:t>1-10</a:t>
            </a:r>
            <a:r>
              <a:rPr lang="es-PE"/>
              <a:t> </a:t>
            </a:r>
            <a:r>
              <a:rPr lang="es-PE" smtClean="0"/>
              <a:t>noviembre 2017</a:t>
            </a:r>
            <a:endParaRPr lang="es-PE"/>
          </a:p>
          <a:p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5220072" y="1124744"/>
            <a:ext cx="273630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1" kern="1200">
                <a:solidFill>
                  <a:srgbClr val="1F497D"/>
                </a:solidFill>
                <a:latin typeface="Myriad Pro" panose="020B0503030403020204" pitchFamily="34" charset="0"/>
                <a:ea typeface="+mn-ea"/>
                <a:cs typeface="Myriad Arabic" panose="01010101010101010101" pitchFamily="50" charset="-78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1800" dirty="0" smtClean="0"/>
              <a:t>11-20</a:t>
            </a:r>
            <a:r>
              <a:rPr lang="es-PE" dirty="0" smtClean="0"/>
              <a:t> noviembre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1"/>
          <a:stretch/>
        </p:blipFill>
        <p:spPr>
          <a:xfrm>
            <a:off x="-186108" y="1427038"/>
            <a:ext cx="3349266" cy="4882282"/>
          </a:xfrm>
          <a:prstGeom prst="rect">
            <a:avLst/>
          </a:prstGeom>
        </p:spPr>
      </p:pic>
      <p:pic>
        <p:nvPicPr>
          <p:cNvPr id="14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r="4613" b="4876"/>
          <a:stretch/>
        </p:blipFill>
        <p:spPr>
          <a:xfrm>
            <a:off x="3089737" y="1455907"/>
            <a:ext cx="2972720" cy="4853413"/>
          </a:xfrm>
          <a:prstGeom prst="rect">
            <a:avLst/>
          </a:prstGeom>
        </p:spPr>
      </p:pic>
      <p:pic>
        <p:nvPicPr>
          <p:cNvPr id="15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b="4885"/>
          <a:stretch/>
        </p:blipFill>
        <p:spPr>
          <a:xfrm>
            <a:off x="6146168" y="1455908"/>
            <a:ext cx="3106112" cy="485341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619672" y="212428"/>
            <a:ext cx="5904656" cy="683510"/>
          </a:xfrm>
        </p:spPr>
        <p:txBody>
          <a:bodyPr/>
          <a:lstStyle/>
          <a:p>
            <a:r>
              <a:rPr lang="es-PE" sz="2800" dirty="0" smtClean="0"/>
              <a:t>Pronóstico para diciembre 2017-febrero 2018</a:t>
            </a:r>
            <a:endParaRPr lang="es-PE" sz="2800" dirty="0"/>
          </a:p>
          <a:p>
            <a:endParaRPr lang="en-US" sz="2800" dirty="0"/>
          </a:p>
        </p:txBody>
      </p:sp>
      <p:sp>
        <p:nvSpPr>
          <p:cNvPr id="8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-56782" y="1268760"/>
            <a:ext cx="3168355" cy="432048"/>
          </a:xfrm>
        </p:spPr>
        <p:txBody>
          <a:bodyPr/>
          <a:lstStyle/>
          <a:p>
            <a:pPr algn="ctr"/>
            <a:r>
              <a:rPr lang="es-PE" sz="2000" dirty="0" smtClean="0"/>
              <a:t>Temperatura máxima</a:t>
            </a:r>
            <a:endParaRPr lang="es-PE" sz="2000" dirty="0"/>
          </a:p>
        </p:txBody>
      </p:sp>
      <p:sp>
        <p:nvSpPr>
          <p:cNvPr id="9" name="Marcador de texto 2"/>
          <p:cNvSpPr txBox="1">
            <a:spLocks/>
          </p:cNvSpPr>
          <p:nvPr/>
        </p:nvSpPr>
        <p:spPr>
          <a:xfrm>
            <a:off x="2967489" y="1268760"/>
            <a:ext cx="316835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1" kern="1200">
                <a:solidFill>
                  <a:srgbClr val="1F497D"/>
                </a:solidFill>
                <a:latin typeface="Myriad Pro" panose="020B0503030403020204" pitchFamily="34" charset="0"/>
                <a:ea typeface="+mn-ea"/>
                <a:cs typeface="Myriad Arabic" panose="01010101010101010101" pitchFamily="50" charset="-78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2000" smtClean="0"/>
              <a:t>Temperatura mínima</a:t>
            </a:r>
            <a:endParaRPr lang="es-PE" sz="2000" dirty="0"/>
          </a:p>
        </p:txBody>
      </p:sp>
      <p:sp>
        <p:nvSpPr>
          <p:cNvPr id="10" name="Marcador de texto 2"/>
          <p:cNvSpPr txBox="1">
            <a:spLocks/>
          </p:cNvSpPr>
          <p:nvPr/>
        </p:nvSpPr>
        <p:spPr>
          <a:xfrm>
            <a:off x="5940174" y="1268760"/>
            <a:ext cx="316835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1" kern="1200">
                <a:solidFill>
                  <a:srgbClr val="1F497D"/>
                </a:solidFill>
                <a:latin typeface="Myriad Pro" panose="020B0503030403020204" pitchFamily="34" charset="0"/>
                <a:ea typeface="+mn-ea"/>
                <a:cs typeface="Myriad Arabic" panose="01010101010101010101" pitchFamily="50" charset="-78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2000" smtClean="0"/>
              <a:t>Precipitación</a:t>
            </a:r>
            <a:endParaRPr lang="es-PE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115616" y="6250086"/>
            <a:ext cx="317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Azul: </a:t>
            </a:r>
            <a:r>
              <a:rPr lang="en-US" dirty="0" err="1" smtClean="0">
                <a:solidFill>
                  <a:srgbClr val="0432FF"/>
                </a:solidFill>
              </a:rPr>
              <a:t>Más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dirty="0" err="1" smtClean="0">
                <a:solidFill>
                  <a:srgbClr val="0432FF"/>
                </a:solidFill>
              </a:rPr>
              <a:t>frío</a:t>
            </a:r>
            <a:r>
              <a:rPr lang="en-US" dirty="0" smtClean="0">
                <a:solidFill>
                  <a:srgbClr val="0432FF"/>
                </a:solidFill>
              </a:rPr>
              <a:t> que lo normal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Rojos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Más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cálido</a:t>
            </a:r>
            <a:r>
              <a:rPr lang="en-US" dirty="0" smtClean="0">
                <a:solidFill>
                  <a:srgbClr val="FF0000"/>
                </a:solidFill>
              </a:rPr>
              <a:t> que </a:t>
            </a:r>
            <a:r>
              <a:rPr lang="en-US" dirty="0">
                <a:solidFill>
                  <a:srgbClr val="FF0000"/>
                </a:solidFill>
              </a:rPr>
              <a:t>lo normal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29007" y="6219916"/>
            <a:ext cx="3382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B050"/>
                </a:solidFill>
              </a:rPr>
              <a:t>Verde: </a:t>
            </a:r>
            <a:r>
              <a:rPr lang="en-US" dirty="0" err="1" smtClean="0">
                <a:solidFill>
                  <a:srgbClr val="00B050"/>
                </a:solidFill>
              </a:rPr>
              <a:t>Más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lluvioso</a:t>
            </a:r>
            <a:r>
              <a:rPr lang="en-US" dirty="0" smtClean="0">
                <a:solidFill>
                  <a:srgbClr val="00B050"/>
                </a:solidFill>
              </a:rPr>
              <a:t> que lo normal</a:t>
            </a:r>
          </a:p>
          <a:p>
            <a:pPr algn="r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Amarillo: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Más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seco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que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lo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normal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39"/>
            <a:ext cx="9144000" cy="6423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/>
          <a:stretch/>
        </p:blipFill>
        <p:spPr>
          <a:xfrm>
            <a:off x="6310001" y="1772816"/>
            <a:ext cx="2833999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123" y="1844825"/>
            <a:ext cx="9146123" cy="3672408"/>
            <a:chOff x="-2123" y="1844824"/>
            <a:chExt cx="11988521" cy="4312811"/>
          </a:xfrm>
        </p:grpSpPr>
        <p:pic>
          <p:nvPicPr>
            <p:cNvPr id="5" name="3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4" t="9697" r="7393" b="7879"/>
            <a:stretch/>
          </p:blipFill>
          <p:spPr>
            <a:xfrm>
              <a:off x="-2123" y="1844824"/>
              <a:ext cx="3036410" cy="4312811"/>
            </a:xfrm>
            <a:prstGeom prst="rect">
              <a:avLst/>
            </a:prstGeom>
          </p:spPr>
        </p:pic>
        <p:pic>
          <p:nvPicPr>
            <p:cNvPr id="6" name="4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9" t="9909" r="9914" b="8919"/>
            <a:stretch/>
          </p:blipFill>
          <p:spPr>
            <a:xfrm>
              <a:off x="3024044" y="1844825"/>
              <a:ext cx="2950006" cy="4248472"/>
            </a:xfrm>
            <a:prstGeom prst="rect">
              <a:avLst/>
            </a:prstGeom>
          </p:spPr>
        </p:pic>
        <p:pic>
          <p:nvPicPr>
            <p:cNvPr id="7" name="5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9724" r="8740" b="7675"/>
            <a:stretch/>
          </p:blipFill>
          <p:spPr>
            <a:xfrm>
              <a:off x="5974051" y="1844825"/>
              <a:ext cx="2988404" cy="4312810"/>
            </a:xfrm>
            <a:prstGeom prst="rect">
              <a:avLst/>
            </a:prstGeom>
          </p:spPr>
        </p:pic>
        <p:pic>
          <p:nvPicPr>
            <p:cNvPr id="14" name="3 Imagen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10420" r="8871" b="8252"/>
            <a:stretch/>
          </p:blipFill>
          <p:spPr>
            <a:xfrm>
              <a:off x="9000217" y="1853330"/>
              <a:ext cx="2986181" cy="430430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Escenarios</a:t>
            </a:r>
            <a:r>
              <a:rPr lang="en-US" dirty="0" smtClean="0"/>
              <a:t> La </a:t>
            </a:r>
            <a:r>
              <a:rPr lang="en-US" dirty="0"/>
              <a:t>Niña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Pacífico</a:t>
            </a:r>
            <a:r>
              <a:rPr lang="en-US" dirty="0"/>
              <a:t> central</a:t>
            </a:r>
          </a:p>
          <a:p>
            <a:r>
              <a:rPr lang="en-US" sz="2000" dirty="0" err="1" smtClean="0"/>
              <a:t>Anomalías</a:t>
            </a:r>
            <a:r>
              <a:rPr lang="en-US" sz="2000" dirty="0" smtClean="0"/>
              <a:t> </a:t>
            </a:r>
            <a:r>
              <a:rPr lang="en-US" sz="2000" dirty="0" err="1" smtClean="0"/>
              <a:t>promedio</a:t>
            </a:r>
            <a:r>
              <a:rPr lang="en-US" sz="2000" dirty="0" smtClean="0"/>
              <a:t> de </a:t>
            </a:r>
            <a:r>
              <a:rPr lang="en-US" sz="2000" dirty="0" err="1" smtClean="0"/>
              <a:t>precipitación</a:t>
            </a:r>
            <a:r>
              <a:rPr lang="en-US" sz="2000" dirty="0"/>
              <a:t> </a:t>
            </a:r>
            <a:r>
              <a:rPr lang="en-US" sz="2000" dirty="0" smtClean="0"/>
              <a:t>(mm)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4931" y="1484784"/>
            <a:ext cx="2088235" cy="432048"/>
          </a:xfrm>
        </p:spPr>
        <p:txBody>
          <a:bodyPr/>
          <a:lstStyle/>
          <a:p>
            <a:pPr algn="ctr"/>
            <a:r>
              <a:rPr lang="en-US" sz="2000" smtClean="0"/>
              <a:t>Diciembre</a:t>
            </a:r>
            <a:endParaRPr lang="en-US" sz="2000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2217631" y="1468583"/>
            <a:ext cx="208823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1" kern="1200">
                <a:solidFill>
                  <a:srgbClr val="1F497D"/>
                </a:solidFill>
                <a:latin typeface="Myriad Pro" panose="020B0503030403020204" pitchFamily="34" charset="0"/>
                <a:ea typeface="+mn-ea"/>
                <a:cs typeface="Myriad Arabic" panose="01010101010101010101" pitchFamily="50" charset="-78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/>
              <a:t>Enero</a:t>
            </a:r>
            <a:endParaRPr lang="en-US" sz="2000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4644005" y="1484784"/>
            <a:ext cx="208823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1" kern="1200">
                <a:solidFill>
                  <a:srgbClr val="1F497D"/>
                </a:solidFill>
                <a:latin typeface="Myriad Pro" panose="020B0503030403020204" pitchFamily="34" charset="0"/>
                <a:ea typeface="+mn-ea"/>
                <a:cs typeface="Myriad Arabic" panose="01010101010101010101" pitchFamily="50" charset="-78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/>
              <a:t>Febrero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62056" y="2572414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Lluvioso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3068" y="3281880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Lluvioso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8399" y="3020270"/>
            <a:ext cx="778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</a:rPr>
              <a:t>Seco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5524143"/>
            <a:ext cx="248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Datos</a:t>
            </a:r>
            <a:r>
              <a:rPr lang="en-US" dirty="0" smtClean="0"/>
              <a:t>: SENAMHI (PISCO)</a:t>
            </a:r>
            <a:endParaRPr lang="en-US" dirty="0"/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6876256" y="1484784"/>
            <a:ext cx="2088235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1" kern="1200">
                <a:solidFill>
                  <a:srgbClr val="1F497D"/>
                </a:solidFill>
                <a:latin typeface="Myriad Pro" panose="020B0503030403020204" pitchFamily="34" charset="0"/>
                <a:ea typeface="+mn-ea"/>
                <a:cs typeface="Myriad Arabic" panose="01010101010101010101" pitchFamily="50" charset="-78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/>
              <a:t>Marzo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624554" y="5937943"/>
            <a:ext cx="2339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Años</a:t>
            </a:r>
            <a:r>
              <a:rPr lang="en-US" sz="1600" dirty="0" smtClean="0"/>
              <a:t>: </a:t>
            </a:r>
            <a:r>
              <a:rPr lang="is-IS" sz="1600" dirty="0" smtClean="0"/>
              <a:t>1985 1989 1996 1999 </a:t>
            </a:r>
            <a:r>
              <a:rPr lang="is-IS" sz="1600" dirty="0"/>
              <a:t>2000 </a:t>
            </a:r>
            <a:r>
              <a:rPr lang="is-IS" sz="1600" dirty="0" smtClean="0"/>
              <a:t>2001 2006 2008 2009 2011 2012</a:t>
            </a:r>
            <a:endParaRPr lang="is-IS" sz="1600" dirty="0"/>
          </a:p>
          <a:p>
            <a:pPr algn="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649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55573" y="-17802"/>
            <a:ext cx="7632848" cy="432048"/>
          </a:xfrm>
        </p:spPr>
        <p:txBody>
          <a:bodyPr/>
          <a:lstStyle/>
          <a:p>
            <a:r>
              <a:rPr lang="es-MX" dirty="0"/>
              <a:t> Escenarios </a:t>
            </a:r>
            <a:r>
              <a:rPr lang="es-MX" dirty="0" smtClean="0"/>
              <a:t>La Niña de </a:t>
            </a:r>
            <a:r>
              <a:rPr lang="es-MX" dirty="0"/>
              <a:t>lluvia por </a:t>
            </a:r>
            <a:r>
              <a:rPr lang="es-MX" dirty="0" smtClean="0"/>
              <a:t>región hidrológica enero-marzo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2596" r="1157" b="2795"/>
          <a:stretch>
            <a:fillRect/>
          </a:stretch>
        </p:blipFill>
        <p:spPr bwMode="auto">
          <a:xfrm>
            <a:off x="271380" y="942134"/>
            <a:ext cx="4379243" cy="544668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1527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92896"/>
            <a:ext cx="31527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5 CuadroTexto"/>
          <p:cNvSpPr txBox="1"/>
          <p:nvPr/>
        </p:nvSpPr>
        <p:spPr>
          <a:xfrm>
            <a:off x="5032263" y="764704"/>
            <a:ext cx="3672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/>
              <a:t>       Probabilidad de ocurrencia de lluvias para Años Niña</a:t>
            </a:r>
            <a:endParaRPr lang="es-MX" sz="1400" b="1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04" y="3429000"/>
            <a:ext cx="4176464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6 CuadroTexto"/>
          <p:cNvSpPr txBox="1"/>
          <p:nvPr/>
        </p:nvSpPr>
        <p:spPr>
          <a:xfrm>
            <a:off x="611560" y="644352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Regiones hidrológicas del Perú</a:t>
            </a:r>
            <a:endParaRPr lang="es-MX" b="1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44" y="4437112"/>
            <a:ext cx="356235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05" y="5363453"/>
            <a:ext cx="177165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7 CuadroTexto"/>
          <p:cNvSpPr txBox="1"/>
          <p:nvPr/>
        </p:nvSpPr>
        <p:spPr>
          <a:xfrm>
            <a:off x="4833439" y="6388817"/>
            <a:ext cx="4211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SN: sobre lo normal;  N:normal   BN: bajo lo normal</a:t>
            </a:r>
            <a:endParaRPr lang="es-MX" sz="1400" dirty="0"/>
          </a:p>
        </p:txBody>
      </p:sp>
      <p:sp>
        <p:nvSpPr>
          <p:cNvPr id="15" name="Right Arrow 14"/>
          <p:cNvSpPr/>
          <p:nvPr/>
        </p:nvSpPr>
        <p:spPr>
          <a:xfrm rot="16200000">
            <a:off x="716289" y="2365486"/>
            <a:ext cx="360040" cy="2814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6200000">
            <a:off x="3452596" y="5700533"/>
            <a:ext cx="360040" cy="2814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6200000">
            <a:off x="3027108" y="5340493"/>
            <a:ext cx="360040" cy="2814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6200000">
            <a:off x="2228460" y="4908444"/>
            <a:ext cx="360040" cy="2814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6200000">
            <a:off x="1076332" y="2964228"/>
            <a:ext cx="360040" cy="2814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6200000">
            <a:off x="1658956" y="3880873"/>
            <a:ext cx="360040" cy="2814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5400000">
            <a:off x="2807804" y="1909830"/>
            <a:ext cx="360040" cy="28147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70448" y="4282115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N</a:t>
            </a:r>
            <a:endParaRPr lang="en-US" sz="2800" b="1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1238" y="196967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N</a:t>
            </a:r>
            <a:endParaRPr lang="en-US" sz="2800" b="1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16200000">
            <a:off x="1279185" y="2701919"/>
            <a:ext cx="360040" cy="2814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6200000">
            <a:off x="1796412" y="2730355"/>
            <a:ext cx="360040" cy="2814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6200000">
            <a:off x="2354632" y="3144883"/>
            <a:ext cx="360040" cy="2814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6200000">
            <a:off x="2667068" y="4402989"/>
            <a:ext cx="360040" cy="2814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6200000">
            <a:off x="3747188" y="5247921"/>
            <a:ext cx="360040" cy="2814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755576" y="2636912"/>
            <a:ext cx="7632848" cy="36724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“... </a:t>
            </a:r>
            <a:r>
              <a:rPr lang="en-US" sz="2400" b="1" dirty="0" smtClean="0"/>
              <a:t>de </a:t>
            </a:r>
            <a:r>
              <a:rPr lang="en-US" sz="2400" b="1" dirty="0" err="1"/>
              <a:t>ocurrir</a:t>
            </a:r>
            <a:r>
              <a:rPr lang="en-US" sz="2400" b="1" dirty="0"/>
              <a:t> </a:t>
            </a:r>
            <a:r>
              <a:rPr lang="en-US" sz="2400" b="1" dirty="0" err="1"/>
              <a:t>condiciones</a:t>
            </a:r>
            <a:r>
              <a:rPr lang="en-US" sz="2400" b="1" dirty="0"/>
              <a:t> </a:t>
            </a:r>
            <a:r>
              <a:rPr lang="en-US" sz="2400" b="1" dirty="0" err="1"/>
              <a:t>semejantes</a:t>
            </a:r>
            <a:r>
              <a:rPr lang="en-US" sz="2400" b="1" dirty="0"/>
              <a:t> a la de La </a:t>
            </a:r>
            <a:r>
              <a:rPr lang="en-US" sz="2400" b="1" dirty="0" smtClean="0"/>
              <a:t>Niña </a:t>
            </a:r>
            <a:r>
              <a:rPr lang="en-US" sz="2400" b="1" dirty="0" err="1"/>
              <a:t>en</a:t>
            </a:r>
            <a:r>
              <a:rPr lang="en-US" sz="2400" b="1" dirty="0"/>
              <a:t> el </a:t>
            </a:r>
            <a:r>
              <a:rPr lang="en-US" sz="2400" b="1" dirty="0" err="1"/>
              <a:t>Pacífico</a:t>
            </a:r>
            <a:r>
              <a:rPr lang="en-US" sz="2400" b="1" dirty="0"/>
              <a:t> Central </a:t>
            </a:r>
            <a:r>
              <a:rPr lang="en-US" sz="2400" b="1" dirty="0" err="1"/>
              <a:t>en</a:t>
            </a:r>
            <a:r>
              <a:rPr lang="en-US" sz="2400" b="1" dirty="0"/>
              <a:t> el </a:t>
            </a:r>
            <a:r>
              <a:rPr lang="en-US" sz="2400" b="1" dirty="0" smtClean="0"/>
              <a:t>2008, </a:t>
            </a:r>
            <a:r>
              <a:rPr lang="en-US" sz="2400" b="1" dirty="0" err="1" smtClean="0"/>
              <a:t>podrían</a:t>
            </a:r>
            <a:r>
              <a:rPr lang="en-US" sz="2400" b="1" dirty="0" smtClean="0"/>
              <a:t> </a:t>
            </a:r>
            <a:r>
              <a:rPr lang="en-US" sz="2400" b="1" dirty="0" err="1"/>
              <a:t>presentarse</a:t>
            </a:r>
            <a:r>
              <a:rPr lang="en-US" sz="2400" b="1" dirty="0"/>
              <a:t> </a:t>
            </a:r>
            <a:r>
              <a:rPr lang="en-US" sz="2400" b="1" dirty="0" err="1"/>
              <a:t>lluvias</a:t>
            </a:r>
            <a:r>
              <a:rPr lang="en-US" sz="2400" b="1" dirty="0"/>
              <a:t> </a:t>
            </a:r>
            <a:r>
              <a:rPr lang="en-US" sz="2400" b="1" dirty="0" err="1"/>
              <a:t>intensas</a:t>
            </a:r>
            <a:r>
              <a:rPr lang="en-US" sz="2400" b="1" dirty="0"/>
              <a:t> </a:t>
            </a:r>
            <a:r>
              <a:rPr lang="en-US" sz="2400" b="1" dirty="0" err="1"/>
              <a:t>como</a:t>
            </a:r>
            <a:r>
              <a:rPr lang="en-US" sz="2400" b="1" dirty="0"/>
              <a:t> lo </a:t>
            </a:r>
            <a:r>
              <a:rPr lang="en-US" sz="2400" b="1" dirty="0" err="1"/>
              <a:t>sucedido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febrero</a:t>
            </a:r>
            <a:r>
              <a:rPr lang="en-US" sz="2400" b="1" dirty="0"/>
              <a:t> de ese </a:t>
            </a:r>
            <a:r>
              <a:rPr lang="en-US" sz="2400" b="1" dirty="0" err="1"/>
              <a:t>año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la zona </a:t>
            </a:r>
            <a:r>
              <a:rPr lang="en-US" sz="2400" b="1" dirty="0" err="1"/>
              <a:t>costera</a:t>
            </a:r>
            <a:r>
              <a:rPr lang="en-US" sz="2400" b="1" dirty="0"/>
              <a:t> de Tumbes y Piura</a:t>
            </a:r>
            <a:r>
              <a:rPr lang="en-US" sz="2400" dirty="0" smtClean="0"/>
              <a:t>.”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32"/>
          <a:stretch/>
        </p:blipFill>
        <p:spPr>
          <a:xfrm>
            <a:off x="0" y="0"/>
            <a:ext cx="9144000" cy="2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332656"/>
            <a:ext cx="7632848" cy="432048"/>
          </a:xfrm>
        </p:spPr>
        <p:txBody>
          <a:bodyPr/>
          <a:lstStyle/>
          <a:p>
            <a:r>
              <a:rPr lang="es-PE" sz="3200" dirty="0" smtClean="0"/>
              <a:t>La Niña 2008</a:t>
            </a:r>
            <a:endParaRPr lang="es-PE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309273"/>
            <a:ext cx="8661400" cy="2654300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9552" y="1052736"/>
            <a:ext cx="8147127" cy="432048"/>
          </a:xfrm>
        </p:spPr>
        <p:txBody>
          <a:bodyPr/>
          <a:lstStyle/>
          <a:p>
            <a:pPr algn="ctr"/>
            <a:r>
              <a:rPr lang="en-US" sz="2000" dirty="0" err="1" smtClean="0"/>
              <a:t>Anomalía</a:t>
            </a:r>
            <a:r>
              <a:rPr lang="en-US" sz="2000" dirty="0" smtClean="0"/>
              <a:t> de </a:t>
            </a:r>
            <a:r>
              <a:rPr lang="en-US" sz="2000" dirty="0" err="1" smtClean="0"/>
              <a:t>temperatura</a:t>
            </a:r>
            <a:r>
              <a:rPr lang="en-US" sz="2000" dirty="0" smtClean="0"/>
              <a:t> superficial del mar (°C) de </a:t>
            </a:r>
            <a:r>
              <a:rPr lang="en-US" sz="2000" dirty="0" err="1" smtClean="0"/>
              <a:t>enero-marzo</a:t>
            </a:r>
            <a:r>
              <a:rPr lang="en-US" sz="2000" dirty="0" smtClean="0"/>
              <a:t> 2008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18254" y="3963573"/>
            <a:ext cx="8044711" cy="2628967"/>
            <a:chOff x="857989" y="3809542"/>
            <a:chExt cx="7172976" cy="3184529"/>
          </a:xfrm>
        </p:grpSpPr>
        <p:pic>
          <p:nvPicPr>
            <p:cNvPr id="7" name="Imagen 1" descr="piura_FMA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8" t="29630" r="8991" b="26296"/>
            <a:stretch/>
          </p:blipFill>
          <p:spPr>
            <a:xfrm>
              <a:off x="1113035" y="4179597"/>
              <a:ext cx="6917930" cy="281447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57989" y="3809542"/>
              <a:ext cx="6227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</a:t>
              </a:r>
              <a:r>
                <a:rPr lang="en-US" baseline="30000" dirty="0"/>
                <a:t>3</a:t>
              </a:r>
              <a:r>
                <a:rPr lang="en-US" dirty="0"/>
                <a:t>/s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12635" y="5182152"/>
              <a:ext cx="541991" cy="447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7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2008</a:t>
              </a:r>
              <a:endParaRPr lang="en-US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15" name="Text Placeholder 3"/>
          <p:cNvSpPr txBox="1">
            <a:spLocks/>
          </p:cNvSpPr>
          <p:nvPr/>
        </p:nvSpPr>
        <p:spPr>
          <a:xfrm>
            <a:off x="689943" y="3944594"/>
            <a:ext cx="814712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1" kern="1200">
                <a:solidFill>
                  <a:srgbClr val="1F497D"/>
                </a:solidFill>
                <a:latin typeface="Myriad Pro" panose="020B0503030403020204" pitchFamily="34" charset="0"/>
                <a:ea typeface="+mn-ea"/>
                <a:cs typeface="Myriad Arabic" panose="01010101010101010101" pitchFamily="50" charset="-78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Caudal </a:t>
            </a:r>
            <a:r>
              <a:rPr lang="en-US" sz="2000" dirty="0" err="1"/>
              <a:t>promedio</a:t>
            </a:r>
            <a:r>
              <a:rPr lang="en-US" sz="2000" dirty="0"/>
              <a:t> (</a:t>
            </a:r>
            <a:r>
              <a:rPr lang="en-US" sz="2000" dirty="0" err="1"/>
              <a:t>feb-abr</a:t>
            </a:r>
            <a:r>
              <a:rPr lang="en-US" sz="2000" dirty="0"/>
              <a:t>) del </a:t>
            </a:r>
            <a:r>
              <a:rPr lang="en-US" sz="2000" dirty="0" err="1"/>
              <a:t>río</a:t>
            </a:r>
            <a:r>
              <a:rPr lang="en-US" sz="2000" dirty="0"/>
              <a:t> Piura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500498" y="5384754"/>
            <a:ext cx="2" cy="252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467541" y="1484784"/>
            <a:ext cx="8208912" cy="4896544"/>
          </a:xfrm>
        </p:spPr>
        <p:txBody>
          <a:bodyPr>
            <a:noAutofit/>
          </a:bodyPr>
          <a:lstStyle/>
          <a:p>
            <a:pPr marL="514350" indent="-514350">
              <a:lnSpc>
                <a:spcPts val="3260"/>
              </a:lnSpc>
              <a:buFont typeface="+mj-lt"/>
              <a:buAutoNum type="arabicPeriod"/>
            </a:pPr>
            <a:r>
              <a:rPr lang="en-US" sz="2800" dirty="0" err="1" smtClean="0"/>
              <a:t>Condiciones</a:t>
            </a:r>
            <a:r>
              <a:rPr lang="en-US" sz="2800" dirty="0" smtClean="0"/>
              <a:t> La Niña </a:t>
            </a:r>
            <a:r>
              <a:rPr lang="en-US" sz="2800" dirty="0" err="1" smtClean="0"/>
              <a:t>en</a:t>
            </a:r>
            <a:r>
              <a:rPr lang="en-US" sz="2800" dirty="0" smtClean="0"/>
              <a:t> el </a:t>
            </a:r>
            <a:r>
              <a:rPr lang="en-US" sz="2800" dirty="0" err="1" smtClean="0"/>
              <a:t>Pacífico</a:t>
            </a:r>
            <a:r>
              <a:rPr lang="en-US" sz="2800" dirty="0" smtClean="0"/>
              <a:t> central </a:t>
            </a:r>
            <a:r>
              <a:rPr lang="en-US" sz="2800" dirty="0" err="1" smtClean="0"/>
              <a:t>probablemente</a:t>
            </a:r>
            <a:r>
              <a:rPr lang="en-US" sz="2800" dirty="0" smtClean="0"/>
              <a:t> </a:t>
            </a:r>
            <a:r>
              <a:rPr lang="en-US" sz="2800" dirty="0" err="1" smtClean="0"/>
              <a:t>continuarán</a:t>
            </a:r>
            <a:r>
              <a:rPr lang="en-US" sz="2800" dirty="0" smtClean="0"/>
              <a:t> </a:t>
            </a:r>
            <a:r>
              <a:rPr lang="en-US" sz="2800" dirty="0" err="1" smtClean="0"/>
              <a:t>propiciando</a:t>
            </a:r>
            <a:r>
              <a:rPr lang="en-US" sz="2800" dirty="0" smtClean="0"/>
              <a:t> </a:t>
            </a:r>
            <a:r>
              <a:rPr lang="en-US" sz="2800" dirty="0" err="1" smtClean="0"/>
              <a:t>mayores</a:t>
            </a:r>
            <a:r>
              <a:rPr lang="en-US" sz="2800" dirty="0" smtClean="0"/>
              <a:t> </a:t>
            </a:r>
            <a:r>
              <a:rPr lang="en-US" sz="2800" dirty="0" err="1" smtClean="0"/>
              <a:t>lluvias</a:t>
            </a:r>
            <a:r>
              <a:rPr lang="en-US" sz="2800" dirty="0" smtClean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la </a:t>
            </a:r>
            <a:r>
              <a:rPr lang="en-US" sz="2800" dirty="0" err="1" smtClean="0"/>
              <a:t>amazonía</a:t>
            </a:r>
            <a:r>
              <a:rPr lang="en-US" sz="2800" dirty="0" smtClean="0"/>
              <a:t> y </a:t>
            </a:r>
            <a:r>
              <a:rPr lang="en-US" sz="2800" dirty="0" err="1" smtClean="0"/>
              <a:t>en</a:t>
            </a:r>
            <a:r>
              <a:rPr lang="en-US" sz="2800" dirty="0" smtClean="0"/>
              <a:t> la sierra hasta el </a:t>
            </a:r>
            <a:r>
              <a:rPr lang="en-US" sz="2800" dirty="0" err="1" smtClean="0"/>
              <a:t>verano</a:t>
            </a:r>
            <a:r>
              <a:rPr lang="en-US" sz="2800" dirty="0" smtClean="0"/>
              <a:t>.</a:t>
            </a:r>
          </a:p>
          <a:p>
            <a:pPr marL="514350" indent="-514350">
              <a:lnSpc>
                <a:spcPts val="3260"/>
              </a:lnSpc>
              <a:buFont typeface="+mj-lt"/>
              <a:buAutoNum type="arabicPeriod"/>
            </a:pPr>
            <a:r>
              <a:rPr lang="en-US" sz="2800" dirty="0" err="1" smtClean="0"/>
              <a:t>Condiciones</a:t>
            </a:r>
            <a:r>
              <a:rPr lang="en-US" sz="2800" dirty="0" smtClean="0"/>
              <a:t> La Niña </a:t>
            </a:r>
            <a:r>
              <a:rPr lang="en-US" sz="2800" dirty="0" err="1" smtClean="0"/>
              <a:t>costera</a:t>
            </a:r>
            <a:r>
              <a:rPr lang="en-US" sz="2800" dirty="0" smtClean="0"/>
              <a:t> </a:t>
            </a:r>
            <a:r>
              <a:rPr lang="en-US" sz="2800" dirty="0" err="1" smtClean="0"/>
              <a:t>mantendrán</a:t>
            </a:r>
            <a:r>
              <a:rPr lang="en-US" sz="2800" dirty="0" smtClean="0"/>
              <a:t> la costa </a:t>
            </a:r>
            <a:r>
              <a:rPr lang="en-US" sz="2800" dirty="0" err="1" smtClean="0"/>
              <a:t>relativamente</a:t>
            </a:r>
            <a:r>
              <a:rPr lang="en-US" sz="2800" dirty="0" smtClean="0"/>
              <a:t> </a:t>
            </a:r>
            <a:r>
              <a:rPr lang="en-US" sz="2800" dirty="0" err="1" smtClean="0"/>
              <a:t>fría</a:t>
            </a:r>
            <a:r>
              <a:rPr lang="en-US" sz="2800" dirty="0" smtClean="0"/>
              <a:t> </a:t>
            </a:r>
            <a:r>
              <a:rPr lang="en-US" sz="2800" dirty="0"/>
              <a:t>hasta fines del </a:t>
            </a:r>
            <a:r>
              <a:rPr lang="en-US" sz="2800" dirty="0" smtClean="0"/>
              <a:t>2017, </a:t>
            </a:r>
            <a:r>
              <a:rPr lang="en-US" sz="2800" dirty="0" err="1" smtClean="0"/>
              <a:t>normalizándose</a:t>
            </a:r>
            <a:r>
              <a:rPr lang="en-US" sz="2800" dirty="0" smtClean="0"/>
              <a:t> </a:t>
            </a:r>
            <a:r>
              <a:rPr lang="en-US" sz="2800" dirty="0" err="1" smtClean="0"/>
              <a:t>hacia</a:t>
            </a:r>
            <a:r>
              <a:rPr lang="en-US" sz="2800" dirty="0" smtClean="0"/>
              <a:t> el </a:t>
            </a:r>
            <a:r>
              <a:rPr lang="en-US" sz="2800" dirty="0" err="1" smtClean="0"/>
              <a:t>verano</a:t>
            </a:r>
            <a:r>
              <a:rPr lang="en-US" sz="2800" dirty="0" smtClean="0"/>
              <a:t> (</a:t>
            </a:r>
            <a:r>
              <a:rPr lang="en-US" sz="2800" dirty="0" err="1" smtClean="0"/>
              <a:t>aunque</a:t>
            </a:r>
            <a:r>
              <a:rPr lang="en-US" sz="2800" dirty="0" smtClean="0"/>
              <a:t> </a:t>
            </a:r>
            <a:r>
              <a:rPr lang="en-US" sz="2800" dirty="0" err="1" smtClean="0"/>
              <a:t>más</a:t>
            </a:r>
            <a:r>
              <a:rPr lang="en-US" sz="2800" dirty="0" smtClean="0"/>
              <a:t> </a:t>
            </a:r>
            <a:r>
              <a:rPr lang="en-US" sz="2800" dirty="0" err="1" smtClean="0"/>
              <a:t>frío</a:t>
            </a:r>
            <a:r>
              <a:rPr lang="en-US" sz="2800" dirty="0" smtClean="0"/>
              <a:t> que </a:t>
            </a:r>
            <a:r>
              <a:rPr lang="en-US" sz="2800" dirty="0" err="1" smtClean="0"/>
              <a:t>los</a:t>
            </a:r>
            <a:r>
              <a:rPr lang="en-US" sz="2800" dirty="0" smtClean="0"/>
              <a:t> </a:t>
            </a:r>
            <a:r>
              <a:rPr lang="en-US" sz="2800" dirty="0" err="1" smtClean="0"/>
              <a:t>veranos</a:t>
            </a:r>
            <a:r>
              <a:rPr lang="en-US" sz="2800" dirty="0" smtClean="0"/>
              <a:t> </a:t>
            </a:r>
            <a:r>
              <a:rPr lang="en-US" sz="2800" dirty="0" err="1" smtClean="0"/>
              <a:t>previos</a:t>
            </a:r>
            <a:r>
              <a:rPr lang="en-US" sz="2800" dirty="0" smtClean="0"/>
              <a:t>).</a:t>
            </a:r>
          </a:p>
          <a:p>
            <a:pPr marL="514350" indent="-514350">
              <a:lnSpc>
                <a:spcPts val="3260"/>
              </a:lnSpc>
              <a:buFont typeface="+mj-lt"/>
              <a:buAutoNum type="arabicPeriod"/>
            </a:pPr>
            <a:r>
              <a:rPr lang="en-US" sz="2800" dirty="0" smtClean="0"/>
              <a:t>No se </a:t>
            </a:r>
            <a:r>
              <a:rPr lang="en-US" sz="2800" dirty="0" err="1" smtClean="0"/>
              <a:t>descartan</a:t>
            </a:r>
            <a:r>
              <a:rPr lang="en-US" sz="2800" dirty="0" smtClean="0"/>
              <a:t> </a:t>
            </a:r>
            <a:r>
              <a:rPr lang="en-US" sz="2800" dirty="0" err="1" smtClean="0"/>
              <a:t>algunas</a:t>
            </a:r>
            <a:r>
              <a:rPr lang="en-US" sz="2800" dirty="0" smtClean="0"/>
              <a:t> </a:t>
            </a:r>
            <a:r>
              <a:rPr lang="en-US" sz="2800" dirty="0" err="1" smtClean="0"/>
              <a:t>lluvias</a:t>
            </a:r>
            <a:r>
              <a:rPr lang="en-US" sz="2800" dirty="0" smtClean="0"/>
              <a:t> </a:t>
            </a:r>
            <a:r>
              <a:rPr lang="en-US" sz="2800" dirty="0" err="1" smtClean="0"/>
              <a:t>intensas</a:t>
            </a:r>
            <a:r>
              <a:rPr lang="en-US" sz="2800" dirty="0" smtClean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la costa </a:t>
            </a:r>
            <a:r>
              <a:rPr lang="en-US" sz="2800" dirty="0" err="1" smtClean="0"/>
              <a:t>norte</a:t>
            </a:r>
            <a:r>
              <a:rPr lang="en-US" sz="2800" dirty="0" smtClean="0"/>
              <a:t> </a:t>
            </a:r>
            <a:r>
              <a:rPr lang="en-US" sz="2800" dirty="0" err="1" smtClean="0"/>
              <a:t>como</a:t>
            </a:r>
            <a:r>
              <a:rPr lang="en-US" sz="2800" dirty="0" smtClean="0"/>
              <a:t> se </a:t>
            </a:r>
            <a:r>
              <a:rPr lang="en-US" sz="2800" dirty="0" err="1" smtClean="0"/>
              <a:t>dieron</a:t>
            </a:r>
            <a:r>
              <a:rPr lang="en-US" sz="2800" dirty="0" smtClean="0"/>
              <a:t> con La Niña 2008.</a:t>
            </a:r>
          </a:p>
          <a:p>
            <a:pPr marL="514350" indent="-514350">
              <a:lnSpc>
                <a:spcPts val="3260"/>
              </a:lnSpc>
              <a:buFont typeface="+mj-lt"/>
              <a:buAutoNum type="arabicPeriod"/>
            </a:pPr>
            <a:r>
              <a:rPr lang="en-US" sz="2800" dirty="0" err="1" smtClean="0"/>
              <a:t>Es</a:t>
            </a:r>
            <a:r>
              <a:rPr lang="en-US" sz="2800" dirty="0" smtClean="0"/>
              <a:t> </a:t>
            </a:r>
            <a:r>
              <a:rPr lang="en-US" sz="2800" dirty="0" err="1" smtClean="0"/>
              <a:t>muy</a:t>
            </a:r>
            <a:r>
              <a:rPr lang="en-US" sz="2800" dirty="0" smtClean="0"/>
              <a:t> improbable que se </a:t>
            </a:r>
            <a:r>
              <a:rPr lang="en-US" sz="2800" dirty="0" err="1" smtClean="0"/>
              <a:t>repita</a:t>
            </a:r>
            <a:r>
              <a:rPr lang="en-US" sz="2800" dirty="0" smtClean="0"/>
              <a:t> </a:t>
            </a:r>
            <a:r>
              <a:rPr lang="en-US" sz="2800" dirty="0" err="1" smtClean="0"/>
              <a:t>algo</a:t>
            </a:r>
            <a:r>
              <a:rPr lang="en-US" sz="2800" dirty="0" smtClean="0"/>
              <a:t> similar a El Niño 2017 </a:t>
            </a:r>
            <a:r>
              <a:rPr lang="en-US" sz="2800" dirty="0" err="1" smtClean="0"/>
              <a:t>este</a:t>
            </a:r>
            <a:r>
              <a:rPr lang="en-US" sz="2800" dirty="0" smtClean="0"/>
              <a:t> </a:t>
            </a:r>
            <a:r>
              <a:rPr lang="en-US" sz="2800" dirty="0" err="1" smtClean="0"/>
              <a:t>verano</a:t>
            </a:r>
            <a:r>
              <a:rPr lang="en-US" sz="2800" dirty="0" smtClean="0"/>
              <a:t>.</a:t>
            </a:r>
          </a:p>
          <a:p>
            <a:pPr marL="514350" indent="-514350">
              <a:lnSpc>
                <a:spcPts val="3260"/>
              </a:lnSpc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 err="1" smtClean="0"/>
              <a:t>Conclusiones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89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4"/>
          </p:nvPr>
        </p:nvSpPr>
        <p:spPr>
          <a:xfrm>
            <a:off x="377788" y="1052736"/>
            <a:ext cx="8388424" cy="4176464"/>
          </a:xfrm>
        </p:spPr>
        <p:txBody>
          <a:bodyPr>
            <a:noAutofit/>
          </a:bodyPr>
          <a:lstStyle/>
          <a:p>
            <a:r>
              <a:rPr lang="es-ES" altLang="en-US" sz="2800" dirty="0"/>
              <a:t>A grandes rasgos, es el calentamiento anormal y sostenido de la superficie del océano Pacífico tropical y aquellas perturbaciones climáticas asociadas (por ej. lluvias intensas). Es un fenómeno recurrente, pero no periódico, en escala interanual.</a:t>
            </a:r>
          </a:p>
          <a:p>
            <a:endParaRPr lang="es-ES" altLang="en-US" sz="2800" dirty="0"/>
          </a:p>
          <a:p>
            <a:r>
              <a:rPr lang="es-ES" altLang="en-US" sz="2800" b="1" dirty="0"/>
              <a:t>Consideraciones básicas para </a:t>
            </a:r>
            <a:r>
              <a:rPr lang="es-ES" altLang="en-US" sz="2800" b="1" dirty="0" smtClean="0"/>
              <a:t>evaluar los </a:t>
            </a:r>
            <a:r>
              <a:rPr lang="es-ES" altLang="en-US" sz="2800" b="1" dirty="0"/>
              <a:t>impactos</a:t>
            </a:r>
            <a:r>
              <a:rPr lang="es-ES" altLang="en-US" sz="2800" b="1" dirty="0" smtClean="0"/>
              <a:t>:</a:t>
            </a:r>
          </a:p>
          <a:p>
            <a:endParaRPr lang="es-ES" altLang="en-US" sz="2800" b="1" dirty="0" smtClean="0"/>
          </a:p>
          <a:p>
            <a:pPr marL="457200" indent="-457200">
              <a:buFont typeface="Arial" charset="0"/>
              <a:buChar char="•"/>
            </a:pPr>
            <a:r>
              <a:rPr lang="es-ES" altLang="en-US" sz="2800" dirty="0" smtClean="0"/>
              <a:t>Región </a:t>
            </a:r>
            <a:r>
              <a:rPr lang="es-ES" altLang="en-US" sz="2800" dirty="0"/>
              <a:t>oceánica: Costa de Sudamérica vs Pacífico central</a:t>
            </a:r>
          </a:p>
          <a:p>
            <a:pPr marL="457200" indent="-457200">
              <a:buFont typeface="Arial" charset="0"/>
              <a:buChar char="•"/>
            </a:pPr>
            <a:r>
              <a:rPr lang="es-ES" altLang="en-US" sz="2800" dirty="0"/>
              <a:t>Magnitud del calentamiento oceánico: Débil, moderado, fuerte, extraordinario</a:t>
            </a:r>
          </a:p>
          <a:p>
            <a:pPr marL="457200" indent="-457200">
              <a:buFont typeface="Arial" charset="0"/>
              <a:buChar char="•"/>
            </a:pPr>
            <a:r>
              <a:rPr lang="es-ES" altLang="en-US" sz="2800" dirty="0"/>
              <a:t>Estacionalidad: Temporada seca (invierno) vs lluviosa (verano)</a:t>
            </a:r>
          </a:p>
          <a:p>
            <a:endParaRPr lang="es-PE" sz="2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6" y="260648"/>
            <a:ext cx="7632848" cy="432048"/>
          </a:xfrm>
        </p:spPr>
        <p:txBody>
          <a:bodyPr/>
          <a:lstStyle/>
          <a:p>
            <a:r>
              <a:rPr lang="es-ES" altLang="en-US" sz="3200" dirty="0"/>
              <a:t>¿Cómo se define El Niño?</a:t>
            </a:r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6510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contenido 25"/>
          <p:cNvSpPr>
            <a:spLocks noGrp="1"/>
          </p:cNvSpPr>
          <p:nvPr>
            <p:ph sz="quarter" idx="4"/>
          </p:nvPr>
        </p:nvSpPr>
        <p:spPr>
          <a:xfrm>
            <a:off x="899591" y="2780928"/>
            <a:ext cx="7632848" cy="2304256"/>
          </a:xfrm>
        </p:spPr>
        <p:txBody>
          <a:bodyPr>
            <a:noAutofit/>
          </a:bodyPr>
          <a:lstStyle/>
          <a:p>
            <a:pPr algn="ctr"/>
            <a:r>
              <a:rPr lang="es-PE" sz="1400" b="1" dirty="0">
                <a:latin typeface="Gisha" panose="020B0502040204020203" pitchFamily="34" charset="-79"/>
                <a:cs typeface="Gisha" panose="020B0502040204020203" pitchFamily="34" charset="-79"/>
              </a:rPr>
              <a:t>Servicio Nacional de Meteorología e Hidrología del Perú – SENAMHI</a:t>
            </a:r>
          </a:p>
          <a:p>
            <a:pPr algn="ctr"/>
            <a:endParaRPr lang="es-PE" sz="14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es-PE" sz="1400" dirty="0">
                <a:latin typeface="Gisha" panose="020B0502040204020203" pitchFamily="34" charset="-79"/>
                <a:cs typeface="Gisha" panose="020B0502040204020203" pitchFamily="34" charset="-79"/>
              </a:rPr>
              <a:t>Jr. Cahuide 785 , Jesús María  Lima - Perú</a:t>
            </a:r>
          </a:p>
          <a:p>
            <a:pPr algn="ctr"/>
            <a:r>
              <a:rPr lang="es-PE" sz="1400" dirty="0">
                <a:latin typeface="Gisha" panose="020B0502040204020203" pitchFamily="34" charset="-79"/>
                <a:cs typeface="Gisha" panose="020B0502040204020203" pitchFamily="34" charset="-79"/>
              </a:rPr>
              <a:t>Central telefónica: (01) 614 1414</a:t>
            </a:r>
          </a:p>
          <a:p>
            <a:pPr algn="ctr"/>
            <a:r>
              <a:rPr lang="es-PE" sz="1400" dirty="0">
                <a:latin typeface="Gisha" panose="020B0502040204020203" pitchFamily="34" charset="-79"/>
                <a:cs typeface="Gisha" panose="020B0502040204020203" pitchFamily="34" charset="-79"/>
              </a:rPr>
              <a:t>Pronóstico: (01) 614 1407 / RPC: 996 369 766</a:t>
            </a:r>
          </a:p>
          <a:p>
            <a:pPr algn="ctr"/>
            <a:r>
              <a:rPr lang="es-PE" sz="1400" dirty="0">
                <a:latin typeface="Gisha" panose="020B0502040204020203" pitchFamily="34" charset="-79"/>
                <a:cs typeface="Gisha" panose="020B0502040204020203" pitchFamily="34" charset="-79"/>
              </a:rPr>
              <a:t>Atención al cliente: (01) 470 2867 / (01) 614 1416</a:t>
            </a:r>
          </a:p>
          <a:p>
            <a:pPr algn="ctr"/>
            <a:r>
              <a:rPr lang="es-PE" sz="1400" dirty="0">
                <a:latin typeface="Gisha" panose="020B0502040204020203" pitchFamily="34" charset="-79"/>
                <a:cs typeface="Gisha" panose="020B0502040204020203" pitchFamily="34" charset="-79"/>
              </a:rPr>
              <a:t>Consultas y sugerencias: comunicaciones@senamhi.gob.pe </a:t>
            </a:r>
          </a:p>
          <a:p>
            <a:pPr algn="ctr"/>
            <a:r>
              <a:rPr lang="es-PE" sz="1400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www.senamhi.gob.pe</a:t>
            </a:r>
            <a:endParaRPr lang="es-PE" sz="2000" dirty="0">
              <a:solidFill>
                <a:srgbClr val="00206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33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4"/>
          </p:nvPr>
        </p:nvSpPr>
        <p:spPr>
          <a:xfrm>
            <a:off x="377788" y="1340768"/>
            <a:ext cx="8388424" cy="4176464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defRPr/>
            </a:pPr>
            <a:r>
              <a:rPr lang="en-US" sz="2800" dirty="0" err="1"/>
              <a:t>Es</a:t>
            </a:r>
            <a:r>
              <a:rPr lang="en-US" sz="2800" dirty="0"/>
              <a:t> un </a:t>
            </a:r>
            <a:r>
              <a:rPr lang="en-US" sz="2800" dirty="0" err="1"/>
              <a:t>concepto</a:t>
            </a:r>
            <a:r>
              <a:rPr lang="en-US" sz="2800" dirty="0"/>
              <a:t> </a:t>
            </a:r>
            <a:r>
              <a:rPr lang="en-US" sz="2800" dirty="0" err="1" smtClean="0"/>
              <a:t>relativamente</a:t>
            </a:r>
            <a:r>
              <a:rPr lang="en-US" sz="2800" dirty="0" smtClean="0"/>
              <a:t> </a:t>
            </a:r>
            <a:r>
              <a:rPr lang="en-US" sz="2800" dirty="0" err="1" smtClean="0"/>
              <a:t>reciente</a:t>
            </a:r>
            <a:r>
              <a:rPr lang="en-US" sz="2800" dirty="0" smtClean="0"/>
              <a:t> </a:t>
            </a:r>
            <a:r>
              <a:rPr lang="en-US" sz="2800" dirty="0"/>
              <a:t>y se </a:t>
            </a:r>
            <a:r>
              <a:rPr lang="en-US" sz="2800" dirty="0" err="1"/>
              <a:t>refiere</a:t>
            </a:r>
            <a:r>
              <a:rPr lang="en-US" sz="2800" dirty="0"/>
              <a:t> a la </a:t>
            </a:r>
            <a:r>
              <a:rPr lang="en-US" sz="2800" dirty="0" err="1"/>
              <a:t>versión</a:t>
            </a:r>
            <a:r>
              <a:rPr lang="en-US" sz="2800" dirty="0"/>
              <a:t> </a:t>
            </a:r>
            <a:r>
              <a:rPr lang="en-US" sz="2800" dirty="0" err="1"/>
              <a:t>fría</a:t>
            </a:r>
            <a:r>
              <a:rPr lang="en-US" sz="2800" dirty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el </a:t>
            </a:r>
            <a:r>
              <a:rPr lang="en-US" sz="2800" dirty="0" err="1" smtClean="0"/>
              <a:t>océano</a:t>
            </a:r>
            <a:r>
              <a:rPr lang="en-US" sz="2800" dirty="0" smtClean="0"/>
              <a:t> de </a:t>
            </a:r>
            <a:r>
              <a:rPr lang="en-US" sz="2800" dirty="0"/>
              <a:t>El Niño, </a:t>
            </a:r>
            <a:r>
              <a:rPr lang="en-US" sz="2800" dirty="0" err="1"/>
              <a:t>aunque</a:t>
            </a:r>
            <a:r>
              <a:rPr lang="en-US" sz="2800" dirty="0"/>
              <a:t> no </a:t>
            </a:r>
            <a:r>
              <a:rPr lang="en-US" sz="2800" dirty="0" err="1"/>
              <a:t>es</a:t>
            </a:r>
            <a:r>
              <a:rPr lang="en-US" sz="2800" dirty="0"/>
              <a:t> </a:t>
            </a:r>
            <a:r>
              <a:rPr lang="en-US" sz="2800" dirty="0" err="1"/>
              <a:t>necesariamente</a:t>
            </a:r>
            <a:r>
              <a:rPr lang="en-US" sz="2800" dirty="0"/>
              <a:t> </a:t>
            </a:r>
            <a:r>
              <a:rPr lang="en-US" sz="2800" dirty="0" err="1"/>
              <a:t>opuesta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todos</a:t>
            </a:r>
            <a:r>
              <a:rPr lang="en-US" sz="2800" dirty="0"/>
              <a:t> </a:t>
            </a:r>
            <a:r>
              <a:rPr lang="en-US" sz="2800" dirty="0" err="1"/>
              <a:t>sus</a:t>
            </a:r>
            <a:r>
              <a:rPr lang="en-US" sz="2800" dirty="0"/>
              <a:t> </a:t>
            </a:r>
            <a:r>
              <a:rPr lang="en-US" sz="2800" dirty="0" err="1"/>
              <a:t>impactos</a:t>
            </a:r>
            <a:r>
              <a:rPr lang="en-US" sz="2800" dirty="0"/>
              <a:t>.</a:t>
            </a:r>
          </a:p>
          <a:p>
            <a:pPr lvl="0" defTabSz="914400">
              <a:lnSpc>
                <a:spcPct val="100000"/>
              </a:lnSpc>
              <a:defRPr/>
            </a:pPr>
            <a:endParaRPr lang="en-US" sz="2800" dirty="0"/>
          </a:p>
          <a:p>
            <a:pPr lvl="0" defTabSz="914400">
              <a:lnSpc>
                <a:spcPct val="100000"/>
              </a:lnSpc>
              <a:defRPr/>
            </a:pPr>
            <a:r>
              <a:rPr lang="en-US" sz="2800" dirty="0"/>
              <a:t>Para </a:t>
            </a:r>
            <a:r>
              <a:rPr lang="en-US" sz="2800" dirty="0" err="1" smtClean="0"/>
              <a:t>los</a:t>
            </a:r>
            <a:r>
              <a:rPr lang="en-US" sz="2800" dirty="0" smtClean="0"/>
              <a:t> </a:t>
            </a:r>
            <a:r>
              <a:rPr lang="en-US" sz="2800" dirty="0" err="1" smtClean="0"/>
              <a:t>impactos</a:t>
            </a:r>
            <a:r>
              <a:rPr lang="en-US" sz="2800" dirty="0"/>
              <a:t> </a:t>
            </a:r>
            <a:r>
              <a:rPr lang="en-US" sz="2800" dirty="0" err="1" smtClean="0"/>
              <a:t>también</a:t>
            </a:r>
            <a:r>
              <a:rPr lang="en-US" sz="2800" dirty="0" smtClean="0"/>
              <a:t> </a:t>
            </a:r>
            <a:r>
              <a:rPr lang="en-US" sz="2800" dirty="0"/>
              <a:t>se </a:t>
            </a:r>
            <a:r>
              <a:rPr lang="en-US" sz="2800" dirty="0" err="1"/>
              <a:t>debe</a:t>
            </a:r>
            <a:r>
              <a:rPr lang="en-US" sz="2800" dirty="0"/>
              <a:t> </a:t>
            </a:r>
            <a:r>
              <a:rPr lang="en-US" sz="2800" dirty="0" err="1"/>
              <a:t>considerar</a:t>
            </a:r>
            <a:r>
              <a:rPr lang="en-US" sz="2800" dirty="0"/>
              <a:t> la </a:t>
            </a:r>
            <a:r>
              <a:rPr lang="en-US" sz="2800" dirty="0" err="1"/>
              <a:t>región</a:t>
            </a:r>
            <a:r>
              <a:rPr lang="en-US" sz="2800" dirty="0"/>
              <a:t> </a:t>
            </a:r>
            <a:r>
              <a:rPr lang="en-US" sz="2800" dirty="0" err="1"/>
              <a:t>oceánica</a:t>
            </a:r>
            <a:r>
              <a:rPr lang="en-US" sz="2800" dirty="0"/>
              <a:t>, </a:t>
            </a:r>
            <a:r>
              <a:rPr lang="en-US" sz="2800" dirty="0" smtClean="0"/>
              <a:t>la </a:t>
            </a:r>
            <a:r>
              <a:rPr lang="en-US" sz="2800" dirty="0" err="1" smtClean="0"/>
              <a:t>magnitud</a:t>
            </a:r>
            <a:r>
              <a:rPr lang="en-US" sz="2800" dirty="0" smtClean="0"/>
              <a:t> del </a:t>
            </a:r>
            <a:r>
              <a:rPr lang="en-US" sz="2800" dirty="0" err="1" smtClean="0"/>
              <a:t>enfriamiento</a:t>
            </a:r>
            <a:r>
              <a:rPr lang="en-US" sz="2800" dirty="0" smtClean="0"/>
              <a:t> </a:t>
            </a:r>
            <a:r>
              <a:rPr lang="en-US" sz="2800" dirty="0"/>
              <a:t>y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estacionalidad</a:t>
            </a:r>
            <a:r>
              <a:rPr lang="en-US" sz="2800" dirty="0" smtClean="0"/>
              <a:t>.</a:t>
            </a:r>
          </a:p>
          <a:p>
            <a:pPr lvl="0" defTabSz="914400">
              <a:lnSpc>
                <a:spcPct val="100000"/>
              </a:lnSpc>
              <a:defRPr/>
            </a:pPr>
            <a:endParaRPr lang="en-US" sz="2800" dirty="0"/>
          </a:p>
          <a:p>
            <a:pPr lvl="0" defTabSz="914400">
              <a:lnSpc>
                <a:spcPct val="100000"/>
              </a:lnSpc>
              <a:defRPr/>
            </a:pPr>
            <a:r>
              <a:rPr lang="en-US" sz="2800" dirty="0" err="1" smtClean="0"/>
              <a:t>Pueden</a:t>
            </a:r>
            <a:r>
              <a:rPr lang="en-US" sz="2800" dirty="0" smtClean="0"/>
              <a:t> </a:t>
            </a:r>
            <a:r>
              <a:rPr lang="en-US" sz="2800" dirty="0" err="1" smtClean="0"/>
              <a:t>darse</a:t>
            </a:r>
            <a:r>
              <a:rPr lang="en-US" sz="2800" dirty="0" smtClean="0"/>
              <a:t> El Niño y La Niña </a:t>
            </a:r>
            <a:r>
              <a:rPr lang="en-US" sz="2800" dirty="0" err="1" smtClean="0"/>
              <a:t>simultáneamente</a:t>
            </a:r>
            <a:r>
              <a:rPr lang="en-US" sz="2800" dirty="0" smtClean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la </a:t>
            </a:r>
            <a:r>
              <a:rPr lang="en-US" sz="2800" dirty="0" err="1" smtClean="0"/>
              <a:t>región</a:t>
            </a:r>
            <a:r>
              <a:rPr lang="en-US" sz="2800" dirty="0" smtClean="0"/>
              <a:t> </a:t>
            </a:r>
            <a:r>
              <a:rPr lang="en-US" sz="2800" dirty="0" err="1" smtClean="0"/>
              <a:t>costera</a:t>
            </a:r>
            <a:r>
              <a:rPr lang="en-US" sz="2800" dirty="0" smtClean="0"/>
              <a:t> y el </a:t>
            </a:r>
            <a:r>
              <a:rPr lang="en-US" sz="2800" dirty="0" err="1" smtClean="0"/>
              <a:t>Pacífico</a:t>
            </a:r>
            <a:r>
              <a:rPr lang="en-US" sz="2800" dirty="0" smtClean="0"/>
              <a:t> central, </a:t>
            </a:r>
            <a:r>
              <a:rPr lang="en-US" sz="2800" dirty="0" err="1" smtClean="0"/>
              <a:t>respectivamente</a:t>
            </a:r>
            <a:r>
              <a:rPr lang="en-US" sz="2800" dirty="0" smtClean="0"/>
              <a:t>, o </a:t>
            </a:r>
            <a:r>
              <a:rPr lang="en-US" sz="2800" dirty="0" err="1" smtClean="0"/>
              <a:t>viceversa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6" y="260648"/>
            <a:ext cx="7632848" cy="432048"/>
          </a:xfrm>
        </p:spPr>
        <p:txBody>
          <a:bodyPr/>
          <a:lstStyle/>
          <a:p>
            <a:r>
              <a:rPr lang="en-US" sz="4000" dirty="0"/>
              <a:t>La Niña</a:t>
            </a:r>
            <a:endParaRPr lang="es-PE" sz="4000" dirty="0"/>
          </a:p>
        </p:txBody>
      </p:sp>
    </p:spTree>
    <p:extLst>
      <p:ext uri="{BB962C8B-B14F-4D97-AF65-F5344CB8AC3E}">
        <p14:creationId xmlns:p14="http://schemas.microsoft.com/office/powerpoint/2010/main" val="9668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avado_espinoza_20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1" b="5141"/>
          <a:stretch>
            <a:fillRect/>
          </a:stretch>
        </p:blipFill>
        <p:spPr bwMode="auto">
          <a:xfrm>
            <a:off x="2540000" y="1244600"/>
            <a:ext cx="59753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lavado_espinoza_20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19"/>
          <a:stretch>
            <a:fillRect/>
          </a:stretch>
        </p:blipFill>
        <p:spPr bwMode="auto">
          <a:xfrm>
            <a:off x="2265363" y="2778125"/>
            <a:ext cx="6535737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575" y="1195388"/>
            <a:ext cx="2428875" cy="10842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sz="2800" smtClean="0">
                <a:latin typeface="Arial" charset="0"/>
              </a:rPr>
              <a:t>Patrones de calentamiento del mar</a:t>
            </a:r>
          </a:p>
        </p:txBody>
      </p:sp>
      <p:pic>
        <p:nvPicPr>
          <p:cNvPr id="8" name="Picture 7" descr="lavado_espinoza_2014_leyend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11337" r="12012" b="14592"/>
          <a:stretch>
            <a:fillRect/>
          </a:stretch>
        </p:blipFill>
        <p:spPr bwMode="auto">
          <a:xfrm>
            <a:off x="5168900" y="5673725"/>
            <a:ext cx="1636713" cy="652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9838" y="258763"/>
            <a:ext cx="3030537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Calibri" charset="0"/>
              </a:rPr>
              <a:t>El Niño </a:t>
            </a:r>
            <a:r>
              <a:rPr lang="en-US" altLang="en-US" sz="2800" b="1" dirty="0" err="1" smtClean="0">
                <a:latin typeface="Calibri" charset="0"/>
              </a:rPr>
              <a:t>en</a:t>
            </a:r>
            <a:r>
              <a:rPr lang="en-US" altLang="en-US" sz="2800" b="1" dirty="0" smtClean="0">
                <a:latin typeface="Calibri" charset="0"/>
              </a:rPr>
              <a:t> </a:t>
            </a:r>
            <a:r>
              <a:rPr lang="en-US" altLang="en-US" sz="2800" b="1" dirty="0">
                <a:latin typeface="Calibri" charset="0"/>
              </a:rPr>
              <a:t>el </a:t>
            </a:r>
            <a:r>
              <a:rPr lang="en-US" altLang="en-US" sz="2800" b="1" dirty="0" err="1">
                <a:latin typeface="Calibri" charset="0"/>
              </a:rPr>
              <a:t>Pacífico</a:t>
            </a:r>
            <a:r>
              <a:rPr lang="en-US" altLang="en-US" sz="2800" b="1" dirty="0">
                <a:latin typeface="Calibri" charset="0"/>
              </a:rPr>
              <a:t> oriental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59438" y="242888"/>
            <a:ext cx="3030537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Calibri" charset="0"/>
              </a:rPr>
              <a:t>El Niño </a:t>
            </a:r>
            <a:r>
              <a:rPr lang="en-US" altLang="en-US" sz="2800" b="1" dirty="0" err="1" smtClean="0">
                <a:latin typeface="Calibri" charset="0"/>
              </a:rPr>
              <a:t>en</a:t>
            </a:r>
            <a:r>
              <a:rPr lang="en-US" altLang="en-US" sz="2800" b="1" dirty="0" smtClean="0">
                <a:latin typeface="Calibri" charset="0"/>
              </a:rPr>
              <a:t> </a:t>
            </a:r>
            <a:r>
              <a:rPr lang="en-US" altLang="en-US" sz="2800" b="1" dirty="0">
                <a:latin typeface="Calibri" charset="0"/>
              </a:rPr>
              <a:t>el </a:t>
            </a:r>
            <a:r>
              <a:rPr lang="en-US" altLang="en-US" sz="2800" b="1" dirty="0" err="1">
                <a:latin typeface="Calibri" charset="0"/>
              </a:rPr>
              <a:t>Pacífico</a:t>
            </a:r>
            <a:r>
              <a:rPr lang="en-US" altLang="en-US" sz="2800" b="1" dirty="0">
                <a:latin typeface="Calibri" charset="0"/>
              </a:rPr>
              <a:t> central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3737" y="4158499"/>
            <a:ext cx="2116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600">
                <a:latin typeface="Calibri" charset="0"/>
              </a:rPr>
              <a:t>Lavado</a:t>
            </a:r>
            <a:r>
              <a:rPr lang="en-US" altLang="en-US" sz="1600" dirty="0">
                <a:latin typeface="Calibri" charset="0"/>
              </a:rPr>
              <a:t> y Espinoza, 2014 </a:t>
            </a:r>
          </a:p>
        </p:txBody>
      </p:sp>
      <p:sp>
        <p:nvSpPr>
          <p:cNvPr id="12" name="CuadroTexto 1"/>
          <p:cNvSpPr txBox="1">
            <a:spLocks noChangeArrowheads="1"/>
          </p:cNvSpPr>
          <p:nvPr/>
        </p:nvSpPr>
        <p:spPr bwMode="auto">
          <a:xfrm>
            <a:off x="3983038" y="3890963"/>
            <a:ext cx="1185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n-US" sz="1800">
                <a:latin typeface="Calibri" charset="0"/>
              </a:rPr>
              <a:t>Más lluvia en la costa</a:t>
            </a:r>
          </a:p>
        </p:txBody>
      </p:sp>
      <p:sp>
        <p:nvSpPr>
          <p:cNvPr id="13" name="CuadroTexto 8"/>
          <p:cNvSpPr txBox="1">
            <a:spLocks noChangeArrowheads="1"/>
          </p:cNvSpPr>
          <p:nvPr/>
        </p:nvSpPr>
        <p:spPr bwMode="auto">
          <a:xfrm>
            <a:off x="7000875" y="3878263"/>
            <a:ext cx="14335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" altLang="en-US" sz="1800">
                <a:latin typeface="Calibri" charset="0"/>
              </a:rPr>
              <a:t>Menos lluvia en las partes altas (La Niña tiene el efecto opuesto)</a:t>
            </a:r>
          </a:p>
        </p:txBody>
      </p:sp>
      <p:sp>
        <p:nvSpPr>
          <p:cNvPr id="14" name="CuadroTexto 2"/>
          <p:cNvSpPr txBox="1">
            <a:spLocks noChangeArrowheads="1"/>
          </p:cNvSpPr>
          <p:nvPr/>
        </p:nvSpPr>
        <p:spPr bwMode="auto">
          <a:xfrm>
            <a:off x="-200026" y="2277312"/>
            <a:ext cx="28860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" altLang="en-US" sz="1600">
                <a:latin typeface="Calibri" charset="0"/>
              </a:rPr>
              <a:t>Takahashi</a:t>
            </a:r>
            <a:r>
              <a:rPr lang="es-ES" altLang="en-US" sz="1600" dirty="0">
                <a:latin typeface="Calibri" charset="0"/>
              </a:rPr>
              <a:t> et al.,  2011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57163" y="2455112"/>
            <a:ext cx="242728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2800" dirty="0" err="1" smtClean="0"/>
              <a:t>Efecto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en</a:t>
            </a:r>
            <a:r>
              <a:rPr lang="en-US" altLang="en-US" sz="2800" dirty="0" smtClean="0"/>
              <a:t> la </a:t>
            </a:r>
            <a:r>
              <a:rPr lang="en-US" altLang="en-US" sz="2800" dirty="0" err="1"/>
              <a:t>lluvia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anual</a:t>
            </a:r>
            <a:endParaRPr lang="en-US" altLang="en-US" sz="2800" dirty="0"/>
          </a:p>
        </p:txBody>
      </p:sp>
      <p:sp>
        <p:nvSpPr>
          <p:cNvPr id="16" name="Flecha abajo 1"/>
          <p:cNvSpPr>
            <a:spLocks noChangeArrowheads="1"/>
          </p:cNvSpPr>
          <p:nvPr/>
        </p:nvSpPr>
        <p:spPr bwMode="auto">
          <a:xfrm>
            <a:off x="3886200" y="2498725"/>
            <a:ext cx="500063" cy="558800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C3D69B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s-E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" name="Flecha abajo 14"/>
          <p:cNvSpPr>
            <a:spLocks noChangeArrowheads="1"/>
          </p:cNvSpPr>
          <p:nvPr/>
        </p:nvSpPr>
        <p:spPr bwMode="auto">
          <a:xfrm>
            <a:off x="7000875" y="2554288"/>
            <a:ext cx="498475" cy="558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3D69B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s-E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" name="CuadroTexto 2"/>
          <p:cNvSpPr txBox="1">
            <a:spLocks noChangeArrowheads="1"/>
          </p:cNvSpPr>
          <p:nvPr/>
        </p:nvSpPr>
        <p:spPr bwMode="auto">
          <a:xfrm>
            <a:off x="2794000" y="2984500"/>
            <a:ext cx="18684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n-US" sz="2800">
                <a:latin typeface="Calibri" charset="0"/>
              </a:rPr>
              <a:t>Efecto local</a:t>
            </a:r>
          </a:p>
        </p:txBody>
      </p:sp>
      <p:sp>
        <p:nvSpPr>
          <p:cNvPr id="19" name="CuadroTexto 15"/>
          <p:cNvSpPr txBox="1">
            <a:spLocks noChangeArrowheads="1"/>
          </p:cNvSpPr>
          <p:nvPr/>
        </p:nvSpPr>
        <p:spPr bwMode="auto">
          <a:xfrm>
            <a:off x="5870575" y="2913063"/>
            <a:ext cx="29305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n-US" sz="2800">
                <a:latin typeface="Calibri" charset="0"/>
              </a:rPr>
              <a:t>Efecto remoto </a:t>
            </a:r>
            <a:r>
              <a:rPr lang="es-ES" altLang="en-US">
                <a:latin typeface="Calibri" charset="0"/>
              </a:rPr>
              <a:t>(teleconexión)</a:t>
            </a:r>
          </a:p>
        </p:txBody>
      </p:sp>
      <p:sp>
        <p:nvSpPr>
          <p:cNvPr id="20" name="CuadroTexto 2"/>
          <p:cNvSpPr txBox="1">
            <a:spLocks noChangeArrowheads="1"/>
          </p:cNvSpPr>
          <p:nvPr/>
        </p:nvSpPr>
        <p:spPr bwMode="auto">
          <a:xfrm rot="1208241">
            <a:off x="4076700" y="5486400"/>
            <a:ext cx="7381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n-US" sz="1100"/>
              <a:t>Atlántico</a:t>
            </a:r>
          </a:p>
        </p:txBody>
      </p:sp>
      <p:sp>
        <p:nvSpPr>
          <p:cNvPr id="21" name="CuadroTexto 17"/>
          <p:cNvSpPr txBox="1">
            <a:spLocks noChangeArrowheads="1"/>
          </p:cNvSpPr>
          <p:nvPr/>
        </p:nvSpPr>
        <p:spPr bwMode="auto">
          <a:xfrm rot="1208241">
            <a:off x="3975100" y="5702300"/>
            <a:ext cx="6873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n-US" sz="1100"/>
              <a:t>Pacífico</a:t>
            </a:r>
          </a:p>
        </p:txBody>
      </p:sp>
      <p:sp>
        <p:nvSpPr>
          <p:cNvPr id="22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85873" y="4927251"/>
            <a:ext cx="2569865" cy="1808512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s-PE" dirty="0" smtClean="0"/>
              <a:t>OJO: </a:t>
            </a:r>
          </a:p>
          <a:p>
            <a:pPr algn="l"/>
            <a:r>
              <a:rPr lang="es-PE" dirty="0" smtClean="0"/>
              <a:t>Estos efectos se pueden combinar. Para La Niña es aprox. lo opuesto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7151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251396" y="44624"/>
            <a:ext cx="8771749" cy="914524"/>
          </a:xfrm>
        </p:spPr>
        <p:txBody>
          <a:bodyPr/>
          <a:lstStyle/>
          <a:p>
            <a:pPr algn="l"/>
            <a:r>
              <a:rPr lang="en-US" sz="3200" dirty="0" smtClean="0"/>
              <a:t>Para </a:t>
            </a:r>
            <a:r>
              <a:rPr lang="en-US" sz="3200" dirty="0" err="1" smtClean="0"/>
              <a:t>estimar</a:t>
            </a:r>
            <a:r>
              <a:rPr lang="en-US" sz="3200" dirty="0" smtClean="0"/>
              <a:t> </a:t>
            </a:r>
            <a:r>
              <a:rPr lang="en-US" sz="3200" dirty="0" err="1" smtClean="0"/>
              <a:t>los</a:t>
            </a:r>
            <a:r>
              <a:rPr lang="en-US" sz="3200" dirty="0" smtClean="0"/>
              <a:t> </a:t>
            </a:r>
            <a:r>
              <a:rPr lang="en-US" sz="3200" dirty="0" err="1" smtClean="0"/>
              <a:t>impactos</a:t>
            </a:r>
            <a:r>
              <a:rPr lang="en-US" sz="3200" dirty="0" smtClean="0"/>
              <a:t> </a:t>
            </a:r>
            <a:r>
              <a:rPr lang="en-US" sz="3200" dirty="0" err="1" smtClean="0"/>
              <a:t>en</a:t>
            </a:r>
            <a:r>
              <a:rPr lang="en-US" sz="3200" dirty="0" smtClean="0"/>
              <a:t> el </a:t>
            </a:r>
            <a:r>
              <a:rPr lang="en-US" sz="3200" dirty="0" err="1" smtClean="0"/>
              <a:t>Perú</a:t>
            </a:r>
            <a:r>
              <a:rPr lang="en-US" sz="3200" dirty="0"/>
              <a:t>, </a:t>
            </a:r>
            <a:r>
              <a:rPr lang="en-US" sz="3200" dirty="0" err="1"/>
              <a:t>necesitamos</a:t>
            </a:r>
            <a:r>
              <a:rPr lang="en-US" sz="3200" dirty="0"/>
              <a:t> </a:t>
            </a:r>
            <a:r>
              <a:rPr lang="en-US" sz="3200" dirty="0" err="1"/>
              <a:t>vigilar</a:t>
            </a:r>
            <a:r>
              <a:rPr lang="en-US" sz="3200" dirty="0"/>
              <a:t> y </a:t>
            </a:r>
            <a:r>
              <a:rPr lang="en-US" sz="3200" dirty="0" err="1"/>
              <a:t>pronosticar</a:t>
            </a:r>
            <a:r>
              <a:rPr lang="en-US" sz="3200" dirty="0"/>
              <a:t> </a:t>
            </a:r>
            <a:r>
              <a:rPr lang="en-US" sz="3200" dirty="0" smtClean="0"/>
              <a:t>la </a:t>
            </a:r>
            <a:r>
              <a:rPr lang="en-US" sz="3200" dirty="0" err="1" smtClean="0"/>
              <a:t>temperatura</a:t>
            </a:r>
            <a:r>
              <a:rPr lang="en-US" sz="3200" dirty="0" smtClean="0"/>
              <a:t> del mar </a:t>
            </a:r>
            <a:r>
              <a:rPr lang="en-US" sz="3200" dirty="0" err="1" smtClean="0"/>
              <a:t>en</a:t>
            </a:r>
            <a:r>
              <a:rPr lang="en-US" sz="3200" dirty="0" smtClean="0"/>
              <a:t> al </a:t>
            </a:r>
            <a:r>
              <a:rPr lang="en-US" sz="3200" dirty="0" err="1"/>
              <a:t>menos</a:t>
            </a:r>
            <a:r>
              <a:rPr lang="en-US" sz="3200" dirty="0"/>
              <a:t> </a:t>
            </a:r>
            <a:r>
              <a:rPr lang="en-US" sz="3200" dirty="0" smtClean="0"/>
              <a:t>dos </a:t>
            </a:r>
            <a:r>
              <a:rPr lang="en-US" sz="3200" dirty="0" err="1" smtClean="0"/>
              <a:t>regiones</a:t>
            </a:r>
            <a:endParaRPr lang="es-PE" sz="3200" dirty="0"/>
          </a:p>
        </p:txBody>
      </p:sp>
      <p:pic>
        <p:nvPicPr>
          <p:cNvPr id="5" name="Imagen 3" descr="Boletin_Tecnico_PPR_El_Nino_IGP_20140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67776" r="26884" b="5556"/>
          <a:stretch>
            <a:fillRect/>
          </a:stretch>
        </p:blipFill>
        <p:spPr bwMode="auto">
          <a:xfrm>
            <a:off x="460375" y="1673225"/>
            <a:ext cx="82550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4"/>
          <p:cNvSpPr txBox="1"/>
          <p:nvPr/>
        </p:nvSpPr>
        <p:spPr>
          <a:xfrm>
            <a:off x="3571875" y="4302125"/>
            <a:ext cx="2387600" cy="8620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n-US" sz="1600">
                <a:solidFill>
                  <a:srgbClr val="953735"/>
                </a:solidFill>
                <a:latin typeface="Calibri" charset="0"/>
              </a:rPr>
              <a:t>Agencias internacionales y el ENFEN</a:t>
            </a:r>
          </a:p>
          <a:p>
            <a:pPr eaLnBrk="1" hangingPunct="1"/>
            <a:r>
              <a:rPr lang="es-ES" altLang="en-US" sz="1800" b="1">
                <a:solidFill>
                  <a:srgbClr val="953735"/>
                </a:solidFill>
                <a:latin typeface="Calibri" charset="0"/>
                <a:sym typeface="Wingdings" charset="2"/>
              </a:rPr>
              <a:t></a:t>
            </a:r>
            <a:r>
              <a:rPr lang="es-ES" altLang="en-US" sz="1800" b="1">
                <a:solidFill>
                  <a:srgbClr val="953735"/>
                </a:solidFill>
                <a:latin typeface="Calibri" charset="0"/>
              </a:rPr>
              <a:t> Andes y amazonía</a:t>
            </a:r>
          </a:p>
        </p:txBody>
      </p:sp>
      <p:sp>
        <p:nvSpPr>
          <p:cNvPr id="7" name="CuadroTexto 5"/>
          <p:cNvSpPr txBox="1"/>
          <p:nvPr/>
        </p:nvSpPr>
        <p:spPr>
          <a:xfrm>
            <a:off x="6775450" y="5137150"/>
            <a:ext cx="1155700" cy="61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Solo ENFEN </a:t>
            </a:r>
            <a:r>
              <a:rPr lang="es-ES" sz="1600" b="1" dirty="0">
                <a:solidFill>
                  <a:schemeClr val="accent2">
                    <a:lumMod val="75000"/>
                  </a:schemeClr>
                </a:solidFill>
                <a:ea typeface="Wingdings"/>
                <a:cs typeface="Wingdings"/>
                <a:sym typeface="Wingdings"/>
              </a:rPr>
              <a:t></a:t>
            </a:r>
            <a:r>
              <a:rPr lang="es-ES" sz="1600" b="1" dirty="0">
                <a:solidFill>
                  <a:schemeClr val="accent2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 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Costa</a:t>
            </a:r>
          </a:p>
        </p:txBody>
      </p:sp>
      <p:sp>
        <p:nvSpPr>
          <p:cNvPr id="8" name="CuadroTexto 1"/>
          <p:cNvSpPr txBox="1">
            <a:spLocks noChangeArrowheads="1"/>
          </p:cNvSpPr>
          <p:nvPr/>
        </p:nvSpPr>
        <p:spPr bwMode="auto">
          <a:xfrm>
            <a:off x="3659188" y="2135188"/>
            <a:ext cx="1933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s-ES" altLang="en-US" sz="2000">
                <a:solidFill>
                  <a:srgbClr val="660066"/>
                </a:solidFill>
              </a:rPr>
              <a:t>Índice Costero El Niño</a:t>
            </a:r>
          </a:p>
        </p:txBody>
      </p:sp>
      <p:cxnSp>
        <p:nvCxnSpPr>
          <p:cNvPr id="9" name="Conector recto de flecha 3"/>
          <p:cNvCxnSpPr>
            <a:cxnSpLocks noChangeShapeType="1"/>
          </p:cNvCxnSpPr>
          <p:nvPr/>
        </p:nvCxnSpPr>
        <p:spPr bwMode="auto">
          <a:xfrm>
            <a:off x="5511800" y="2552700"/>
            <a:ext cx="1943100" cy="1651000"/>
          </a:xfrm>
          <a:prstGeom prst="straightConnector1">
            <a:avLst/>
          </a:prstGeom>
          <a:noFill/>
          <a:ln w="25400">
            <a:solidFill>
              <a:srgbClr val="660066"/>
            </a:solidFill>
            <a:prstDash val="dash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42910" y="5044221"/>
            <a:ext cx="1103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Australia</a:t>
            </a:r>
            <a:endParaRPr lang="en-US" sz="2000"/>
          </a:p>
        </p:txBody>
      </p:sp>
      <p:sp>
        <p:nvSpPr>
          <p:cNvPr id="12" name="TextBox 11"/>
          <p:cNvSpPr txBox="1"/>
          <p:nvPr/>
        </p:nvSpPr>
        <p:spPr>
          <a:xfrm rot="2374667">
            <a:off x="7743975" y="4315143"/>
            <a:ext cx="665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Peru</a:t>
            </a:r>
            <a:endParaRPr lang="en-US" sz="20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7" y="2348880"/>
            <a:ext cx="1244461" cy="14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4"/>
          </p:nvPr>
        </p:nvSpPr>
        <p:spPr>
          <a:xfrm>
            <a:off x="377788" y="1491080"/>
            <a:ext cx="8388424" cy="4176464"/>
          </a:xfrm>
        </p:spPr>
        <p:txBody>
          <a:bodyPr>
            <a:noAutofit/>
          </a:bodyPr>
          <a:lstStyle/>
          <a:p>
            <a:r>
              <a:rPr lang="en-US" sz="2800" b="1" dirty="0"/>
              <a:t>Para la costa (</a:t>
            </a:r>
            <a:r>
              <a:rPr lang="en-US" sz="2800" b="1" dirty="0" err="1"/>
              <a:t>región</a:t>
            </a:r>
            <a:r>
              <a:rPr lang="en-US" sz="2800" b="1" dirty="0"/>
              <a:t> Niño 1+2)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El Niño </a:t>
            </a:r>
            <a:r>
              <a:rPr lang="en-US" sz="2800" dirty="0" err="1">
                <a:solidFill>
                  <a:srgbClr val="FF0000"/>
                </a:solidFill>
              </a:rPr>
              <a:t>costero</a:t>
            </a:r>
            <a:r>
              <a:rPr lang="en-US" sz="2800" dirty="0"/>
              <a:t>: </a:t>
            </a:r>
            <a:r>
              <a:rPr lang="en-US" sz="2800" dirty="0" err="1"/>
              <a:t>Índice</a:t>
            </a:r>
            <a:r>
              <a:rPr lang="en-US" sz="2800" dirty="0"/>
              <a:t> </a:t>
            </a:r>
            <a:r>
              <a:rPr lang="en-US" sz="2800" dirty="0" err="1"/>
              <a:t>Costero</a:t>
            </a:r>
            <a:r>
              <a:rPr lang="en-US" sz="2800" dirty="0"/>
              <a:t> El Niño (ICEN) mayor que 0.4°C </a:t>
            </a:r>
            <a:r>
              <a:rPr lang="en-US" sz="2800" dirty="0" err="1"/>
              <a:t>por</a:t>
            </a:r>
            <a:r>
              <a:rPr lang="en-US" sz="2800" dirty="0"/>
              <a:t> al </a:t>
            </a:r>
            <a:r>
              <a:rPr lang="en-US" sz="2800" dirty="0" err="1"/>
              <a:t>menos</a:t>
            </a:r>
            <a:r>
              <a:rPr lang="en-US" sz="2800" dirty="0"/>
              <a:t> 3 </a:t>
            </a:r>
            <a:r>
              <a:rPr lang="en-US" sz="2800" dirty="0" err="1"/>
              <a:t>meses</a:t>
            </a:r>
            <a:r>
              <a:rPr lang="en-US" sz="2800" dirty="0"/>
              <a:t> </a:t>
            </a:r>
            <a:r>
              <a:rPr lang="en-US" sz="2800" dirty="0" err="1"/>
              <a:t>consecutivos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0432FF"/>
                </a:solidFill>
              </a:rPr>
              <a:t>La Niña </a:t>
            </a:r>
            <a:r>
              <a:rPr lang="en-US" sz="2800" dirty="0" err="1">
                <a:solidFill>
                  <a:srgbClr val="0432FF"/>
                </a:solidFill>
              </a:rPr>
              <a:t>costera</a:t>
            </a:r>
            <a:r>
              <a:rPr lang="en-US" sz="2800" dirty="0"/>
              <a:t>: </a:t>
            </a:r>
            <a:r>
              <a:rPr lang="en-US" sz="2800" dirty="0" err="1"/>
              <a:t>Índice</a:t>
            </a:r>
            <a:r>
              <a:rPr lang="en-US" sz="2800" dirty="0"/>
              <a:t> </a:t>
            </a:r>
            <a:r>
              <a:rPr lang="en-US" sz="2800" dirty="0" err="1"/>
              <a:t>Costero</a:t>
            </a:r>
            <a:r>
              <a:rPr lang="en-US" sz="2800" dirty="0"/>
              <a:t> El Niño (ICEN) </a:t>
            </a:r>
            <a:r>
              <a:rPr lang="en-US" sz="2800" dirty="0" err="1"/>
              <a:t>menor</a:t>
            </a:r>
            <a:r>
              <a:rPr lang="en-US" sz="2800" dirty="0"/>
              <a:t> que -1.0°C </a:t>
            </a:r>
            <a:r>
              <a:rPr lang="en-US" sz="2800" dirty="0" err="1"/>
              <a:t>por</a:t>
            </a:r>
            <a:r>
              <a:rPr lang="en-US" sz="2800" dirty="0"/>
              <a:t> al </a:t>
            </a:r>
            <a:r>
              <a:rPr lang="en-US" sz="2800" dirty="0" err="1"/>
              <a:t>menos</a:t>
            </a:r>
            <a:r>
              <a:rPr lang="en-US" sz="2800" dirty="0"/>
              <a:t> 3 </a:t>
            </a:r>
            <a:r>
              <a:rPr lang="en-US" sz="2800" dirty="0" err="1"/>
              <a:t>meses</a:t>
            </a:r>
            <a:r>
              <a:rPr lang="en-US" sz="2800" dirty="0"/>
              <a:t> </a:t>
            </a:r>
            <a:r>
              <a:rPr lang="en-US" sz="2800" dirty="0" err="1"/>
              <a:t>consecutivos</a:t>
            </a:r>
            <a:endParaRPr lang="en-US" sz="2800" dirty="0"/>
          </a:p>
          <a:p>
            <a:endParaRPr lang="en-US" sz="2800" dirty="0"/>
          </a:p>
          <a:p>
            <a:r>
              <a:rPr lang="en-US" sz="2800" b="1" dirty="0"/>
              <a:t>Para el </a:t>
            </a:r>
            <a:r>
              <a:rPr lang="en-US" sz="2800" b="1" dirty="0" err="1"/>
              <a:t>Pacífico</a:t>
            </a:r>
            <a:r>
              <a:rPr lang="en-US" sz="2800" b="1" dirty="0"/>
              <a:t> central (</a:t>
            </a:r>
            <a:r>
              <a:rPr lang="en-US" sz="2800" b="1" dirty="0" err="1"/>
              <a:t>región</a:t>
            </a:r>
            <a:r>
              <a:rPr lang="en-US" sz="2800" b="1" dirty="0"/>
              <a:t> Niño 3.4)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El Niño </a:t>
            </a:r>
            <a:r>
              <a:rPr lang="en-US" sz="2800" dirty="0" err="1">
                <a:solidFill>
                  <a:srgbClr val="FF0000"/>
                </a:solidFill>
              </a:rPr>
              <a:t>en</a:t>
            </a:r>
            <a:r>
              <a:rPr lang="en-US" sz="2800" dirty="0">
                <a:solidFill>
                  <a:srgbClr val="FF0000"/>
                </a:solidFill>
              </a:rPr>
              <a:t> el </a:t>
            </a:r>
            <a:r>
              <a:rPr lang="en-US" sz="2800" dirty="0" err="1">
                <a:solidFill>
                  <a:srgbClr val="FF0000"/>
                </a:solidFill>
              </a:rPr>
              <a:t>Pacífico</a:t>
            </a:r>
            <a:r>
              <a:rPr lang="en-US" sz="2800" dirty="0">
                <a:solidFill>
                  <a:srgbClr val="FF0000"/>
                </a:solidFill>
              </a:rPr>
              <a:t> central</a:t>
            </a:r>
            <a:r>
              <a:rPr lang="en-US" sz="2800" dirty="0"/>
              <a:t>: </a:t>
            </a:r>
            <a:r>
              <a:rPr lang="en-US" sz="2800" dirty="0" err="1"/>
              <a:t>Índice</a:t>
            </a:r>
            <a:r>
              <a:rPr lang="en-US" sz="2800" dirty="0"/>
              <a:t> </a:t>
            </a:r>
            <a:r>
              <a:rPr lang="en-US" sz="2800" dirty="0" err="1"/>
              <a:t>Oceánico</a:t>
            </a:r>
            <a:r>
              <a:rPr lang="en-US" sz="2800" dirty="0"/>
              <a:t> Niño (ONI) mayor que 0.5°C </a:t>
            </a:r>
            <a:r>
              <a:rPr lang="en-US" sz="2800" dirty="0" err="1"/>
              <a:t>por</a:t>
            </a:r>
            <a:r>
              <a:rPr lang="en-US" sz="2800" dirty="0"/>
              <a:t> al </a:t>
            </a:r>
            <a:r>
              <a:rPr lang="en-US" sz="2800" dirty="0" err="1"/>
              <a:t>menos</a:t>
            </a:r>
            <a:r>
              <a:rPr lang="en-US" sz="2800" dirty="0"/>
              <a:t> 3 </a:t>
            </a:r>
            <a:r>
              <a:rPr lang="en-US" sz="2800" dirty="0" err="1"/>
              <a:t>meses</a:t>
            </a:r>
            <a:r>
              <a:rPr lang="en-US" sz="2800" dirty="0"/>
              <a:t> </a:t>
            </a:r>
            <a:r>
              <a:rPr lang="en-US" sz="2800" dirty="0" err="1"/>
              <a:t>consecutivos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0432FF"/>
                </a:solidFill>
              </a:rPr>
              <a:t>La Niña </a:t>
            </a:r>
            <a:r>
              <a:rPr lang="en-US" sz="2800" dirty="0" err="1">
                <a:solidFill>
                  <a:srgbClr val="0432FF"/>
                </a:solidFill>
              </a:rPr>
              <a:t>en</a:t>
            </a:r>
            <a:r>
              <a:rPr lang="en-US" sz="2800" dirty="0">
                <a:solidFill>
                  <a:srgbClr val="0432FF"/>
                </a:solidFill>
              </a:rPr>
              <a:t> el </a:t>
            </a:r>
            <a:r>
              <a:rPr lang="en-US" sz="2800" dirty="0" err="1">
                <a:solidFill>
                  <a:srgbClr val="0432FF"/>
                </a:solidFill>
              </a:rPr>
              <a:t>Pacífico</a:t>
            </a:r>
            <a:r>
              <a:rPr lang="en-US" sz="2800" dirty="0">
                <a:solidFill>
                  <a:srgbClr val="0432FF"/>
                </a:solidFill>
              </a:rPr>
              <a:t> central</a:t>
            </a:r>
            <a:r>
              <a:rPr lang="en-US" sz="2800" dirty="0"/>
              <a:t>: </a:t>
            </a:r>
            <a:r>
              <a:rPr lang="en-US" sz="2800" dirty="0" err="1"/>
              <a:t>Índice</a:t>
            </a:r>
            <a:r>
              <a:rPr lang="en-US" sz="2800" dirty="0"/>
              <a:t> </a:t>
            </a:r>
            <a:r>
              <a:rPr lang="en-US" sz="2800" dirty="0" err="1"/>
              <a:t>Oceánico</a:t>
            </a:r>
            <a:r>
              <a:rPr lang="en-US" sz="2800" dirty="0"/>
              <a:t> Niño (ONI) </a:t>
            </a:r>
            <a:r>
              <a:rPr lang="en-US" sz="2800" dirty="0" err="1"/>
              <a:t>menor</a:t>
            </a:r>
            <a:r>
              <a:rPr lang="en-US" sz="2800" dirty="0"/>
              <a:t> que -0.5°C </a:t>
            </a:r>
            <a:r>
              <a:rPr lang="en-US" sz="2800" dirty="0" err="1"/>
              <a:t>por</a:t>
            </a:r>
            <a:r>
              <a:rPr lang="en-US" sz="2800" dirty="0"/>
              <a:t> al </a:t>
            </a:r>
            <a:r>
              <a:rPr lang="en-US" sz="2800" dirty="0" err="1"/>
              <a:t>menos</a:t>
            </a:r>
            <a:r>
              <a:rPr lang="en-US" sz="2800" dirty="0"/>
              <a:t> 3 </a:t>
            </a:r>
            <a:r>
              <a:rPr lang="en-US" sz="2800" dirty="0" err="1"/>
              <a:t>meses</a:t>
            </a:r>
            <a:r>
              <a:rPr lang="en-US" sz="2800" dirty="0"/>
              <a:t> </a:t>
            </a:r>
            <a:r>
              <a:rPr lang="en-US" sz="2800" dirty="0" err="1"/>
              <a:t>consecutivos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6" y="260648"/>
            <a:ext cx="7632848" cy="432048"/>
          </a:xfrm>
        </p:spPr>
        <p:txBody>
          <a:bodyPr/>
          <a:lstStyle/>
          <a:p>
            <a:r>
              <a:rPr lang="en-US" sz="3200" dirty="0" err="1"/>
              <a:t>Definiciones</a:t>
            </a:r>
            <a:r>
              <a:rPr lang="en-US" sz="3200" dirty="0"/>
              <a:t> ENFEN</a:t>
            </a:r>
            <a:endParaRPr lang="es-PE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5" y="103416"/>
            <a:ext cx="1126287" cy="128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6" y="188640"/>
            <a:ext cx="7632848" cy="432048"/>
          </a:xfrm>
        </p:spPr>
        <p:txBody>
          <a:bodyPr/>
          <a:lstStyle/>
          <a:p>
            <a:r>
              <a:rPr lang="en-US" sz="3200" dirty="0" err="1" smtClean="0"/>
              <a:t>Efectos</a:t>
            </a:r>
            <a:r>
              <a:rPr lang="en-US" sz="3200" dirty="0" smtClean="0"/>
              <a:t> a </a:t>
            </a:r>
            <a:r>
              <a:rPr lang="en-US" sz="3200" dirty="0" err="1" smtClean="0"/>
              <a:t>grandes</a:t>
            </a:r>
            <a:r>
              <a:rPr lang="en-US" sz="3200" dirty="0" smtClean="0"/>
              <a:t> </a:t>
            </a:r>
            <a:r>
              <a:rPr lang="en-US" sz="3200" dirty="0" err="1" smtClean="0"/>
              <a:t>rasgos</a:t>
            </a:r>
            <a:r>
              <a:rPr lang="en-US" sz="3200" dirty="0" smtClean="0"/>
              <a:t> de El Niño/La Niña </a:t>
            </a:r>
            <a:r>
              <a:rPr lang="en-US" sz="3200" dirty="0" err="1" smtClean="0"/>
              <a:t>en</a:t>
            </a:r>
            <a:r>
              <a:rPr lang="en-US" sz="3200" dirty="0" smtClean="0"/>
              <a:t> </a:t>
            </a:r>
            <a:r>
              <a:rPr lang="en-US" sz="3200" dirty="0"/>
              <a:t>las </a:t>
            </a:r>
            <a:r>
              <a:rPr lang="en-US" sz="3200" dirty="0" err="1"/>
              <a:t>lluvias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el </a:t>
            </a:r>
            <a:r>
              <a:rPr lang="en-US" sz="3200" dirty="0" err="1"/>
              <a:t>verano</a:t>
            </a:r>
            <a:endParaRPr lang="es-PE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072743"/>
              </p:ext>
            </p:extLst>
          </p:nvPr>
        </p:nvGraphicFramePr>
        <p:xfrm>
          <a:off x="228600" y="1687586"/>
          <a:ext cx="8686800" cy="3482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5600"/>
                <a:gridCol w="2895600"/>
                <a:gridCol w="2895600"/>
              </a:tblGrid>
              <a:tr h="1064253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El Niño </a:t>
                      </a:r>
                      <a:r>
                        <a:rPr lang="en-US" sz="3200" b="1" dirty="0" err="1" smtClean="0"/>
                        <a:t>en</a:t>
                      </a:r>
                      <a:r>
                        <a:rPr lang="en-US" sz="3200" b="1" dirty="0" smtClean="0"/>
                        <a:t> la costa</a:t>
                      </a:r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432FF"/>
                          </a:solidFill>
                        </a:rPr>
                        <a:t>La Niña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en</a:t>
                      </a:r>
                      <a:r>
                        <a:rPr lang="en-US" sz="3200" b="1" dirty="0" smtClean="0"/>
                        <a:t> la costa</a:t>
                      </a:r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6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El Niño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en</a:t>
                      </a:r>
                      <a:r>
                        <a:rPr lang="en-US" sz="3200" b="1" dirty="0" smtClean="0"/>
                        <a:t> el </a:t>
                      </a:r>
                      <a:r>
                        <a:rPr lang="en-US" sz="3200" b="1" dirty="0" err="1" smtClean="0"/>
                        <a:t>Pacífico</a:t>
                      </a:r>
                      <a:r>
                        <a:rPr lang="en-US" sz="3200" b="1" dirty="0" smtClean="0"/>
                        <a:t> central</a:t>
                      </a:r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Costa ➚</a:t>
                      </a:r>
                    </a:p>
                    <a:p>
                      <a:r>
                        <a:rPr lang="en-US" sz="3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Sierra</a:t>
                      </a:r>
                      <a:r>
                        <a:rPr lang="en-US" sz="3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y </a:t>
                      </a:r>
                      <a:r>
                        <a:rPr lang="en-US" sz="32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selva</a:t>
                      </a:r>
                      <a:r>
                        <a:rPr lang="en-US" sz="3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➘</a:t>
                      </a:r>
                      <a:endParaRPr lang="en-US" sz="3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Costa ➘</a:t>
                      </a:r>
                    </a:p>
                    <a:p>
                      <a:r>
                        <a:rPr lang="en-US" sz="3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Sierra</a:t>
                      </a:r>
                      <a:r>
                        <a:rPr lang="en-US" sz="3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y </a:t>
                      </a:r>
                      <a:r>
                        <a:rPr lang="en-US" sz="32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selva</a:t>
                      </a:r>
                      <a:r>
                        <a:rPr lang="en-US" sz="3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7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432FF"/>
                          </a:solidFill>
                        </a:rPr>
                        <a:t>La Niña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en</a:t>
                      </a:r>
                      <a:r>
                        <a:rPr lang="en-US" sz="3200" b="1" dirty="0" smtClean="0"/>
                        <a:t> el </a:t>
                      </a:r>
                      <a:r>
                        <a:rPr lang="en-US" sz="3200" b="1" dirty="0" err="1" smtClean="0"/>
                        <a:t>Pacífico</a:t>
                      </a:r>
                      <a:r>
                        <a:rPr lang="en-US" sz="3200" b="1" dirty="0" smtClean="0"/>
                        <a:t> central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Costa ➚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Sierra</a:t>
                      </a:r>
                      <a:r>
                        <a:rPr lang="en-US" sz="3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y </a:t>
                      </a:r>
                      <a:r>
                        <a:rPr lang="en-US" sz="32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selva</a:t>
                      </a:r>
                      <a:r>
                        <a:rPr lang="en-US" sz="3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➚</a:t>
                      </a:r>
                      <a:endParaRPr lang="en-US" sz="32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Costa ➘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Sierra</a:t>
                      </a:r>
                      <a:r>
                        <a:rPr lang="en-US" sz="3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y </a:t>
                      </a:r>
                      <a:r>
                        <a:rPr lang="en-US" sz="32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selva</a:t>
                      </a:r>
                      <a:r>
                        <a:rPr lang="en-US" sz="3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656809" y="5517232"/>
            <a:ext cx="52783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➚: Mayor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lluvia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que lo normal</a:t>
            </a:r>
          </a:p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➘: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Menor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lluvia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que lo normal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6" y="188640"/>
            <a:ext cx="7632848" cy="432048"/>
          </a:xfrm>
        </p:spPr>
        <p:txBody>
          <a:bodyPr/>
          <a:lstStyle/>
          <a:p>
            <a:r>
              <a:rPr lang="es-PE" sz="2800" smtClean="0"/>
              <a:t>Anomalías históricas durante </a:t>
            </a:r>
            <a:r>
              <a:rPr lang="es-PE" sz="2800" dirty="0" smtClean="0"/>
              <a:t>La Niña en el Pacífico central fuerte en diciembre-febrero</a:t>
            </a:r>
            <a:endParaRPr lang="es-PE" sz="2800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1951584" y="1268760"/>
            <a:ext cx="5364596" cy="432048"/>
          </a:xfrm>
        </p:spPr>
        <p:txBody>
          <a:bodyPr/>
          <a:lstStyle/>
          <a:p>
            <a:pPr algn="ctr"/>
            <a:r>
              <a:rPr lang="es-PE" sz="2400" smtClean="0"/>
              <a:t>Temperatura superficial del mar (°C)</a:t>
            </a:r>
            <a:endParaRPr lang="es-PE" sz="2400" dirty="0"/>
          </a:p>
        </p:txBody>
      </p:sp>
      <p:sp>
        <p:nvSpPr>
          <p:cNvPr id="7" name="Marcador de texto 2"/>
          <p:cNvSpPr txBox="1">
            <a:spLocks/>
          </p:cNvSpPr>
          <p:nvPr/>
        </p:nvSpPr>
        <p:spPr>
          <a:xfrm>
            <a:off x="1951584" y="3581597"/>
            <a:ext cx="536459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600" b="1" kern="1200">
                <a:solidFill>
                  <a:srgbClr val="1F497D"/>
                </a:solidFill>
                <a:latin typeface="Myriad Pro" panose="020B0503030403020204" pitchFamily="34" charset="0"/>
                <a:ea typeface="+mn-ea"/>
                <a:cs typeface="Myriad Arabic" panose="01010101010101010101" pitchFamily="50" charset="-78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2400" dirty="0" smtClean="0"/>
              <a:t>Precipitación (mm/día)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4288" y="6516052"/>
            <a:ext cx="146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Barreiro 2016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39552" y="1628800"/>
            <a:ext cx="8108776" cy="4824536"/>
            <a:chOff x="279648" y="1340768"/>
            <a:chExt cx="8756848" cy="49685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" b="72381"/>
            <a:stretch/>
          </p:blipFill>
          <p:spPr>
            <a:xfrm>
              <a:off x="279648" y="1340768"/>
              <a:ext cx="8756848" cy="199474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4" t="33422" b="7571"/>
            <a:stretch/>
          </p:blipFill>
          <p:spPr>
            <a:xfrm>
              <a:off x="279648" y="3716426"/>
              <a:ext cx="8756848" cy="259289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60232" y="4541058"/>
              <a:ext cx="1098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solidFill>
                    <a:srgbClr val="C00000"/>
                  </a:solidFill>
                </a:rPr>
                <a:t>Húmedo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27107" y="4355812"/>
              <a:ext cx="6805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Seco</a:t>
              </a:r>
              <a:endParaRPr lang="en-US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41007" y="1556792"/>
              <a:ext cx="593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Frío</a:t>
              </a:r>
              <a:endParaRPr lang="en-US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9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Anomalías</a:t>
            </a:r>
            <a:r>
              <a:rPr lang="en-US" dirty="0" smtClean="0"/>
              <a:t> de la </a:t>
            </a:r>
            <a:r>
              <a:rPr lang="en-US" dirty="0" err="1" smtClean="0"/>
              <a:t>temperatura</a:t>
            </a:r>
            <a:r>
              <a:rPr lang="en-US" dirty="0" smtClean="0"/>
              <a:t> superficial del mar </a:t>
            </a:r>
            <a:r>
              <a:rPr lang="en-US" dirty="0" err="1" smtClean="0"/>
              <a:t>recientes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412776"/>
            <a:ext cx="7992888" cy="4795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6296" y="6208509"/>
            <a:ext cx="151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Fuente: NOAA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948264" y="3717032"/>
            <a:ext cx="36004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23928" y="3501008"/>
            <a:ext cx="194421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23928" y="3877836"/>
            <a:ext cx="974947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Niño 3.4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5629" y="409041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Niño 1+2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7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15208</TotalTime>
  <Words>925</Words>
  <Application>Microsoft Office PowerPoint</Application>
  <PresentationFormat>Presentación en pantalla (4:3)</PresentationFormat>
  <Paragraphs>132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OCI</dc:creator>
  <cp:lastModifiedBy>PREJ</cp:lastModifiedBy>
  <cp:revision>962</cp:revision>
  <cp:lastPrinted>2017-11-29T21:19:25Z</cp:lastPrinted>
  <dcterms:created xsi:type="dcterms:W3CDTF">2013-08-21T16:59:44Z</dcterms:created>
  <dcterms:modified xsi:type="dcterms:W3CDTF">2017-11-30T16:24:39Z</dcterms:modified>
</cp:coreProperties>
</file>