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6" r:id="rId2"/>
    <p:sldId id="257" r:id="rId3"/>
    <p:sldId id="264" r:id="rId4"/>
    <p:sldId id="265" r:id="rId5"/>
    <p:sldId id="266" r:id="rId6"/>
    <p:sldId id="267" r:id="rId7"/>
    <p:sldId id="269" r:id="rId8"/>
    <p:sldId id="314" r:id="rId9"/>
    <p:sldId id="270" r:id="rId10"/>
    <p:sldId id="271" r:id="rId11"/>
    <p:sldId id="272" r:id="rId12"/>
    <p:sldId id="273" r:id="rId13"/>
    <p:sldId id="274" r:id="rId14"/>
    <p:sldId id="275" r:id="rId15"/>
    <p:sldId id="311" r:id="rId16"/>
    <p:sldId id="276" r:id="rId17"/>
    <p:sldId id="277" r:id="rId18"/>
    <p:sldId id="278" r:id="rId19"/>
    <p:sldId id="279" r:id="rId20"/>
    <p:sldId id="312" r:id="rId21"/>
    <p:sldId id="313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5" r:id="rId31"/>
    <p:sldId id="309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288" r:id="rId40"/>
    <p:sldId id="289" r:id="rId41"/>
    <p:sldId id="308" r:id="rId42"/>
    <p:sldId id="290" r:id="rId43"/>
    <p:sldId id="291" r:id="rId44"/>
    <p:sldId id="292" r:id="rId45"/>
    <p:sldId id="293" r:id="rId46"/>
    <p:sldId id="294" r:id="rId47"/>
    <p:sldId id="307" r:id="rId48"/>
    <p:sldId id="315" r:id="rId49"/>
    <p:sldId id="317" r:id="rId50"/>
    <p:sldId id="316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03" r:id="rId59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63C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AppData\Roaming\Microsoft\Excel\Incendios%20forestales%20por%20provincia%20(version%201).xlsb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YECTOS\EVAR%20BAJAS%20TEMPERATURAS\EXCEL\analisis%20exposicion%20vulnerabilida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YECTOS\EVAR%20BAJAS%20TEMPERATURAS\EXCEL\analisis%20exposicion%20riesg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1200" b="1" i="0" kern="1200" spc="0" baseline="0">
                <a:solidFill>
                  <a:schemeClr val="tx2">
                    <a:lumMod val="75000"/>
                  </a:schemeClr>
                </a:solidFill>
                <a:effectLst/>
              </a:rPr>
              <a:t>NÚMERO TOTAL DE IMPACTOS REGISTRADOS EN LA REGIÓN PUNO POR TIPO DE FENÓMENO 2003- 08/2016</a:t>
            </a:r>
            <a:endParaRPr lang="es-PE" sz="1200"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>
              <a:solidFill>
                <a:schemeClr val="tx2">
                  <a:lumMod val="7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2027698161429056E-2"/>
          <c:y val="6.770907052374274E-2"/>
          <c:w val="0.89232102790665835"/>
          <c:h val="0.623798202327264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A50021"/>
            </a:solidFill>
            <a:ln>
              <a:noFill/>
            </a:ln>
            <a:effectLst/>
          </c:spPr>
          <c:invertIfNegative val="0"/>
          <c:dLbls>
            <c:dLbl>
              <c:idx val="18"/>
              <c:layout>
                <c:manualLayout>
                  <c:x val="0"/>
                  <c:y val="-3.67585630743524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B1E-4C62-BD3E-4B2AEEB744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Hoja1!$B$4:$B$29</c:f>
              <c:strCache>
                <c:ptCount val="26"/>
                <c:pt idx="0">
                  <c:v>ACTIVIDAD VOLCANICA</c:v>
                </c:pt>
                <c:pt idx="1">
                  <c:v>CONTAMINACION AMBIENTAL</c:v>
                </c:pt>
                <c:pt idx="2">
                  <c:v>CONTAMINACION AMBIENTAL (SUELO)</c:v>
                </c:pt>
                <c:pt idx="3">
                  <c:v>DERRUMBE</c:v>
                </c:pt>
                <c:pt idx="4">
                  <c:v>DESCENSO DE TEMPERATURA</c:v>
                </c:pt>
                <c:pt idx="5">
                  <c:v>DESLIZAMIENTOS</c:v>
                </c:pt>
                <c:pt idx="6">
                  <c:v>EJERCICIO</c:v>
                </c:pt>
                <c:pt idx="7">
                  <c:v>EPIDEMIAS</c:v>
                </c:pt>
                <c:pt idx="8">
                  <c:v>EXPLOSION</c:v>
                </c:pt>
                <c:pt idx="9">
                  <c:v>FRIAJE</c:v>
                </c:pt>
                <c:pt idx="10">
                  <c:v>HELADA</c:v>
                </c:pt>
                <c:pt idx="11">
                  <c:v>HUAYCO</c:v>
                </c:pt>
                <c:pt idx="12">
                  <c:v>INCENDIO FORESTAL</c:v>
                </c:pt>
                <c:pt idx="13">
                  <c:v>INCENDIO INDUSTRIAL</c:v>
                </c:pt>
                <c:pt idx="14">
                  <c:v>INCENDIO URBANO</c:v>
                </c:pt>
                <c:pt idx="15">
                  <c:v>INUNDACION</c:v>
                </c:pt>
                <c:pt idx="16">
                  <c:v>OTRO DE GEODINAMICA EXTERNA</c:v>
                </c:pt>
                <c:pt idx="17">
                  <c:v>OTROS FENOMENOS TECNOLOGICOS</c:v>
                </c:pt>
                <c:pt idx="18">
                  <c:v>PRECIPITACION GRANIZO</c:v>
                </c:pt>
                <c:pt idx="19">
                  <c:v>PRECIPITACION NEVADA</c:v>
                </c:pt>
                <c:pt idx="20">
                  <c:v>PRECIPITACION-LLUVIA</c:v>
                </c:pt>
                <c:pt idx="21">
                  <c:v>PRECIPITACION - NEVADA</c:v>
                </c:pt>
                <c:pt idx="22">
                  <c:v>SEQUIA</c:v>
                </c:pt>
                <c:pt idx="23">
                  <c:v>SISMOS</c:v>
                </c:pt>
                <c:pt idx="24">
                  <c:v>TORMENTA ELECTRICA TEMPESTAD</c:v>
                </c:pt>
                <c:pt idx="25">
                  <c:v>VIENTOS FUERTES</c:v>
                </c:pt>
              </c:strCache>
            </c:strRef>
          </c:cat>
          <c:val>
            <c:numRef>
              <c:f>Hoja1!$C$4:$C$29</c:f>
              <c:numCache>
                <c:formatCode>General</c:formatCode>
                <c:ptCount val="26"/>
                <c:pt idx="0">
                  <c:v>2257</c:v>
                </c:pt>
                <c:pt idx="1">
                  <c:v>1335</c:v>
                </c:pt>
                <c:pt idx="2">
                  <c:v>941</c:v>
                </c:pt>
                <c:pt idx="3">
                  <c:v>5932</c:v>
                </c:pt>
                <c:pt idx="4">
                  <c:v>41709</c:v>
                </c:pt>
                <c:pt idx="5">
                  <c:v>3815</c:v>
                </c:pt>
                <c:pt idx="6">
                  <c:v>21138</c:v>
                </c:pt>
                <c:pt idx="7">
                  <c:v>63</c:v>
                </c:pt>
                <c:pt idx="8">
                  <c:v>531</c:v>
                </c:pt>
                <c:pt idx="9">
                  <c:v>22672</c:v>
                </c:pt>
                <c:pt idx="10">
                  <c:v>1221487</c:v>
                </c:pt>
                <c:pt idx="11">
                  <c:v>2805</c:v>
                </c:pt>
                <c:pt idx="12">
                  <c:v>7382</c:v>
                </c:pt>
                <c:pt idx="13">
                  <c:v>579</c:v>
                </c:pt>
                <c:pt idx="14">
                  <c:v>14299</c:v>
                </c:pt>
                <c:pt idx="15">
                  <c:v>162304</c:v>
                </c:pt>
                <c:pt idx="16">
                  <c:v>1075</c:v>
                </c:pt>
                <c:pt idx="17">
                  <c:v>5</c:v>
                </c:pt>
                <c:pt idx="18">
                  <c:v>72817</c:v>
                </c:pt>
                <c:pt idx="19">
                  <c:v>74652</c:v>
                </c:pt>
                <c:pt idx="20">
                  <c:v>93824</c:v>
                </c:pt>
                <c:pt idx="21">
                  <c:v>115572</c:v>
                </c:pt>
                <c:pt idx="22">
                  <c:v>61187</c:v>
                </c:pt>
                <c:pt idx="23">
                  <c:v>104</c:v>
                </c:pt>
                <c:pt idx="24">
                  <c:v>1549</c:v>
                </c:pt>
                <c:pt idx="25">
                  <c:v>12968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B1E-4C62-BD3E-4B2AEEB744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8093088"/>
        <c:axId val="68093648"/>
      </c:barChart>
      <c:catAx>
        <c:axId val="6809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8093648"/>
        <c:crosses val="autoZero"/>
        <c:auto val="1"/>
        <c:lblAlgn val="ctr"/>
        <c:lblOffset val="100"/>
        <c:noMultiLvlLbl val="0"/>
      </c:catAx>
      <c:valAx>
        <c:axId val="6809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809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 cap="flat" cmpd="sng" algn="ctr">
      <a:solidFill>
        <a:srgbClr val="44546A">
          <a:lumMod val="50000"/>
        </a:srgbClr>
      </a:solidFill>
      <a:round/>
    </a:ln>
    <a:effectLst/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chemeClr val="accent5">
                    <a:lumMod val="50000"/>
                  </a:schemeClr>
                </a:solidFill>
              </a:defRPr>
            </a:pPr>
            <a:r>
              <a:rPr lang="en-US" sz="1100">
                <a:solidFill>
                  <a:schemeClr val="accent5">
                    <a:lumMod val="50000"/>
                  </a:schemeClr>
                </a:solidFill>
              </a:rPr>
              <a:t>OCURRENCIAS DE INCENDIOS FORESTALES EN LA REGIÓN PUNO -</a:t>
            </a:r>
            <a:r>
              <a:rPr lang="en-US" sz="1100" baseline="0">
                <a:solidFill>
                  <a:schemeClr val="accent5">
                    <a:lumMod val="50000"/>
                  </a:schemeClr>
                </a:solidFill>
              </a:rPr>
              <a:t> 2002 AL 2016</a:t>
            </a:r>
            <a:endParaRPr lang="en-US" sz="110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2.3747115503179546E-2"/>
          <c:y val="1.5414271563162043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732036851098313E-2"/>
          <c:y val="0.1082790951709071"/>
          <c:w val="0.71804823054836264"/>
          <c:h val="0.89172077899711355"/>
        </c:manualLayout>
      </c:layout>
      <c:pie3DChart>
        <c:varyColors val="1"/>
        <c:ser>
          <c:idx val="1"/>
          <c:order val="1"/>
          <c:tx>
            <c:strRef>
              <c:f>'CONSOLIDADO PROV.'!$D$4</c:f>
              <c:strCache>
                <c:ptCount val="1"/>
                <c:pt idx="0">
                  <c:v>N° OCURRENCIAS</c:v>
                </c:pt>
              </c:strCache>
            </c:strRef>
          </c:tx>
          <c:explosion val="27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'CONSOLIDADO PROV.'!$B$5:$B$17</c:f>
              <c:strCache>
                <c:ptCount val="13"/>
                <c:pt idx="0">
                  <c:v>AZÁNGARO</c:v>
                </c:pt>
                <c:pt idx="1">
                  <c:v>CARABAYA</c:v>
                </c:pt>
                <c:pt idx="2">
                  <c:v>CHUCUITO</c:v>
                </c:pt>
                <c:pt idx="3">
                  <c:v>EL COLLAO</c:v>
                </c:pt>
                <c:pt idx="4">
                  <c:v>HUANCANÉ</c:v>
                </c:pt>
                <c:pt idx="5">
                  <c:v>LAMPA</c:v>
                </c:pt>
                <c:pt idx="6">
                  <c:v>MELGAR</c:v>
                </c:pt>
                <c:pt idx="7">
                  <c:v>MOHO</c:v>
                </c:pt>
                <c:pt idx="8">
                  <c:v>PUNO</c:v>
                </c:pt>
                <c:pt idx="9">
                  <c:v>SAN ANTONIO DE PUTINA</c:v>
                </c:pt>
                <c:pt idx="10">
                  <c:v>SAN ROMÁN</c:v>
                </c:pt>
                <c:pt idx="11">
                  <c:v>SANDIA</c:v>
                </c:pt>
                <c:pt idx="12">
                  <c:v>YUNGUYO</c:v>
                </c:pt>
              </c:strCache>
            </c:strRef>
          </c:cat>
          <c:val>
            <c:numRef>
              <c:f>'CONSOLIDADO PROV.'!$D$5:$D$17</c:f>
              <c:numCache>
                <c:formatCode>General</c:formatCode>
                <c:ptCount val="13"/>
                <c:pt idx="0">
                  <c:v>378</c:v>
                </c:pt>
                <c:pt idx="1">
                  <c:v>1270</c:v>
                </c:pt>
                <c:pt idx="2">
                  <c:v>353</c:v>
                </c:pt>
                <c:pt idx="3">
                  <c:v>287</c:v>
                </c:pt>
                <c:pt idx="4">
                  <c:v>237</c:v>
                </c:pt>
                <c:pt idx="5">
                  <c:v>422</c:v>
                </c:pt>
                <c:pt idx="6">
                  <c:v>1017</c:v>
                </c:pt>
                <c:pt idx="7">
                  <c:v>181</c:v>
                </c:pt>
                <c:pt idx="8">
                  <c:v>873</c:v>
                </c:pt>
                <c:pt idx="9">
                  <c:v>344</c:v>
                </c:pt>
                <c:pt idx="10">
                  <c:v>136</c:v>
                </c:pt>
                <c:pt idx="11">
                  <c:v>2030</c:v>
                </c:pt>
                <c:pt idx="12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87-4CE4-B6E0-1F9E956C9375}"/>
            </c:ext>
          </c:extLst>
        </c:ser>
        <c:ser>
          <c:idx val="0"/>
          <c:order val="0"/>
          <c:tx>
            <c:strRef>
              <c:f>'CONSOLIDADO PROV.'!$C$4</c:f>
              <c:strCache>
                <c:ptCount val="1"/>
                <c:pt idx="0">
                  <c:v>N° DISTRITOS</c:v>
                </c:pt>
              </c:strCache>
            </c:strRef>
          </c:tx>
          <c:explosion val="25"/>
          <c:cat>
            <c:strRef>
              <c:f>'CONSOLIDADO PROV.'!$B$5:$B$17</c:f>
              <c:strCache>
                <c:ptCount val="13"/>
                <c:pt idx="0">
                  <c:v>AZÁNGARO</c:v>
                </c:pt>
                <c:pt idx="1">
                  <c:v>CARABAYA</c:v>
                </c:pt>
                <c:pt idx="2">
                  <c:v>CHUCUITO</c:v>
                </c:pt>
                <c:pt idx="3">
                  <c:v>EL COLLAO</c:v>
                </c:pt>
                <c:pt idx="4">
                  <c:v>HUANCANÉ</c:v>
                </c:pt>
                <c:pt idx="5">
                  <c:v>LAMPA</c:v>
                </c:pt>
                <c:pt idx="6">
                  <c:v>MELGAR</c:v>
                </c:pt>
                <c:pt idx="7">
                  <c:v>MOHO</c:v>
                </c:pt>
                <c:pt idx="8">
                  <c:v>PUNO</c:v>
                </c:pt>
                <c:pt idx="9">
                  <c:v>SAN ANTONIO DE PUTINA</c:v>
                </c:pt>
                <c:pt idx="10">
                  <c:v>SAN ROMÁN</c:v>
                </c:pt>
                <c:pt idx="11">
                  <c:v>SANDIA</c:v>
                </c:pt>
                <c:pt idx="12">
                  <c:v>YUNGUYO</c:v>
                </c:pt>
              </c:strCache>
            </c:strRef>
          </c:cat>
          <c:val>
            <c:numRef>
              <c:f>'CONSOLIDADO PROV.'!$C$5:$C$17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87-4CE4-B6E0-1F9E956C9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6128003872329952"/>
          <c:y val="7.4463749882504357E-2"/>
          <c:w val="0.21740492170022371"/>
          <c:h val="0.9108438717887537"/>
        </c:manualLayout>
      </c:layout>
      <c:overlay val="0"/>
      <c:txPr>
        <a:bodyPr/>
        <a:lstStyle/>
        <a:p>
          <a:pPr>
            <a:defRPr sz="900"/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25400">
      <a:solidFill>
        <a:schemeClr val="accent5">
          <a:lumMod val="50000"/>
        </a:schemeClr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AREA (Km2) - VULNERABILIDAD</a:t>
            </a:r>
            <a:r>
              <a:rPr lang="en-US" baseline="0"/>
              <a:t> FRENTE A BAJAS TEMPERATURAS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1"/>
        <c:ser>
          <c:idx val="0"/>
          <c:order val="0"/>
          <c:tx>
            <c:strRef>
              <c:f>VULNERABILIDAD!$D$2</c:f>
              <c:strCache>
                <c:ptCount val="1"/>
                <c:pt idx="0">
                  <c:v>AREA KM2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59-4E45-BD9E-3F1D1FE9E85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59-4E45-BD9E-3F1D1FE9E85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259-4E45-BD9E-3F1D1FE9E85C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259-4E45-BD9E-3F1D1FE9E85C}"/>
              </c:ext>
            </c:extLst>
          </c:dPt>
          <c:dLbls>
            <c:dLbl>
              <c:idx val="0"/>
              <c:layout>
                <c:manualLayout>
                  <c:x val="4.1569393989685718E-3"/>
                  <c:y val="-7.8704068241469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259-4E45-BD9E-3F1D1FE9E85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26809148856393E-2"/>
                  <c:y val="-9.2592592592592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59-4E45-BD9E-3F1D1FE9E85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471100948447016E-4"/>
                  <c:y val="-0.319444808982210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59-4E45-BD9E-3F1D1FE9E85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343788993588917E-3"/>
                  <c:y val="-0.11574074074074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259-4E45-BD9E-3F1D1FE9E85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VULNERABILIDAD!$B$3:$B$6</c:f>
              <c:strCache>
                <c:ptCount val="4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  <c:pt idx="3">
                  <c:v>MUY ALTO</c:v>
                </c:pt>
              </c:strCache>
            </c:strRef>
          </c:cat>
          <c:val>
            <c:numRef>
              <c:f>VULNERABILIDAD!$D$3:$D$6</c:f>
              <c:numCache>
                <c:formatCode>0.00</c:formatCode>
                <c:ptCount val="4"/>
                <c:pt idx="0">
                  <c:v>158.46036100000001</c:v>
                </c:pt>
                <c:pt idx="1">
                  <c:v>1546.467236</c:v>
                </c:pt>
                <c:pt idx="2">
                  <c:v>47012.884639999997</c:v>
                </c:pt>
                <c:pt idx="3">
                  <c:v>6863.1671509999996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259-4E45-BD9E-3F1D1FE9E8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34504944"/>
        <c:axId val="134505504"/>
        <c:axId val="0"/>
      </c:bar3DChart>
      <c:catAx>
        <c:axId val="13450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4505504"/>
        <c:crosses val="autoZero"/>
        <c:auto val="1"/>
        <c:lblAlgn val="ctr"/>
        <c:lblOffset val="100"/>
        <c:noMultiLvlLbl val="0"/>
      </c:catAx>
      <c:valAx>
        <c:axId val="13450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4504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AREA (Km2) RIESGO FRENTE A BAJAS TEMPERATURAS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1"/>
        <c:ser>
          <c:idx val="0"/>
          <c:order val="0"/>
          <c:tx>
            <c:strRef>
              <c:f>RIESGO!$D$2</c:f>
              <c:strCache>
                <c:ptCount val="1"/>
                <c:pt idx="0">
                  <c:v>AREA KM2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F1-4E4E-A1E4-A3F6E6085FC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F1-4E4E-A1E4-A3F6E6085FC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F1-4E4E-A1E4-A3F6E6085FC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F1-4E4E-A1E4-A3F6E6085FCA}"/>
              </c:ext>
            </c:extLst>
          </c:dPt>
          <c:dLbls>
            <c:dLbl>
              <c:idx val="0"/>
              <c:layout>
                <c:manualLayout>
                  <c:x val="1.0402060398187959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DF1-4E4E-A1E4-A3F6E6085FC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778494901252097E-3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DF1-4E4E-A1E4-A3F6E6085FC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5898842290730434E-3"/>
                  <c:y val="-0.29716688908062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DF1-4E4E-A1E4-A3F6E6085FC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5629174671749173E-3"/>
                  <c:y val="-0.338709200451441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DF1-4E4E-A1E4-A3F6E6085FC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RIESGO!$B$3:$B$6</c:f>
              <c:strCache>
                <c:ptCount val="4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  <c:pt idx="3">
                  <c:v>MUY ALTO</c:v>
                </c:pt>
              </c:strCache>
            </c:strRef>
          </c:cat>
          <c:val>
            <c:numRef>
              <c:f>RIESGO!$D$3:$D$6</c:f>
              <c:numCache>
                <c:formatCode>#,##0.00</c:formatCode>
                <c:ptCount val="4"/>
                <c:pt idx="0" formatCode="General">
                  <c:v>770.69303000000002</c:v>
                </c:pt>
                <c:pt idx="1">
                  <c:v>3718.194223</c:v>
                </c:pt>
                <c:pt idx="2">
                  <c:v>23771.943347</c:v>
                </c:pt>
                <c:pt idx="3">
                  <c:v>27320.148787999999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DF1-4E4E-A1E4-A3F6E6085F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34507744"/>
        <c:axId val="134508304"/>
        <c:axId val="0"/>
      </c:bar3DChart>
      <c:catAx>
        <c:axId val="13450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4508304"/>
        <c:crosses val="autoZero"/>
        <c:auto val="1"/>
        <c:lblAlgn val="ctr"/>
        <c:lblOffset val="100"/>
        <c:noMultiLvlLbl val="0"/>
      </c:catAx>
      <c:valAx>
        <c:axId val="13450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4507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2D6EB-B8BA-46A7-9CD9-12B59C4AB6F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594FA83-C7F5-4DDD-89CE-E61C2707BF37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dirty="0" smtClean="0"/>
            <a:t>El primer plan de prevención y reducción del riesgo ante sequias en el País</a:t>
          </a:r>
          <a:endParaRPr lang="es-ES" dirty="0"/>
        </a:p>
      </dgm:t>
    </dgm:pt>
    <dgm:pt modelId="{B5B45DAD-F511-470B-A190-FBB6EF34E4E2}" type="parTrans" cxnId="{31CE4E87-612A-4618-A2E6-ED08E55E0ABA}">
      <dgm:prSet/>
      <dgm:spPr/>
      <dgm:t>
        <a:bodyPr/>
        <a:lstStyle/>
        <a:p>
          <a:endParaRPr lang="es-ES"/>
        </a:p>
      </dgm:t>
    </dgm:pt>
    <dgm:pt modelId="{B17B53A7-B54B-4DFF-9AB9-5826187DEA98}" type="sibTrans" cxnId="{31CE4E87-612A-4618-A2E6-ED08E55E0ABA}">
      <dgm:prSet/>
      <dgm:spPr/>
      <dgm:t>
        <a:bodyPr/>
        <a:lstStyle/>
        <a:p>
          <a:endParaRPr lang="es-ES"/>
        </a:p>
      </dgm:t>
    </dgm:pt>
    <dgm:pt modelId="{3117AC96-2C01-4C4B-A2E7-90568818BDD3}" type="pres">
      <dgm:prSet presAssocID="{6A92D6EB-B8BA-46A7-9CD9-12B59C4AB6F5}" presName="linearFlow" presStyleCnt="0">
        <dgm:presLayoutVars>
          <dgm:dir/>
          <dgm:resizeHandles val="exact"/>
        </dgm:presLayoutVars>
      </dgm:prSet>
      <dgm:spPr/>
    </dgm:pt>
    <dgm:pt modelId="{B76EFFD7-8C6F-4505-BB9D-CB41EAAA656F}" type="pres">
      <dgm:prSet presAssocID="{E594FA83-C7F5-4DDD-89CE-E61C2707BF37}" presName="composite" presStyleCnt="0"/>
      <dgm:spPr/>
    </dgm:pt>
    <dgm:pt modelId="{A1628315-7B01-4054-AF55-37A27A169035}" type="pres">
      <dgm:prSet presAssocID="{E594FA83-C7F5-4DDD-89CE-E61C2707BF37}" presName="imgShp" presStyleLbl="fgImgPlace1" presStyleIdx="0" presStyleCnt="1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8731"/>
          </a:stretch>
        </a:blipFill>
      </dgm:spPr>
      <dgm:t>
        <a:bodyPr/>
        <a:lstStyle/>
        <a:p>
          <a:endParaRPr lang="es-ES"/>
        </a:p>
      </dgm:t>
    </dgm:pt>
    <dgm:pt modelId="{9F1AD1C1-9BB4-45EA-8564-8654C0635014}" type="pres">
      <dgm:prSet presAssocID="{E594FA83-C7F5-4DDD-89CE-E61C2707BF37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BF6700-4626-4690-B54B-9B94A4AFCD95}" type="presOf" srcId="{6A92D6EB-B8BA-46A7-9CD9-12B59C4AB6F5}" destId="{3117AC96-2C01-4C4B-A2E7-90568818BDD3}" srcOrd="0" destOrd="0" presId="urn:microsoft.com/office/officeart/2005/8/layout/vList3"/>
    <dgm:cxn modelId="{31CE4E87-612A-4618-A2E6-ED08E55E0ABA}" srcId="{6A92D6EB-B8BA-46A7-9CD9-12B59C4AB6F5}" destId="{E594FA83-C7F5-4DDD-89CE-E61C2707BF37}" srcOrd="0" destOrd="0" parTransId="{B5B45DAD-F511-470B-A190-FBB6EF34E4E2}" sibTransId="{B17B53A7-B54B-4DFF-9AB9-5826187DEA98}"/>
    <dgm:cxn modelId="{D6C68337-4FAF-4ACD-99DF-C7D402D13F2E}" type="presOf" srcId="{E594FA83-C7F5-4DDD-89CE-E61C2707BF37}" destId="{9F1AD1C1-9BB4-45EA-8564-8654C0635014}" srcOrd="0" destOrd="0" presId="urn:microsoft.com/office/officeart/2005/8/layout/vList3"/>
    <dgm:cxn modelId="{D95B5418-13A9-44A7-839F-129DA239B581}" type="presParOf" srcId="{3117AC96-2C01-4C4B-A2E7-90568818BDD3}" destId="{B76EFFD7-8C6F-4505-BB9D-CB41EAAA656F}" srcOrd="0" destOrd="0" presId="urn:microsoft.com/office/officeart/2005/8/layout/vList3"/>
    <dgm:cxn modelId="{D971B1DC-F7C6-4EC0-9C22-8D1BE537D31F}" type="presParOf" srcId="{B76EFFD7-8C6F-4505-BB9D-CB41EAAA656F}" destId="{A1628315-7B01-4054-AF55-37A27A169035}" srcOrd="0" destOrd="0" presId="urn:microsoft.com/office/officeart/2005/8/layout/vList3"/>
    <dgm:cxn modelId="{BD761ED6-AA98-4F60-B8A4-E3BB8CFFE4DB}" type="presParOf" srcId="{B76EFFD7-8C6F-4505-BB9D-CB41EAAA656F}" destId="{9F1AD1C1-9BB4-45EA-8564-8654C063501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D92B78-85F2-4EF3-B0AF-F9B2043D738E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</dgm:pt>
    <dgm:pt modelId="{E975A30E-02B3-44F1-804F-EDA96D4D2F76}">
      <dgm:prSet phldrT="[Texto]"/>
      <dgm:spPr/>
      <dgm:t>
        <a:bodyPr/>
        <a:lstStyle/>
        <a:p>
          <a:r>
            <a:rPr lang="es-ES" dirty="0" smtClean="0"/>
            <a:t>Brinda Información de escenarios de riesgo ante sequias en la Región Puno</a:t>
          </a:r>
          <a:endParaRPr lang="es-ES" dirty="0"/>
        </a:p>
      </dgm:t>
    </dgm:pt>
    <dgm:pt modelId="{D1C50FD4-FD33-4A93-B3EE-16D2E67E53BF}" type="parTrans" cxnId="{55D6F150-F475-49EF-A4E4-92DC557C7015}">
      <dgm:prSet/>
      <dgm:spPr/>
      <dgm:t>
        <a:bodyPr/>
        <a:lstStyle/>
        <a:p>
          <a:endParaRPr lang="es-ES"/>
        </a:p>
      </dgm:t>
    </dgm:pt>
    <dgm:pt modelId="{4CA8D5AA-1319-49D2-A62E-98A58907A57B}" type="sibTrans" cxnId="{55D6F150-F475-49EF-A4E4-92DC557C7015}">
      <dgm:prSet/>
      <dgm:spPr/>
      <dgm:t>
        <a:bodyPr/>
        <a:lstStyle/>
        <a:p>
          <a:endParaRPr lang="es-ES"/>
        </a:p>
      </dgm:t>
    </dgm:pt>
    <dgm:pt modelId="{03BC2825-FC8B-48EF-A125-091FCA46D533}" type="pres">
      <dgm:prSet presAssocID="{CCD92B78-85F2-4EF3-B0AF-F9B2043D738E}" presName="linearFlow" presStyleCnt="0">
        <dgm:presLayoutVars>
          <dgm:dir/>
          <dgm:resizeHandles val="exact"/>
        </dgm:presLayoutVars>
      </dgm:prSet>
      <dgm:spPr/>
    </dgm:pt>
    <dgm:pt modelId="{BF7C7E89-398D-4397-B820-4F717CD21A61}" type="pres">
      <dgm:prSet presAssocID="{E975A30E-02B3-44F1-804F-EDA96D4D2F76}" presName="composite" presStyleCnt="0"/>
      <dgm:spPr/>
    </dgm:pt>
    <dgm:pt modelId="{51A9D69A-D3F2-4CC6-98F3-614FC616A38F}" type="pres">
      <dgm:prSet presAssocID="{E975A30E-02B3-44F1-804F-EDA96D4D2F76}" presName="imgShp" presStyleLbl="fgImgPlace1" presStyleIdx="0" presStyleCnt="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CFF813-659D-4E02-8677-994FD00100A5}" type="pres">
      <dgm:prSet presAssocID="{E975A30E-02B3-44F1-804F-EDA96D4D2F7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5D6F150-F475-49EF-A4E4-92DC557C7015}" srcId="{CCD92B78-85F2-4EF3-B0AF-F9B2043D738E}" destId="{E975A30E-02B3-44F1-804F-EDA96D4D2F76}" srcOrd="0" destOrd="0" parTransId="{D1C50FD4-FD33-4A93-B3EE-16D2E67E53BF}" sibTransId="{4CA8D5AA-1319-49D2-A62E-98A58907A57B}"/>
    <dgm:cxn modelId="{4B5C3008-A105-403A-9F8C-4DCD45D2EFD4}" type="presOf" srcId="{E975A30E-02B3-44F1-804F-EDA96D4D2F76}" destId="{3BCFF813-659D-4E02-8677-994FD00100A5}" srcOrd="0" destOrd="0" presId="urn:microsoft.com/office/officeart/2005/8/layout/vList3"/>
    <dgm:cxn modelId="{FC7EA0C5-806D-4C8E-9F9B-200F54B04C3C}" type="presOf" srcId="{CCD92B78-85F2-4EF3-B0AF-F9B2043D738E}" destId="{03BC2825-FC8B-48EF-A125-091FCA46D533}" srcOrd="0" destOrd="0" presId="urn:microsoft.com/office/officeart/2005/8/layout/vList3"/>
    <dgm:cxn modelId="{C6710983-587B-43D0-9D98-BDEA47C33667}" type="presParOf" srcId="{03BC2825-FC8B-48EF-A125-091FCA46D533}" destId="{BF7C7E89-398D-4397-B820-4F717CD21A61}" srcOrd="0" destOrd="0" presId="urn:microsoft.com/office/officeart/2005/8/layout/vList3"/>
    <dgm:cxn modelId="{856DD33D-92C5-4F1E-BF24-F8C7FC01AD0F}" type="presParOf" srcId="{BF7C7E89-398D-4397-B820-4F717CD21A61}" destId="{51A9D69A-D3F2-4CC6-98F3-614FC616A38F}" srcOrd="0" destOrd="0" presId="urn:microsoft.com/office/officeart/2005/8/layout/vList3"/>
    <dgm:cxn modelId="{E145DFB3-CD80-4595-B3A9-EC83738530F7}" type="presParOf" srcId="{BF7C7E89-398D-4397-B820-4F717CD21A61}" destId="{3BCFF813-659D-4E02-8677-994FD00100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A7210E-72D9-4295-88D5-AB47C9456D9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DEE21B6-A16D-4139-A05B-912648E32032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dirty="0" smtClean="0"/>
            <a:t>Permite generar priorizar y ejecutar PIP para la reducción y prevención del riesgo enmarcados en la ley 29664 </a:t>
          </a:r>
          <a:endParaRPr lang="es-ES" dirty="0"/>
        </a:p>
      </dgm:t>
    </dgm:pt>
    <dgm:pt modelId="{7B1C262F-3F0E-451C-A7DD-6BFE4741C8BD}" type="parTrans" cxnId="{2980494A-E4C8-4BDA-BBB3-4C157688F16C}">
      <dgm:prSet/>
      <dgm:spPr/>
      <dgm:t>
        <a:bodyPr/>
        <a:lstStyle/>
        <a:p>
          <a:endParaRPr lang="es-ES"/>
        </a:p>
      </dgm:t>
    </dgm:pt>
    <dgm:pt modelId="{230A80F8-6399-49D0-B53A-8E2D6C4482E1}" type="sibTrans" cxnId="{2980494A-E4C8-4BDA-BBB3-4C157688F16C}">
      <dgm:prSet/>
      <dgm:spPr/>
      <dgm:t>
        <a:bodyPr/>
        <a:lstStyle/>
        <a:p>
          <a:endParaRPr lang="es-ES"/>
        </a:p>
      </dgm:t>
    </dgm:pt>
    <dgm:pt modelId="{BA20059C-EB0D-4AA2-9220-0BE4EFBC4726}" type="pres">
      <dgm:prSet presAssocID="{3AA7210E-72D9-4295-88D5-AB47C9456D9F}" presName="linearFlow" presStyleCnt="0">
        <dgm:presLayoutVars>
          <dgm:dir/>
          <dgm:resizeHandles val="exact"/>
        </dgm:presLayoutVars>
      </dgm:prSet>
      <dgm:spPr/>
    </dgm:pt>
    <dgm:pt modelId="{B3BAB31E-4B83-4414-92E3-5FEA77E7DF6B}" type="pres">
      <dgm:prSet presAssocID="{2DEE21B6-A16D-4139-A05B-912648E32032}" presName="composite" presStyleCnt="0"/>
      <dgm:spPr/>
    </dgm:pt>
    <dgm:pt modelId="{9533CB49-743E-42BF-AC51-4FF1C70D4322}" type="pres">
      <dgm:prSet presAssocID="{2DEE21B6-A16D-4139-A05B-912648E32032}" presName="imgShp" presStyleLbl="fgImgPlace1" presStyleIdx="0" presStyleCnt="1" custLinFactNeighborX="10472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9268"/>
          </a:stretch>
        </a:blipFill>
      </dgm:spPr>
    </dgm:pt>
    <dgm:pt modelId="{52E74829-540A-4439-92DF-45C7FCC9DEC5}" type="pres">
      <dgm:prSet presAssocID="{2DEE21B6-A16D-4139-A05B-912648E32032}" presName="txShp" presStyleLbl="node1" presStyleIdx="0" presStyleCnt="1" custLinFactNeighborX="-11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AC5401D-8046-4AD6-9D93-B6396621A2DB}" type="presOf" srcId="{2DEE21B6-A16D-4139-A05B-912648E32032}" destId="{52E74829-540A-4439-92DF-45C7FCC9DEC5}" srcOrd="0" destOrd="0" presId="urn:microsoft.com/office/officeart/2005/8/layout/vList3"/>
    <dgm:cxn modelId="{2980494A-E4C8-4BDA-BBB3-4C157688F16C}" srcId="{3AA7210E-72D9-4295-88D5-AB47C9456D9F}" destId="{2DEE21B6-A16D-4139-A05B-912648E32032}" srcOrd="0" destOrd="0" parTransId="{7B1C262F-3F0E-451C-A7DD-6BFE4741C8BD}" sibTransId="{230A80F8-6399-49D0-B53A-8E2D6C4482E1}"/>
    <dgm:cxn modelId="{97AE19CC-837B-4BEE-9774-8990434C3599}" type="presOf" srcId="{3AA7210E-72D9-4295-88D5-AB47C9456D9F}" destId="{BA20059C-EB0D-4AA2-9220-0BE4EFBC4726}" srcOrd="0" destOrd="0" presId="urn:microsoft.com/office/officeart/2005/8/layout/vList3"/>
    <dgm:cxn modelId="{7BB9E879-8FD2-4F08-AA92-29919855593D}" type="presParOf" srcId="{BA20059C-EB0D-4AA2-9220-0BE4EFBC4726}" destId="{B3BAB31E-4B83-4414-92E3-5FEA77E7DF6B}" srcOrd="0" destOrd="0" presId="urn:microsoft.com/office/officeart/2005/8/layout/vList3"/>
    <dgm:cxn modelId="{7484256F-089A-4AFE-8AA4-6D8F6725AD9D}" type="presParOf" srcId="{B3BAB31E-4B83-4414-92E3-5FEA77E7DF6B}" destId="{9533CB49-743E-42BF-AC51-4FF1C70D4322}" srcOrd="0" destOrd="0" presId="urn:microsoft.com/office/officeart/2005/8/layout/vList3"/>
    <dgm:cxn modelId="{B450D153-6689-4E59-B38A-255AACE393F9}" type="presParOf" srcId="{B3BAB31E-4B83-4414-92E3-5FEA77E7DF6B}" destId="{52E74829-540A-4439-92DF-45C7FCC9DEC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54285F-1CB2-4910-8104-E76BD8E12F34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12A6640B-AD9C-4C90-839D-E2EA265B4532}">
      <dgm:prSet phldrT="[Texto]"/>
      <dgm:spPr/>
      <dgm:t>
        <a:bodyPr/>
        <a:lstStyle/>
        <a:p>
          <a:r>
            <a:rPr lang="es-ES" dirty="0" smtClean="0"/>
            <a:t>Elaboración de este plan en las municipalidades locales y por los sectores en la región Puno</a:t>
          </a:r>
          <a:endParaRPr lang="es-ES" dirty="0"/>
        </a:p>
      </dgm:t>
    </dgm:pt>
    <dgm:pt modelId="{1D642387-8D32-458C-A9D4-76402445C601}" type="parTrans" cxnId="{BE77D1F5-3605-4E42-828E-32266120A430}">
      <dgm:prSet/>
      <dgm:spPr/>
      <dgm:t>
        <a:bodyPr/>
        <a:lstStyle/>
        <a:p>
          <a:endParaRPr lang="es-ES"/>
        </a:p>
      </dgm:t>
    </dgm:pt>
    <dgm:pt modelId="{41BB48B2-D059-40F5-9D68-6CB824D715A1}" type="sibTrans" cxnId="{BE77D1F5-3605-4E42-828E-32266120A430}">
      <dgm:prSet/>
      <dgm:spPr/>
      <dgm:t>
        <a:bodyPr/>
        <a:lstStyle/>
        <a:p>
          <a:endParaRPr lang="es-ES"/>
        </a:p>
      </dgm:t>
    </dgm:pt>
    <dgm:pt modelId="{5EEFE2E3-3E01-4EAA-9DFB-FB4AD5D376FE}" type="pres">
      <dgm:prSet presAssocID="{7254285F-1CB2-4910-8104-E76BD8E12F34}" presName="linearFlow" presStyleCnt="0">
        <dgm:presLayoutVars>
          <dgm:dir/>
          <dgm:resizeHandles val="exact"/>
        </dgm:presLayoutVars>
      </dgm:prSet>
      <dgm:spPr/>
    </dgm:pt>
    <dgm:pt modelId="{EA06B8EB-AFCC-41CC-B52B-B3884E46C430}" type="pres">
      <dgm:prSet presAssocID="{12A6640B-AD9C-4C90-839D-E2EA265B4532}" presName="composite" presStyleCnt="0"/>
      <dgm:spPr/>
    </dgm:pt>
    <dgm:pt modelId="{AD05CFD1-0615-4A14-96DC-5F8256085BC9}" type="pres">
      <dgm:prSet presAssocID="{12A6640B-AD9C-4C90-839D-E2EA265B4532}" presName="imgShp" presStyleLbl="fgImgPlace1" presStyleIdx="0" presStyleCnt="1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539"/>
          </a:stretch>
        </a:blipFill>
      </dgm:spPr>
    </dgm:pt>
    <dgm:pt modelId="{7D3D792E-60C0-4876-9D6A-8419F5AD911B}" type="pres">
      <dgm:prSet presAssocID="{12A6640B-AD9C-4C90-839D-E2EA265B4532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C9B72EF-732F-42DD-BF3F-54F0338F64BC}" type="presOf" srcId="{7254285F-1CB2-4910-8104-E76BD8E12F34}" destId="{5EEFE2E3-3E01-4EAA-9DFB-FB4AD5D376FE}" srcOrd="0" destOrd="0" presId="urn:microsoft.com/office/officeart/2005/8/layout/vList3"/>
    <dgm:cxn modelId="{BE77D1F5-3605-4E42-828E-32266120A430}" srcId="{7254285F-1CB2-4910-8104-E76BD8E12F34}" destId="{12A6640B-AD9C-4C90-839D-E2EA265B4532}" srcOrd="0" destOrd="0" parTransId="{1D642387-8D32-458C-A9D4-76402445C601}" sibTransId="{41BB48B2-D059-40F5-9D68-6CB824D715A1}"/>
    <dgm:cxn modelId="{D0414F2D-521E-4AD3-A834-AB1E56605758}" type="presOf" srcId="{12A6640B-AD9C-4C90-839D-E2EA265B4532}" destId="{7D3D792E-60C0-4876-9D6A-8419F5AD911B}" srcOrd="0" destOrd="0" presId="urn:microsoft.com/office/officeart/2005/8/layout/vList3"/>
    <dgm:cxn modelId="{A4A6B69F-AE46-435B-BFD5-814F3F9B641C}" type="presParOf" srcId="{5EEFE2E3-3E01-4EAA-9DFB-FB4AD5D376FE}" destId="{EA06B8EB-AFCC-41CC-B52B-B3884E46C430}" srcOrd="0" destOrd="0" presId="urn:microsoft.com/office/officeart/2005/8/layout/vList3"/>
    <dgm:cxn modelId="{4BE215D7-6710-45FA-9441-9550661444C5}" type="presParOf" srcId="{EA06B8EB-AFCC-41CC-B52B-B3884E46C430}" destId="{AD05CFD1-0615-4A14-96DC-5F8256085BC9}" srcOrd="0" destOrd="0" presId="urn:microsoft.com/office/officeart/2005/8/layout/vList3"/>
    <dgm:cxn modelId="{9D5EA4E1-7C8C-4701-B0CE-EE45CB09F3DF}" type="presParOf" srcId="{EA06B8EB-AFCC-41CC-B52B-B3884E46C430}" destId="{7D3D792E-60C0-4876-9D6A-8419F5AD911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639A0D-7685-4846-8167-C3D1A3B5BC2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D4263D4-1B7D-4AE4-9B8D-A9EAE4FD9C49}">
      <dgm:prSet phldrT="[Texto]"/>
      <dgm:spPr>
        <a:solidFill>
          <a:srgbClr val="0070C0"/>
        </a:solidFill>
      </dgm:spPr>
      <dgm:t>
        <a:bodyPr/>
        <a:lstStyle/>
        <a:p>
          <a:r>
            <a:rPr lang="es-ES" dirty="0" smtClean="0"/>
            <a:t>Elaboración de Evaluaciones de riesgo (EVAR) mas detallados en la región Puno</a:t>
          </a:r>
          <a:endParaRPr lang="es-ES" dirty="0"/>
        </a:p>
      </dgm:t>
    </dgm:pt>
    <dgm:pt modelId="{BB9FF9F7-0CC7-4E2A-8136-8C59033EAEAB}" type="parTrans" cxnId="{9049EBCE-C491-4EEF-9FB4-0A33104835E5}">
      <dgm:prSet/>
      <dgm:spPr/>
      <dgm:t>
        <a:bodyPr/>
        <a:lstStyle/>
        <a:p>
          <a:endParaRPr lang="es-ES"/>
        </a:p>
      </dgm:t>
    </dgm:pt>
    <dgm:pt modelId="{463551CE-6AF0-4CE2-8897-5CACC53A08DF}" type="sibTrans" cxnId="{9049EBCE-C491-4EEF-9FB4-0A33104835E5}">
      <dgm:prSet/>
      <dgm:spPr/>
      <dgm:t>
        <a:bodyPr/>
        <a:lstStyle/>
        <a:p>
          <a:endParaRPr lang="es-ES"/>
        </a:p>
      </dgm:t>
    </dgm:pt>
    <dgm:pt modelId="{8F2EA93C-1F65-4D7B-9E74-58E27BF8DB01}" type="pres">
      <dgm:prSet presAssocID="{3E639A0D-7685-4846-8167-C3D1A3B5BC27}" presName="linearFlow" presStyleCnt="0">
        <dgm:presLayoutVars>
          <dgm:dir/>
          <dgm:resizeHandles val="exact"/>
        </dgm:presLayoutVars>
      </dgm:prSet>
      <dgm:spPr/>
    </dgm:pt>
    <dgm:pt modelId="{53B15CDF-7212-400D-BF85-3D9EE15C948C}" type="pres">
      <dgm:prSet presAssocID="{0D4263D4-1B7D-4AE4-9B8D-A9EAE4FD9C49}" presName="composite" presStyleCnt="0"/>
      <dgm:spPr/>
    </dgm:pt>
    <dgm:pt modelId="{9CF306EE-CC17-4A6A-9907-3746E93D49A1}" type="pres">
      <dgm:prSet presAssocID="{0D4263D4-1B7D-4AE4-9B8D-A9EAE4FD9C49}" presName="imgShp" presStyleLbl="fgImgPlace1" presStyleIdx="0" presStyleCnt="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4148C06-F0AD-47A2-AEC9-DCA65571D99C}" type="pres">
      <dgm:prSet presAssocID="{0D4263D4-1B7D-4AE4-9B8D-A9EAE4FD9C4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049EBCE-C491-4EEF-9FB4-0A33104835E5}" srcId="{3E639A0D-7685-4846-8167-C3D1A3B5BC27}" destId="{0D4263D4-1B7D-4AE4-9B8D-A9EAE4FD9C49}" srcOrd="0" destOrd="0" parTransId="{BB9FF9F7-0CC7-4E2A-8136-8C59033EAEAB}" sibTransId="{463551CE-6AF0-4CE2-8897-5CACC53A08DF}"/>
    <dgm:cxn modelId="{A3700921-03E6-4CA6-9136-D40613E403EE}" type="presOf" srcId="{0D4263D4-1B7D-4AE4-9B8D-A9EAE4FD9C49}" destId="{B4148C06-F0AD-47A2-AEC9-DCA65571D99C}" srcOrd="0" destOrd="0" presId="urn:microsoft.com/office/officeart/2005/8/layout/vList3"/>
    <dgm:cxn modelId="{F7BEC9DB-70BF-44C0-B28F-5DE92DA29B8F}" type="presOf" srcId="{3E639A0D-7685-4846-8167-C3D1A3B5BC27}" destId="{8F2EA93C-1F65-4D7B-9E74-58E27BF8DB01}" srcOrd="0" destOrd="0" presId="urn:microsoft.com/office/officeart/2005/8/layout/vList3"/>
    <dgm:cxn modelId="{19A2E61C-A172-4C11-AE82-7FCAE6428E9D}" type="presParOf" srcId="{8F2EA93C-1F65-4D7B-9E74-58E27BF8DB01}" destId="{53B15CDF-7212-400D-BF85-3D9EE15C948C}" srcOrd="0" destOrd="0" presId="urn:microsoft.com/office/officeart/2005/8/layout/vList3"/>
    <dgm:cxn modelId="{FC40E6B2-CC14-48EB-A852-298D54E8FE06}" type="presParOf" srcId="{53B15CDF-7212-400D-BF85-3D9EE15C948C}" destId="{9CF306EE-CC17-4A6A-9907-3746E93D49A1}" srcOrd="0" destOrd="0" presId="urn:microsoft.com/office/officeart/2005/8/layout/vList3"/>
    <dgm:cxn modelId="{3E9F64F5-F727-4CEC-9F23-C286BD999D28}" type="presParOf" srcId="{53B15CDF-7212-400D-BF85-3D9EE15C948C}" destId="{B4148C06-F0AD-47A2-AEC9-DCA65571D99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EA6C06-3397-4525-B460-3FED71771E8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42C8738-D93E-4222-9DEF-08F331A4FB72}">
      <dgm:prSet phldrT="[Texto]"/>
      <dgm:spPr/>
      <dgm:t>
        <a:bodyPr/>
        <a:lstStyle/>
        <a:p>
          <a:r>
            <a:rPr lang="es-ES" dirty="0" smtClean="0"/>
            <a:t>Incrementar la resiliencia población agropecuaria de la región Puno </a:t>
          </a:r>
          <a:endParaRPr lang="es-ES" dirty="0"/>
        </a:p>
      </dgm:t>
    </dgm:pt>
    <dgm:pt modelId="{F3E1A62E-DD50-416E-9352-7CB33B7B51E4}" type="parTrans" cxnId="{BEF9F2B0-9AD4-45C8-AD39-26DE6DE2299E}">
      <dgm:prSet/>
      <dgm:spPr/>
      <dgm:t>
        <a:bodyPr/>
        <a:lstStyle/>
        <a:p>
          <a:endParaRPr lang="es-ES"/>
        </a:p>
      </dgm:t>
    </dgm:pt>
    <dgm:pt modelId="{72B77C9A-141B-48EB-9C11-D04D70046FA2}" type="sibTrans" cxnId="{BEF9F2B0-9AD4-45C8-AD39-26DE6DE2299E}">
      <dgm:prSet/>
      <dgm:spPr/>
      <dgm:t>
        <a:bodyPr/>
        <a:lstStyle/>
        <a:p>
          <a:endParaRPr lang="es-ES"/>
        </a:p>
      </dgm:t>
    </dgm:pt>
    <dgm:pt modelId="{E7D41874-EA20-4713-8AB7-8196F81DBB9F}" type="pres">
      <dgm:prSet presAssocID="{3EEA6C06-3397-4525-B460-3FED71771E87}" presName="linearFlow" presStyleCnt="0">
        <dgm:presLayoutVars>
          <dgm:dir/>
          <dgm:resizeHandles val="exact"/>
        </dgm:presLayoutVars>
      </dgm:prSet>
      <dgm:spPr/>
    </dgm:pt>
    <dgm:pt modelId="{C9450DBE-7FE9-4B29-B4B8-EC438CADFDD1}" type="pres">
      <dgm:prSet presAssocID="{842C8738-D93E-4222-9DEF-08F331A4FB72}" presName="composite" presStyleCnt="0"/>
      <dgm:spPr/>
    </dgm:pt>
    <dgm:pt modelId="{326EF2C7-71A6-44AE-9F20-F5465BDD467B}" type="pres">
      <dgm:prSet presAssocID="{842C8738-D93E-4222-9DEF-08F331A4FB72}" presName="imgShp" presStyleLbl="fgImgPlace1" presStyleIdx="0" presStyleCnt="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5E6FBCD-7EA7-4A83-9433-E674B189A0ED}" type="pres">
      <dgm:prSet presAssocID="{842C8738-D93E-4222-9DEF-08F331A4FB72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A650D54-F6E3-4DE3-A635-6AFC17D7A9D5}" type="presOf" srcId="{842C8738-D93E-4222-9DEF-08F331A4FB72}" destId="{B5E6FBCD-7EA7-4A83-9433-E674B189A0ED}" srcOrd="0" destOrd="0" presId="urn:microsoft.com/office/officeart/2005/8/layout/vList3"/>
    <dgm:cxn modelId="{BEF9F2B0-9AD4-45C8-AD39-26DE6DE2299E}" srcId="{3EEA6C06-3397-4525-B460-3FED71771E87}" destId="{842C8738-D93E-4222-9DEF-08F331A4FB72}" srcOrd="0" destOrd="0" parTransId="{F3E1A62E-DD50-416E-9352-7CB33B7B51E4}" sibTransId="{72B77C9A-141B-48EB-9C11-D04D70046FA2}"/>
    <dgm:cxn modelId="{339F6821-9E5B-4B01-8EBB-AD5E26A18FB6}" type="presOf" srcId="{3EEA6C06-3397-4525-B460-3FED71771E87}" destId="{E7D41874-EA20-4713-8AB7-8196F81DBB9F}" srcOrd="0" destOrd="0" presId="urn:microsoft.com/office/officeart/2005/8/layout/vList3"/>
    <dgm:cxn modelId="{64A69E16-82ED-42B1-88DA-6E06DAA905FA}" type="presParOf" srcId="{E7D41874-EA20-4713-8AB7-8196F81DBB9F}" destId="{C9450DBE-7FE9-4B29-B4B8-EC438CADFDD1}" srcOrd="0" destOrd="0" presId="urn:microsoft.com/office/officeart/2005/8/layout/vList3"/>
    <dgm:cxn modelId="{95AD8082-0EA9-41BD-9273-2F29A9794ED9}" type="presParOf" srcId="{C9450DBE-7FE9-4B29-B4B8-EC438CADFDD1}" destId="{326EF2C7-71A6-44AE-9F20-F5465BDD467B}" srcOrd="0" destOrd="0" presId="urn:microsoft.com/office/officeart/2005/8/layout/vList3"/>
    <dgm:cxn modelId="{E36A7256-7311-4560-97A6-937326966985}" type="presParOf" srcId="{C9450DBE-7FE9-4B29-B4B8-EC438CADFDD1}" destId="{B5E6FBCD-7EA7-4A83-9433-E674B189A0E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73056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72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73713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0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9475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497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956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8755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603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3256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512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C1341-FAB2-406F-B26D-034BCBD8FD73}" type="datetimeFigureOut">
              <a:rPr lang="es-PE" smtClean="0"/>
              <a:t>05/12/2017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39FC6-8EA4-4E8E-A386-838BA36F82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650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package" Target="../embeddings/Hoja_de_c_lculo_de_Microsoft_Excel2.xlsx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package" Target="../embeddings/Hoja_de_c_lculo_de_Microsoft_Excel3.xls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emf"/><Relationship Id="rId5" Type="http://schemas.openxmlformats.org/officeDocument/2006/relationships/package" Target="../embeddings/Hoja_de_c_lculo_de_Microsoft_Excel4.xlsx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2.emf"/><Relationship Id="rId4" Type="http://schemas.openxmlformats.org/officeDocument/2006/relationships/package" Target="../embeddings/Hoja_de_c_lculo_de_Microsoft_Excel5.xlsx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5.png"/><Relationship Id="rId3" Type="http://schemas.microsoft.com/office/2007/relationships/hdphoto" Target="../media/hdphoto3.wdp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6.jpeg"/><Relationship Id="rId2" Type="http://schemas.openxmlformats.org/officeDocument/2006/relationships/image" Target="../media/image105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24" Type="http://schemas.openxmlformats.org/officeDocument/2006/relationships/image" Target="../media/image5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4.jpe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CATA_SIGRID/index.html" TargetMode="External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hyperlink" Target="http://coerpuno.gob.pe/sigri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image" Target="../media/image133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0029" y="2047009"/>
            <a:ext cx="8218334" cy="2766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es-PE" sz="3200" dirty="0" smtClean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AVANCES EN LA IMPLEMENTACIÓN DE LA GESTIÓN PROSPECTIVA Y CORRECTIVA DEL RIESGO DE DESASTRES</a:t>
            </a:r>
            <a:endParaRPr lang="es-PE" sz="3200" dirty="0">
              <a:solidFill>
                <a:schemeClr val="accent2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644721" y="1139775"/>
            <a:ext cx="549927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PE" sz="2400" dirty="0" smtClean="0">
                <a:solidFill>
                  <a:schemeClr val="accent2"/>
                </a:solidFill>
                <a:latin typeface="Franklin Gothic Heavy" panose="020B0903020102020204" pitchFamily="34" charset="0"/>
                <a:ea typeface="+mj-ea"/>
                <a:cs typeface="Adobe Arabic" panose="02040503050201020203" pitchFamily="18" charset="-78"/>
              </a:rPr>
              <a:t>ESCENARIO DE CAMBIO CLIMÁTICO AL 2030</a:t>
            </a:r>
            <a:endParaRPr lang="es-PE" sz="2400" dirty="0">
              <a:solidFill>
                <a:schemeClr val="accent2"/>
              </a:solidFill>
              <a:latin typeface="Franklin Gothic Heavy" panose="020B0903020102020204" pitchFamily="34" charset="0"/>
              <a:ea typeface="+mj-ea"/>
              <a:cs typeface="Adobe Arabic" panose="02040503050201020203" pitchFamily="18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869" y="1695999"/>
            <a:ext cx="2518816" cy="338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154928" y="1424044"/>
            <a:ext cx="2264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PRECIPITACIÓN AL 2030</a:t>
            </a:r>
            <a:endParaRPr lang="es-PE" sz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6591" y="2288455"/>
            <a:ext cx="2440033" cy="340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986415" y="1992577"/>
            <a:ext cx="27132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TEMPERATURAS MIN AL 2030</a:t>
            </a:r>
            <a:endParaRPr lang="es-PE" sz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066" y="2636520"/>
            <a:ext cx="2706436" cy="381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5433399" y="2365248"/>
            <a:ext cx="2766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TEMPERATURAS MAX AL 2030</a:t>
            </a:r>
            <a:endParaRPr lang="es-PE" sz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55" y="1288952"/>
            <a:ext cx="3522517" cy="4976767"/>
          </a:xfrm>
          <a:prstGeom prst="rect">
            <a:avLst/>
          </a:prstGeom>
        </p:spPr>
      </p:pic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4395355" y="1486379"/>
            <a:ext cx="4447308" cy="261809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PE" sz="36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PLAN DE PREVENCIÓN Y REDUCCIÓN DEL RIESGO DE DESASTRES PUNO AL 2021</a:t>
            </a:r>
            <a:endParaRPr lang="es-PE" sz="3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253" y="4145854"/>
            <a:ext cx="4910494" cy="188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1728" y="2140940"/>
            <a:ext cx="8534322" cy="4165706"/>
          </a:xfrm>
        </p:spPr>
        <p:txBody>
          <a:bodyPr/>
          <a:lstStyle/>
          <a:p>
            <a:endParaRPr lang="es-PE" dirty="0"/>
          </a:p>
          <a:p>
            <a:pPr marL="0" indent="0">
              <a:buNone/>
            </a:pPr>
            <a:r>
              <a:rPr lang="es-PE" sz="30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Objetivo General </a:t>
            </a:r>
          </a:p>
          <a:p>
            <a:pPr marL="0" indent="0" algn="just">
              <a:buNone/>
            </a:pPr>
            <a:r>
              <a:rPr lang="es-PE" sz="2800" dirty="0"/>
              <a:t>Reducir las vulnerabilidades y evitar la generación de nuevos riesgos en la región Puno, basándonos para ello en la ejecución estratégica y planificada de los procesos de estimación, prevención y reducción del riesgo de desastres 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3054928" y="1018310"/>
            <a:ext cx="6089072" cy="966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2"/>
                </a:solidFill>
                <a:latin typeface="Franklin Gothic Heavy" panose="020B0903020102020204" pitchFamily="34" charset="0"/>
                <a:ea typeface="+mj-ea"/>
                <a:cs typeface="Adobe Arabic" panose="02040503050201020203" pitchFamily="18" charset="-78"/>
              </a:defRPr>
            </a:lvl1pPr>
          </a:lstStyle>
          <a:p>
            <a:r>
              <a:rPr lang="es-PE" dirty="0"/>
              <a:t>PLAN DE PREVENCIÓN Y REDUCCIÓN DEL RIESGO DE DESASTRES PUNO AL 2021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9773" y="1652567"/>
            <a:ext cx="8884227" cy="4800187"/>
          </a:xfrm>
        </p:spPr>
        <p:txBody>
          <a:bodyPr>
            <a:normAutofit fontScale="25000" lnSpcReduction="20000"/>
          </a:bodyPr>
          <a:lstStyle/>
          <a:p>
            <a:endParaRPr lang="es-PE" dirty="0"/>
          </a:p>
          <a:p>
            <a:pPr marL="0" indent="0">
              <a:lnSpc>
                <a:spcPct val="110000"/>
              </a:lnSpc>
              <a:buNone/>
            </a:pPr>
            <a:r>
              <a:rPr lang="es-PE" sz="120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Objetivos Específicos </a:t>
            </a:r>
          </a:p>
          <a:p>
            <a:endParaRPr lang="es-PE" dirty="0"/>
          </a:p>
          <a:p>
            <a:pPr marL="0" indent="0">
              <a:lnSpc>
                <a:spcPct val="110000"/>
              </a:lnSpc>
              <a:buNone/>
            </a:pPr>
            <a:r>
              <a:rPr lang="es-PE" sz="8800" dirty="0" smtClean="0"/>
              <a:t>1. Impulsar </a:t>
            </a:r>
            <a:r>
              <a:rPr lang="es-PE" sz="8800" dirty="0"/>
              <a:t>y fomentar la Institucionalización de la Gestión del Riesgo de Desastres en el Gobierno Regional de Puno y Los Gobiernos Locales presentes, con el objetivo de apoyar la toma de decisiones y mejorar las condiciones logísticas, estructurales y financieras que permitan la ejecución de las acciones y proyectos estratégicos debidamente planificados.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PE" sz="8800" dirty="0" smtClean="0">
                <a:solidFill>
                  <a:srgbClr val="C00000"/>
                </a:solidFill>
              </a:rPr>
              <a:t>2. Fortalecer </a:t>
            </a:r>
            <a:r>
              <a:rPr lang="es-PE" sz="8800" dirty="0">
                <a:solidFill>
                  <a:srgbClr val="C00000"/>
                </a:solidFill>
              </a:rPr>
              <a:t>las capacidades técnicas para la ejecución de los procesos de estimación, prevención y reducción del riesgo de desastres.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PE" sz="8800" dirty="0" smtClean="0"/>
              <a:t>3. Identificar </a:t>
            </a:r>
            <a:r>
              <a:rPr lang="es-PE" sz="8800" dirty="0"/>
              <a:t>y evaluar los riesgos existentes en la región Puno ante el posible impacto de los principales peligros recurrentes, determinando los niveles de peligrosidad, vulnerabilidad y el nivel de riesgo a los que se encuentran expuestos la población, y la infraestructura pública y privada. 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3054928" y="1018309"/>
            <a:ext cx="6089072" cy="966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2"/>
                </a:solidFill>
                <a:latin typeface="Franklin Gothic Heavy" panose="020B0903020102020204" pitchFamily="34" charset="0"/>
                <a:ea typeface="+mj-ea"/>
                <a:cs typeface="Adobe Arabic" panose="02040503050201020203" pitchFamily="18" charset="-78"/>
              </a:defRPr>
            </a:lvl1pPr>
          </a:lstStyle>
          <a:p>
            <a:r>
              <a:rPr lang="es-PE" dirty="0"/>
              <a:t>PLAN DE PREVENCIÓN Y REDUCCIÓN DEL RIESGO DE DESASTRES PUNO AL 2021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4464" y="2047422"/>
            <a:ext cx="8759536" cy="421829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PE" sz="35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Objetivos Específicos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PE" dirty="0" smtClean="0"/>
              <a:t>4. Incorporar </a:t>
            </a:r>
            <a:r>
              <a:rPr lang="es-PE" dirty="0"/>
              <a:t>la Gestión del Riesgo de Desastres en la planificación </a:t>
            </a:r>
            <a:r>
              <a:rPr lang="es-PE" dirty="0" smtClean="0"/>
              <a:t>  estratégica </a:t>
            </a:r>
            <a:r>
              <a:rPr lang="es-PE" dirty="0"/>
              <a:t>y operativa así como en criterios técnicos de priorización y programación de proyectos de inversión pública y sus procesos participativos.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PE" dirty="0" smtClean="0"/>
              <a:t>5. </a:t>
            </a:r>
            <a:r>
              <a:rPr lang="es-PE" dirty="0" smtClean="0">
                <a:solidFill>
                  <a:srgbClr val="C00000"/>
                </a:solidFill>
              </a:rPr>
              <a:t>Programación</a:t>
            </a:r>
            <a:r>
              <a:rPr lang="es-PE" dirty="0">
                <a:solidFill>
                  <a:srgbClr val="C00000"/>
                </a:solidFill>
              </a:rPr>
              <a:t>, formulación y ejecución planificada y estratégica de acciones y proyectos integrales de tratamiento de los riesgos que han sido debidamente identificados y evaluados para su debida intervención.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PE" dirty="0" smtClean="0"/>
              <a:t>6. Orientar</a:t>
            </a:r>
            <a:r>
              <a:rPr lang="es-PE" dirty="0"/>
              <a:t>, apoyar y fortalecer los procesos de gestión del territorio para evitar la generación de nuevos riesgos.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PE" dirty="0" smtClean="0"/>
              <a:t>7. </a:t>
            </a:r>
            <a:r>
              <a:rPr lang="es-PE" dirty="0" smtClean="0">
                <a:solidFill>
                  <a:srgbClr val="C00000"/>
                </a:solidFill>
              </a:rPr>
              <a:t>Fortalecer </a:t>
            </a:r>
            <a:r>
              <a:rPr lang="es-PE" dirty="0">
                <a:solidFill>
                  <a:srgbClr val="C00000"/>
                </a:solidFill>
              </a:rPr>
              <a:t>y fomentar la cultura de prevención, la participación de la población y el aumento de la resiliencia para el desarrollo seguro y sostenible de la región Puno. </a:t>
            </a:r>
          </a:p>
          <a:p>
            <a:pPr marL="0" indent="0">
              <a:buNone/>
            </a:pPr>
            <a:endParaRPr lang="es-PE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3054928" y="1081002"/>
            <a:ext cx="6089072" cy="966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2"/>
                </a:solidFill>
                <a:latin typeface="Franklin Gothic Heavy" panose="020B0903020102020204" pitchFamily="34" charset="0"/>
                <a:ea typeface="+mj-ea"/>
                <a:cs typeface="Adobe Arabic" panose="02040503050201020203" pitchFamily="18" charset="-78"/>
              </a:defRPr>
            </a:lvl1pPr>
          </a:lstStyle>
          <a:p>
            <a:r>
              <a:rPr lang="es-PE" dirty="0"/>
              <a:t>PLAN DE PREVENCIÓN Y REDUCCIÓN DEL RIESGO DE DESASTRES PUNO AL 2021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6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765036"/>
              </p:ext>
            </p:extLst>
          </p:nvPr>
        </p:nvGraphicFramePr>
        <p:xfrm>
          <a:off x="0" y="26040"/>
          <a:ext cx="9144000" cy="6831960"/>
        </p:xfrm>
        <a:graphic>
          <a:graphicData uri="http://schemas.openxmlformats.org/drawingml/2006/table">
            <a:tbl>
              <a:tblPr firstRow="1" firstCol="1" bandRow="1"/>
              <a:tblGrid>
                <a:gridCol w="561109"/>
                <a:gridCol w="1683327"/>
                <a:gridCol w="2150919"/>
                <a:gridCol w="1392381"/>
                <a:gridCol w="1358019"/>
                <a:gridCol w="1998245"/>
              </a:tblGrid>
              <a:tr h="387035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6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MATRIZ PARA LA IDENTIFICACIÓN DE LOS PRINCIPALES PROBLEMAS</a:t>
                      </a:r>
                      <a:endParaRPr lang="es-PE" sz="14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6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A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647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ÁMBITO</a:t>
                      </a:r>
                      <a:endParaRPr lang="es-PE" sz="9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E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9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ANÁLISIS DE CARACTERIZACIÓN FÍSICA, SOCIAL Y </a:t>
                      </a:r>
                      <a:r>
                        <a:rPr lang="es-ES_tradnl" sz="900" b="1" dirty="0" err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EQUIPAMENTAL</a:t>
                      </a:r>
                      <a:endParaRPr lang="es-PE" sz="9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E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9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ANÁLISIS DE REGISTROS DE INFORMACIÓN REFERIDOS A LA </a:t>
                      </a:r>
                      <a:r>
                        <a:rPr lang="es-ES_tradnl" sz="900" b="1" dirty="0" err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GRD</a:t>
                      </a:r>
                      <a:endParaRPr lang="es-PE" sz="9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E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9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ANÁLISIS DE LA INSTITUCIONALIDAD EN </a:t>
                      </a:r>
                      <a:r>
                        <a:rPr lang="es-ES_tradnl" sz="900" b="1" dirty="0" err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GRD</a:t>
                      </a:r>
                      <a:endParaRPr lang="es-PE" sz="9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E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9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ANÁLISIS DE LOS  ESTUDIOS DE RIESGOS EXISTENTES</a:t>
                      </a:r>
                      <a:r>
                        <a:rPr lang="es-ES_tradnl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s-PE" sz="9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E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9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PRINCIPALES PROBLEMAS IDENTIFICADOS</a:t>
                      </a:r>
                      <a:endParaRPr lang="es-PE" sz="9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E4F"/>
                    </a:solidFill>
                  </a:tcPr>
                </a:tc>
              </a:tr>
              <a:tr h="595439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REGIÓN PUNO</a:t>
                      </a:r>
                      <a:endParaRPr lang="es-P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E4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En general la región Puno tiene una extensión de 70,481Km2, representando el 5.5% del territorio nacional lo cual se posiciona  en el quinto lugar, en su territorio se pueden advertir que solo en  la Provincias de Sandia y Carabaya se presentan las mayores diferencias altitudinales, las demás Provincias presentan diferencias altitudinales que no son muy significativas y denotan la configuración geográfica de las mismas  Sus características litológicas son bastante variadas, no obstante, en este territorio amplio  se presentan solo 03 tipos de clima predominantes, </a:t>
                      </a:r>
                      <a:r>
                        <a:rPr lang="es-ES_tradnl" sz="1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semifrígido</a:t>
                      </a:r>
                      <a:r>
                        <a:rPr lang="es-ES_tradn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 lluvioso y húmedo;  </a:t>
                      </a:r>
                      <a:r>
                        <a:rPr lang="es-ES_tradnl" sz="1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semiseco</a:t>
                      </a:r>
                      <a:r>
                        <a:rPr lang="es-ES_tradn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, frio y clima cálido muy lluvioso y muy húmedo, así mismo es importante mencionar que en su territorio se concentran 103 cuencas hidrográficas y  un importante número de elementos expuestos.</a:t>
                      </a:r>
                      <a:endParaRPr lang="es-P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En el ámbito de la Región Puno la mayor ocurrencia de peligros registrados durante el periodo de análisis son los originados por fenómenos </a:t>
                      </a:r>
                      <a:r>
                        <a:rPr lang="es-ES_tradnl" sz="1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hidro</a:t>
                      </a: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-meteorológicos y oceanográficos (69%), seguido de los peligros inducidos por la acción humana (27%) y los peligros de originados por fenómenos de geodinámica externa (3%), impactando principalmente sobre las Provincias de Azángaro, Puno y el Collao respectivamente.</a:t>
                      </a:r>
                      <a:endParaRPr lang="es-PE" sz="1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1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Específicamente:</a:t>
                      </a:r>
                      <a:endParaRPr lang="es-PE" sz="1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1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Los sismos impactaron principalmente sobre las Provincias Puno, Lampa y San Román respectivamente.</a:t>
                      </a:r>
                      <a:endParaRPr lang="es-PE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Los deslizamientos y derrumbes impactaron principalmente sobre las Provincias de S. A. de Putina, Sandia y Carabaya respectivamente.</a:t>
                      </a:r>
                      <a:endParaRPr lang="es-PE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Las heladas, vientos fuertes e inundaciones  impactaron principalmente sobre las Provincias de Azángaro, El Collao y  Puno respectivamente.</a:t>
                      </a:r>
                      <a:endParaRPr lang="es-PE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Los incendios urbanos y forestales impactaron principalmente sobre las Provincias de Puno, Lampa y Melgar respectivamente.</a:t>
                      </a:r>
                      <a:endParaRPr lang="es-PE" sz="1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10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6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En general se podría mencionar que todas las Provincias de la región Puno presentan un nivel de institucionalidad para la </a:t>
                      </a:r>
                      <a:r>
                        <a:rPr lang="es-ES_tradnl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GRD</a:t>
                      </a:r>
                      <a:r>
                        <a:rPr lang="es-ES_tradn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 de nivel </a:t>
                      </a:r>
                      <a:r>
                        <a:rPr lang="es-ES_tradnl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REGULAR</a:t>
                      </a:r>
                      <a:r>
                        <a:rPr lang="es-ES_tradn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, se debe destacar que el mayor monto de recursos financieros programados vía PPR-068 se ha registrado en el año 2015, año en cual se registró la mejor ejecución financiera (72%) desde el 2013 al 2016,  los registros de ejecución financiera analizados para estos años nos muestran que sus niveles de ejecución se encuentran por encima del 70%; en cuanto se refiere a los recursos logísticos para la </a:t>
                      </a:r>
                      <a:r>
                        <a:rPr lang="es-ES_tradnl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GRD</a:t>
                      </a:r>
                      <a:r>
                        <a:rPr lang="es-ES_tradn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 presenta un  nivel </a:t>
                      </a:r>
                      <a:r>
                        <a:rPr lang="es-ES_tradnl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REGULAR </a:t>
                      </a:r>
                      <a:r>
                        <a:rPr lang="es-ES_tradn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al igual que sus capacidades humanas existentes para la </a:t>
                      </a:r>
                      <a:r>
                        <a:rPr lang="es-ES_tradnl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GRD</a:t>
                      </a:r>
                      <a:r>
                        <a:rPr lang="es-ES_tradn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En la región Puno, un total de 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281,274</a:t>
                      </a: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 habitantes estas expuestos al peligro de granizadas, en área aproximada de 3,542 km2.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Un total de 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137,699 </a:t>
                      </a: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habitantes, están expuestos al peligro sísmico (intensidades sísmicas máximas VIII).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Un total de 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177,700</a:t>
                      </a: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 habitantes de la región Puno están expuestos al peligro de heladas (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frecuencia de 180-2710 días y 270 a 365 días), </a:t>
                      </a: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fenómeno que se presenta en aproximadamente en un área de 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5,767 km2 </a:t>
                      </a: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dela región.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Un total de 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103,699 </a:t>
                      </a: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habitantes de la región Puno están expuestos a la susceptibilidad del territorio a movimientos en masa (nivel muy alto), fenómeno que se presenta en un área aproximada de 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16,052 km2.</a:t>
                      </a:r>
                      <a:endParaRPr lang="es-PE" sz="800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Un total de 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50,294</a:t>
                      </a: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 habitantes de la región Puno están expuestos a la susceptibilidad del territorio a sequias (nivel alto), fenómeno que se presenta en un área aproximada de 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5,372 km2.</a:t>
                      </a:r>
                      <a:endParaRPr lang="es-PE" sz="800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Un total de 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31,617</a:t>
                      </a: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 habitantes de la región Puno están expuestos a inundaciones (nivel de susceptibilidad muy alto), fenómeno que se presenta en un área aproximada de </a:t>
                      </a:r>
                      <a:r>
                        <a:rPr lang="es-ES_tradnl" sz="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2,312 km2.</a:t>
                      </a:r>
                      <a:endParaRPr lang="es-PE" sz="800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6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PROBLEMA 1.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Débil Institucionalidad e inexistencia  de instrumentos de gestión para la gestión prospectiva y correctiva del riesgo de desastres.</a:t>
                      </a:r>
                      <a:endParaRPr lang="es-PE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361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PROBLEMA 2.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Escaso conocimiento para la gestión y conducción de los procesos prospectivos y correctivos del riesgo e insuficientes recursos humanos especializados, para la ejecución de los mismos.</a:t>
                      </a:r>
                      <a:endParaRPr lang="es-PE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7179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PROBLEMA 3.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Inexistentes o insuficientes estudios técnicos vinculados al análisis de riesgos, lo que conlleva al desconocimiento del nivel de riesgo existente en la región  y por ende carencia de proyectos de inversión que representen su tratamiento de manera eficiente.</a:t>
                      </a:r>
                      <a:endParaRPr lang="es-PE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986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PROBLEMA 4.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Escasa cultura de prevención y participación ciudadana para impulsar la ejecución de</a:t>
                      </a:r>
                      <a:r>
                        <a:rPr lang="es-ES_tradnl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los procesos prospectivos y correctivos del riesgo de desastres.</a:t>
                      </a:r>
                      <a:endParaRPr lang="es-PE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713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PROBLEMA 5.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Alta ocurrencia e impacto de peligros originados por fenómenos naturales y  por la acción humana en el siguiente orden: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Bajas temperaturas / Heladas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Inundaciones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Incendios Urbanos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s-ES_tradnl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Movimientos en masa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9029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PROBLEMA CENTRAL</a:t>
                      </a:r>
                      <a:endParaRPr lang="es-P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Existencia de condiciones físicas, fenomenológicas, sociales y de escasa  institucionalidad para la </a:t>
                      </a:r>
                      <a:r>
                        <a:rPr lang="es-ES_tradnl" sz="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GRD</a:t>
                      </a:r>
                      <a:r>
                        <a:rPr lang="es-ES_tradnl" sz="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en la región Puno que favorecen la ocurrencia, intensidad e impacto de peligros generados por fenómenos de origen natural e inducidos por la acción humana y que condicionan el desarrollo seguro y sostenible de la región.</a:t>
                      </a:r>
                      <a:endParaRPr lang="es-PE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PE" sz="6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36486" marR="364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6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/>
          </p:nvPr>
        </p:nvGraphicFramePr>
        <p:xfrm>
          <a:off x="124691" y="1132609"/>
          <a:ext cx="8925791" cy="5309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8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47" y="1474524"/>
            <a:ext cx="3778954" cy="53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30125" y="1110820"/>
            <a:ext cx="2548134" cy="424732"/>
          </a:xfrm>
        </p:spPr>
        <p:txBody>
          <a:bodyPr wrap="square">
            <a:spAutoFit/>
          </a:bodyPr>
          <a:lstStyle/>
          <a:p>
            <a:pPr algn="ctr"/>
            <a:r>
              <a:rPr lang="es-ES" sz="12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FRECUENCIA DE HELADAS EN LA REGIÓN PUNO</a:t>
            </a:r>
            <a:endParaRPr lang="es-ES" sz="1200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936854"/>
              </p:ext>
            </p:extLst>
          </p:nvPr>
        </p:nvGraphicFramePr>
        <p:xfrm>
          <a:off x="4332264" y="1629071"/>
          <a:ext cx="4411485" cy="1732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Hoja de cálculo" r:id="rId5" imgW="3905378" imgH="1533652" progId="Excel.Sheet.12">
                  <p:embed/>
                </p:oleObj>
              </mc:Choice>
              <mc:Fallback>
                <p:oleObj name="Hoja de cálculo" r:id="rId5" imgW="3905378" imgH="15336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32264" y="1629071"/>
                        <a:ext cx="4411485" cy="17323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118" y="3678262"/>
            <a:ext cx="4785775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353468"/>
              </p:ext>
            </p:extLst>
          </p:nvPr>
        </p:nvGraphicFramePr>
        <p:xfrm>
          <a:off x="4381582" y="1429555"/>
          <a:ext cx="4535397" cy="178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Hoja de cálculo" r:id="rId4" imgW="3905378" imgH="1533652" progId="Excel.Sheet.12">
                  <p:embed/>
                </p:oleObj>
              </mc:Choice>
              <mc:Fallback>
                <p:oleObj name="Hoja de cálculo" r:id="rId4" imgW="3905378" imgH="15336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81582" y="1429555"/>
                        <a:ext cx="4535397" cy="17809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52" y="1429555"/>
            <a:ext cx="3799876" cy="537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813252" y="1127090"/>
            <a:ext cx="2548134" cy="258532"/>
          </a:xfrm>
        </p:spPr>
        <p:txBody>
          <a:bodyPr wrap="square">
            <a:spAutoFit/>
          </a:bodyPr>
          <a:lstStyle/>
          <a:p>
            <a:pPr algn="ctr"/>
            <a:r>
              <a:rPr lang="es-ES" sz="12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PELIGRO POR INUNDACIÓN</a:t>
            </a:r>
            <a:endParaRPr lang="es-ES" sz="1200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82" y="3656925"/>
            <a:ext cx="4450466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3252" y="1043990"/>
            <a:ext cx="2290558" cy="424732"/>
          </a:xfr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SUCEPTIBILIDAD A MOVIMIENTO </a:t>
            </a:r>
            <a:r>
              <a:rPr lang="es-ES" sz="12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DE </a:t>
            </a:r>
            <a:r>
              <a:rPr lang="es-ES" sz="1200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MASA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92" y="1430084"/>
            <a:ext cx="3791621" cy="537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976535"/>
              </p:ext>
            </p:extLst>
          </p:nvPr>
        </p:nvGraphicFramePr>
        <p:xfrm>
          <a:off x="4332288" y="1520825"/>
          <a:ext cx="4305300" cy="169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Hoja de cálculo" r:id="rId5" imgW="3905250" imgH="1533449" progId="Excel.Sheet.12">
                  <p:embed/>
                </p:oleObj>
              </mc:Choice>
              <mc:Fallback>
                <p:oleObj name="Hoja de cálculo" r:id="rId5" imgW="3905250" imgH="153344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32288" y="1520825"/>
                        <a:ext cx="4305300" cy="1690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02" y="3638501"/>
            <a:ext cx="4791871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" y="1828800"/>
            <a:ext cx="1528150" cy="21595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740" y="1828800"/>
            <a:ext cx="1528536" cy="21595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898" y="1842105"/>
            <a:ext cx="1537821" cy="219403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8655" y="4245923"/>
            <a:ext cx="1656709" cy="233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892" y="1828801"/>
            <a:ext cx="1514981" cy="215958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276295" y="12152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dirty="0" smtClean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GESTIÓN PROSPECTIVA</a:t>
            </a:r>
            <a:endParaRPr lang="es-PE" dirty="0"/>
          </a:p>
        </p:txBody>
      </p:sp>
      <p:sp>
        <p:nvSpPr>
          <p:cNvPr id="12" name="Rectángulo 11"/>
          <p:cNvSpPr/>
          <p:nvPr/>
        </p:nvSpPr>
        <p:spPr>
          <a:xfrm>
            <a:off x="2276295" y="47631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dirty="0" smtClean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GESTIÓN CORRECTIVA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633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556964"/>
              </p:ext>
            </p:extLst>
          </p:nvPr>
        </p:nvGraphicFramePr>
        <p:xfrm>
          <a:off x="800101" y="2035991"/>
          <a:ext cx="7386810" cy="3891850"/>
        </p:xfrm>
        <a:graphic>
          <a:graphicData uri="http://schemas.openxmlformats.org/drawingml/2006/table">
            <a:tbl>
              <a:tblPr firstRow="1" firstCol="1" bandRow="1"/>
              <a:tblGrid>
                <a:gridCol w="798375"/>
                <a:gridCol w="2950484"/>
                <a:gridCol w="1763929"/>
                <a:gridCol w="1874022"/>
              </a:tblGrid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N°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3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PROVINCIAS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3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N° DISTRITOS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3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N° OCURRENCIAS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AZÁNGARO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15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378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CARABAYA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1,270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CHUCUITO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353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EL COLLAO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287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HUANCANÉ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237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LAMPA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422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MELGAR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1,017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MOHO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181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PUNO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14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873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SAN ANTONIO DE PUTINA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344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11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SAN ROMÁN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136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SANDIA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2,030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55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13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YUNGUYO</a:t>
                      </a:r>
                      <a:endParaRPr lang="es-P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43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70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b="1" dirty="0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TOTALES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b="1" dirty="0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104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b="1" dirty="0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7,571</a:t>
                      </a:r>
                      <a:endParaRPr lang="es-P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85" marR="5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904010" y="1304790"/>
            <a:ext cx="70242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PE" sz="16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NÚMERO DE OCURRENCIAS DE INCENDIOS FORESTALES EN LA </a:t>
            </a:r>
            <a:r>
              <a:rPr lang="es-PE" sz="16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REGIÓN </a:t>
            </a:r>
            <a:r>
              <a:rPr lang="es-PE" sz="16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PUNO A NIVEL DE PROVINCIAS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6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4035468124"/>
              </p:ext>
            </p:extLst>
          </p:nvPr>
        </p:nvGraphicFramePr>
        <p:xfrm>
          <a:off x="1319646" y="1705239"/>
          <a:ext cx="6619009" cy="464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14401" y="1169708"/>
            <a:ext cx="70242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PE" sz="16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COMPARATIVO DE  NÚMERO DE OCURRENCIAS DE INCENDIOS FORESTALES EN PUNO</a:t>
            </a:r>
          </a:p>
        </p:txBody>
      </p:sp>
    </p:spTree>
    <p:extLst>
      <p:ext uri="{BB962C8B-B14F-4D97-AF65-F5344CB8AC3E}">
        <p14:creationId xmlns:p14="http://schemas.microsoft.com/office/powerpoint/2010/main" val="25507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77" y="1369057"/>
            <a:ext cx="3587987" cy="5119038"/>
          </a:xfrm>
          <a:prstGeom prst="rect">
            <a:avLst/>
          </a:prstGeom>
        </p:spPr>
      </p:pic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395355" y="1486379"/>
            <a:ext cx="4447308" cy="261809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PE" sz="36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PLAN DE PREVENCIÓN Y REDUCCIÓN DEL RIESGO DE DESASTRES ANTE SEQUÍAS</a:t>
            </a:r>
            <a:endParaRPr lang="es-PE" sz="3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3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0095" y="1105202"/>
            <a:ext cx="8365696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PE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ANÁLISIS DE </a:t>
            </a:r>
            <a:r>
              <a:rPr lang="es-PE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LOS </a:t>
            </a:r>
            <a:r>
              <a:rPr lang="es-PE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REGISTROS </a:t>
            </a:r>
            <a:r>
              <a:rPr lang="es-PE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 INFORMACIÓN REFERIDOS AL RIESGO DE DESASTRE </a:t>
            </a:r>
          </a:p>
          <a:p>
            <a:endParaRPr lang="es-PE" sz="900" dirty="0">
              <a:solidFill>
                <a:schemeClr val="bg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83"/>
          <a:stretch/>
        </p:blipFill>
        <p:spPr>
          <a:xfrm>
            <a:off x="341887" y="1834632"/>
            <a:ext cx="8448824" cy="48955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ángulo 3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330"/>
          <a:stretch/>
        </p:blipFill>
        <p:spPr>
          <a:xfrm>
            <a:off x="519544" y="1257301"/>
            <a:ext cx="8323119" cy="521628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94" y="1174611"/>
            <a:ext cx="7621006" cy="552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1"/>
          <p:cNvGrpSpPr/>
          <p:nvPr/>
        </p:nvGrpSpPr>
        <p:grpSpPr>
          <a:xfrm>
            <a:off x="-25757" y="868703"/>
            <a:ext cx="4417453" cy="5989297"/>
            <a:chOff x="68202" y="136024"/>
            <a:chExt cx="5558424" cy="7547561"/>
          </a:xfrm>
        </p:grpSpPr>
        <p:pic>
          <p:nvPicPr>
            <p:cNvPr id="5" name="0 Imagen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202" y="136024"/>
              <a:ext cx="5558424" cy="7547561"/>
            </a:xfrm>
            <a:prstGeom prst="rect">
              <a:avLst/>
            </a:prstGeom>
          </p:spPr>
        </p:pic>
        <p:sp>
          <p:nvSpPr>
            <p:cNvPr id="6" name="Cuadro de texto 253"/>
            <p:cNvSpPr txBox="1"/>
            <p:nvPr/>
          </p:nvSpPr>
          <p:spPr>
            <a:xfrm>
              <a:off x="4977442" y="7272068"/>
              <a:ext cx="387077" cy="28049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PE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09</a:t>
              </a:r>
              <a:endParaRPr lang="es-PE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CuadroTexto 16"/>
          <p:cNvSpPr txBox="1"/>
          <p:nvPr/>
        </p:nvSpPr>
        <p:spPr>
          <a:xfrm>
            <a:off x="5027148" y="1198051"/>
            <a:ext cx="3871447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120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1800" dirty="0" smtClean="0"/>
              <a:t>MAPA DE PELIGRO POR SEQUIAS</a:t>
            </a:r>
            <a:endParaRPr lang="es-PE" sz="1800" dirty="0"/>
          </a:p>
        </p:txBody>
      </p:sp>
      <p:pic>
        <p:nvPicPr>
          <p:cNvPr id="10" name="Imagen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546" b="4241"/>
          <a:stretch/>
        </p:blipFill>
        <p:spPr>
          <a:xfrm>
            <a:off x="4409655" y="1867437"/>
            <a:ext cx="4850256" cy="46137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ángulo 6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2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04"/>
          <a:stretch/>
        </p:blipFill>
        <p:spPr>
          <a:xfrm>
            <a:off x="3760631" y="1775339"/>
            <a:ext cx="5383369" cy="3636018"/>
          </a:xfrm>
          <a:prstGeom prst="rect">
            <a:avLst/>
          </a:prstGeom>
        </p:spPr>
      </p:pic>
      <p:pic>
        <p:nvPicPr>
          <p:cNvPr id="8" name="Imagen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975" b="10732"/>
          <a:stretch/>
        </p:blipFill>
        <p:spPr>
          <a:xfrm>
            <a:off x="3748236" y="5293049"/>
            <a:ext cx="5396690" cy="1564951"/>
          </a:xfrm>
          <a:prstGeom prst="rect">
            <a:avLst/>
          </a:prstGeom>
        </p:spPr>
      </p:pic>
      <p:grpSp>
        <p:nvGrpSpPr>
          <p:cNvPr id="4" name="Grupo 13"/>
          <p:cNvGrpSpPr/>
          <p:nvPr/>
        </p:nvGrpSpPr>
        <p:grpSpPr>
          <a:xfrm>
            <a:off x="-1" y="881499"/>
            <a:ext cx="4494727" cy="6086856"/>
            <a:chOff x="0" y="0"/>
            <a:chExt cx="5276850" cy="7496175"/>
          </a:xfrm>
        </p:grpSpPr>
        <p:pic>
          <p:nvPicPr>
            <p:cNvPr id="5" name="Imagen 1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5276850" cy="7496175"/>
            </a:xfrm>
            <a:prstGeom prst="rect">
              <a:avLst/>
            </a:prstGeom>
            <a:ln w="6350" cap="sq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Cuadro de texto 233"/>
            <p:cNvSpPr txBox="1"/>
            <p:nvPr/>
          </p:nvSpPr>
          <p:spPr>
            <a:xfrm>
              <a:off x="4773881" y="7006441"/>
              <a:ext cx="386715" cy="28003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PE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endParaRPr lang="es-PE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CuadroTexto 16"/>
          <p:cNvSpPr txBox="1"/>
          <p:nvPr/>
        </p:nvSpPr>
        <p:spPr>
          <a:xfrm>
            <a:off x="4883639" y="1184408"/>
            <a:ext cx="3871447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120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1800" dirty="0" smtClean="0"/>
              <a:t>MAPA DE VULNERABILIDAD POR SEQUIAS</a:t>
            </a:r>
            <a:endParaRPr lang="es-PE" sz="1800" dirty="0"/>
          </a:p>
        </p:txBody>
      </p:sp>
      <p:sp>
        <p:nvSpPr>
          <p:cNvPr id="10" name="Rectángulo 9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584" y="1801563"/>
            <a:ext cx="6178416" cy="4629228"/>
          </a:xfrm>
          <a:prstGeom prst="rect">
            <a:avLst/>
          </a:prstGeom>
        </p:spPr>
      </p:pic>
      <p:grpSp>
        <p:nvGrpSpPr>
          <p:cNvPr id="4" name="Grupo 15"/>
          <p:cNvGrpSpPr/>
          <p:nvPr/>
        </p:nvGrpSpPr>
        <p:grpSpPr>
          <a:xfrm>
            <a:off x="0" y="881497"/>
            <a:ext cx="4614921" cy="6098852"/>
            <a:chOff x="0" y="0"/>
            <a:chExt cx="5580380" cy="7885430"/>
          </a:xfrm>
        </p:grpSpPr>
        <p:pic>
          <p:nvPicPr>
            <p:cNvPr id="5" name="0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80380" cy="7885430"/>
            </a:xfrm>
            <a:prstGeom prst="rect">
              <a:avLst/>
            </a:prstGeom>
          </p:spPr>
        </p:pic>
        <p:sp>
          <p:nvSpPr>
            <p:cNvPr id="6" name="Cuadro de texto 255"/>
            <p:cNvSpPr txBox="1"/>
            <p:nvPr/>
          </p:nvSpPr>
          <p:spPr>
            <a:xfrm>
              <a:off x="5011387" y="7291449"/>
              <a:ext cx="387077" cy="28049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PE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</a:t>
              </a:r>
              <a:endParaRPr lang="es-PE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CuadroTexto 16"/>
          <p:cNvSpPr txBox="1"/>
          <p:nvPr/>
        </p:nvSpPr>
        <p:spPr>
          <a:xfrm>
            <a:off x="4943737" y="1210632"/>
            <a:ext cx="3871447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120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1800" dirty="0" smtClean="0"/>
              <a:t>MAPA DE RIESGO POR SEQUIAS</a:t>
            </a:r>
            <a:endParaRPr lang="es-PE" sz="1800" dirty="0"/>
          </a:p>
        </p:txBody>
      </p:sp>
      <p:sp>
        <p:nvSpPr>
          <p:cNvPr id="9" name="Rectángulo 8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8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 bwMode="auto">
          <a:xfrm>
            <a:off x="466801" y="1119054"/>
            <a:ext cx="7455399" cy="74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>
              <a:defRPr/>
            </a:pPr>
            <a:r>
              <a:rPr lang="es-PE" sz="3300" dirty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IMPORTANCIA DEL PLAN</a:t>
            </a:r>
          </a:p>
        </p:txBody>
      </p:sp>
      <p:graphicFrame>
        <p:nvGraphicFramePr>
          <p:cNvPr id="13" name="Diagrama 12"/>
          <p:cNvGraphicFramePr/>
          <p:nvPr>
            <p:extLst/>
          </p:nvPr>
        </p:nvGraphicFramePr>
        <p:xfrm>
          <a:off x="345982" y="1537875"/>
          <a:ext cx="3854837" cy="2043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a 15"/>
          <p:cNvGraphicFramePr/>
          <p:nvPr>
            <p:extLst/>
          </p:nvPr>
        </p:nvGraphicFramePr>
        <p:xfrm>
          <a:off x="303947" y="2859139"/>
          <a:ext cx="3854837" cy="2553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891444425"/>
              </p:ext>
            </p:extLst>
          </p:nvPr>
        </p:nvGraphicFramePr>
        <p:xfrm>
          <a:off x="71380" y="3852619"/>
          <a:ext cx="4146167" cy="368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3666774582"/>
              </p:ext>
            </p:extLst>
          </p:nvPr>
        </p:nvGraphicFramePr>
        <p:xfrm>
          <a:off x="3954795" y="1380929"/>
          <a:ext cx="3973724" cy="2164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3" name="Cuadro de texto 255"/>
          <p:cNvSpPr txBox="1"/>
          <p:nvPr/>
        </p:nvSpPr>
        <p:spPr>
          <a:xfrm>
            <a:off x="6495044" y="6777735"/>
            <a:ext cx="321141" cy="28049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es-P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Diagrama 25"/>
          <p:cNvGraphicFramePr/>
          <p:nvPr>
            <p:extLst/>
          </p:nvPr>
        </p:nvGraphicFramePr>
        <p:xfrm>
          <a:off x="3801700" y="2983582"/>
          <a:ext cx="4159941" cy="2201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8" name="Diagrama 27"/>
          <p:cNvGraphicFramePr/>
          <p:nvPr>
            <p:extLst/>
          </p:nvPr>
        </p:nvGraphicFramePr>
        <p:xfrm>
          <a:off x="3797493" y="4685762"/>
          <a:ext cx="4165317" cy="2000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6" grpId="0">
        <p:bldAsOne/>
      </p:bldGraphic>
      <p:bldGraphic spid="18" grpId="0">
        <p:bldAsOne/>
      </p:bldGraphic>
      <p:bldGraphic spid="20" grpId="0">
        <p:bldAsOne/>
      </p:bldGraphic>
      <p:bldGraphic spid="26" grpId="0">
        <p:bldAsOne/>
      </p:bldGraphic>
      <p:bldGraphic spid="2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36919" y="1808431"/>
            <a:ext cx="4447308" cy="2618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E" sz="36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PLAN REGIONAL DE GESTIÓN DEL RIESGO DE DESASTRES</a:t>
            </a:r>
            <a:endParaRPr lang="es-PE" sz="3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69" y="1348168"/>
            <a:ext cx="3555422" cy="502452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1673" y="3860429"/>
            <a:ext cx="5078983" cy="23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18580" y="3085271"/>
            <a:ext cx="4325420" cy="900407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es-PE" sz="3300" dirty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ESTUDIO DE EVALUACIÓN DE RIESGOS POR BAJAS TEMPERATURAS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27" y="1501886"/>
            <a:ext cx="3484836" cy="496758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1727" y="2376343"/>
            <a:ext cx="85621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dirty="0"/>
              <a:t>Durante los años </a:t>
            </a:r>
            <a:r>
              <a:rPr lang="es-PE" b="1" dirty="0">
                <a:solidFill>
                  <a:schemeClr val="accent2"/>
                </a:solidFill>
              </a:rPr>
              <a:t>2003 a mayo del 2017</a:t>
            </a:r>
            <a:r>
              <a:rPr lang="es-PE" dirty="0"/>
              <a:t>, en la Región Puno se ha registrado la ocurrencia de </a:t>
            </a:r>
            <a:r>
              <a:rPr lang="es-PE" b="1" dirty="0">
                <a:solidFill>
                  <a:schemeClr val="accent2"/>
                </a:solidFill>
              </a:rPr>
              <a:t>3,662 peligros </a:t>
            </a:r>
            <a:r>
              <a:rPr lang="es-PE" dirty="0"/>
              <a:t>generados por fenómenos de origen natural e inducidos por la acción humana, </a:t>
            </a:r>
            <a:r>
              <a:rPr lang="es-PE" b="1" dirty="0">
                <a:solidFill>
                  <a:schemeClr val="accent2"/>
                </a:solidFill>
              </a:rPr>
              <a:t>el 25% de los mismos corresponden a la ocurrencia de las Heladas</a:t>
            </a:r>
            <a:r>
              <a:rPr lang="es-PE" dirty="0"/>
              <a:t>, constituyéndose por ende en el principal peligro generado por fenómenos de origen natural que impacta la región; su impacto acumulado sobre los habitantes durante los 14 años de análisis supera el </a:t>
            </a:r>
            <a:r>
              <a:rPr lang="es-PE" b="1" dirty="0">
                <a:solidFill>
                  <a:schemeClr val="accent2"/>
                </a:solidFill>
              </a:rPr>
              <a:t>millón de registros.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764406" y="1070264"/>
            <a:ext cx="7379594" cy="966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2"/>
                </a:solidFill>
                <a:latin typeface="Franklin Gothic Heavy" panose="020B0903020102020204" pitchFamily="34" charset="0"/>
                <a:ea typeface="+mj-ea"/>
                <a:cs typeface="Adobe Arabic" panose="02040503050201020203" pitchFamily="18" charset="-78"/>
              </a:defRPr>
            </a:lvl1pPr>
          </a:lstStyle>
          <a:p>
            <a:r>
              <a:rPr lang="es-PE" dirty="0">
                <a:latin typeface="Arial Black" panose="020B0A04020102020204" pitchFamily="34" charset="0"/>
              </a:rPr>
              <a:t>ESTUDIO DE EVALUACIÓN DE RIESGOS POR BAJAS TEMPERATURAS</a:t>
            </a:r>
            <a:endParaRPr lang="es-PE" dirty="0"/>
          </a:p>
        </p:txBody>
      </p:sp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276" y="2382592"/>
            <a:ext cx="8343773" cy="3924054"/>
          </a:xfrm>
        </p:spPr>
        <p:txBody>
          <a:bodyPr>
            <a:normAutofit/>
          </a:bodyPr>
          <a:lstStyle/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es-PE" sz="33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OBJETIVO GENERAL</a:t>
            </a:r>
            <a:endParaRPr lang="es-ES" sz="33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PE" b="1" dirty="0" smtClean="0"/>
          </a:p>
          <a:p>
            <a:pPr marL="0" indent="0" algn="just">
              <a:buNone/>
            </a:pPr>
            <a:r>
              <a:rPr lang="es-PE" sz="2800" dirty="0" smtClean="0"/>
              <a:t>Evaluar </a:t>
            </a:r>
            <a:r>
              <a:rPr lang="es-PE" sz="2800" dirty="0"/>
              <a:t>el Riesgo de Bajas Temperaturas en la región Puno, y contar con una herramienta técnica fundamental que permita orientar la ejecución de los procesos de la gestión del riesgo de desastres de manera estratégica en beneficio de población en riesgo.</a:t>
            </a:r>
            <a:endParaRPr lang="es-ES" sz="2800" dirty="0"/>
          </a:p>
          <a:p>
            <a:pPr marL="0" indent="0">
              <a:buNone/>
            </a:pPr>
            <a:endParaRPr lang="es-ES" dirty="0"/>
          </a:p>
          <a:p>
            <a:pPr algn="just"/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764406" y="1070264"/>
            <a:ext cx="7379594" cy="966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2"/>
                </a:solidFill>
                <a:latin typeface="Franklin Gothic Heavy" panose="020B0903020102020204" pitchFamily="34" charset="0"/>
                <a:ea typeface="+mj-ea"/>
                <a:cs typeface="Adobe Arabic" panose="02040503050201020203" pitchFamily="18" charset="-78"/>
              </a:defRPr>
            </a:lvl1pPr>
          </a:lstStyle>
          <a:p>
            <a:r>
              <a:rPr lang="es-PE" dirty="0">
                <a:latin typeface="Arial Black" panose="020B0A04020102020204" pitchFamily="34" charset="0"/>
              </a:rPr>
              <a:t>ESTUDIO DE EVALUACIÓN DE RIESGOS POR BAJAS TEMPERATURAS</a:t>
            </a:r>
            <a:endParaRPr lang="es-PE" dirty="0"/>
          </a:p>
        </p:txBody>
      </p:sp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9245" y="2221606"/>
            <a:ext cx="8343773" cy="4636394"/>
          </a:xfrm>
        </p:spPr>
        <p:txBody>
          <a:bodyPr>
            <a:normAutofit fontScale="55000" lnSpcReduction="20000"/>
          </a:bodyPr>
          <a:lstStyle/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es-PE" sz="44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OBJETIVOS </a:t>
            </a:r>
            <a:r>
              <a:rPr lang="es-ES" sz="44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ESPECÍFICOS</a:t>
            </a:r>
            <a:endParaRPr lang="es-ES" sz="4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PE" b="1" dirty="0" smtClean="0"/>
          </a:p>
          <a:p>
            <a:pPr marL="0" lvl="0" indent="0">
              <a:buNone/>
            </a:pPr>
            <a:r>
              <a:rPr lang="es-PE" sz="4400" dirty="0" smtClean="0"/>
              <a:t>1. Determinar </a:t>
            </a:r>
            <a:r>
              <a:rPr lang="es-PE" sz="4400" dirty="0"/>
              <a:t>el nivel de peligrosidad de las Bajas Temperas en la región Puno</a:t>
            </a:r>
            <a:r>
              <a:rPr lang="es-PE" sz="4400" dirty="0" smtClean="0"/>
              <a:t>.</a:t>
            </a:r>
            <a:br>
              <a:rPr lang="es-PE" sz="4400" dirty="0" smtClean="0"/>
            </a:br>
            <a:endParaRPr lang="es-ES" sz="4400" dirty="0"/>
          </a:p>
          <a:p>
            <a:pPr marL="0" lvl="0" indent="0">
              <a:buNone/>
            </a:pPr>
            <a:r>
              <a:rPr lang="es-PE" sz="4400" dirty="0" smtClean="0">
                <a:solidFill>
                  <a:srgbClr val="C00000"/>
                </a:solidFill>
              </a:rPr>
              <a:t>2. Analizar </a:t>
            </a:r>
            <a:r>
              <a:rPr lang="es-PE" sz="4400" dirty="0">
                <a:solidFill>
                  <a:srgbClr val="C00000"/>
                </a:solidFill>
              </a:rPr>
              <a:t>y determinar los niveles de vulnerabilidad de la población y sus medios de vida frente a las Bajas Temperaturas en la región Puno</a:t>
            </a:r>
            <a:r>
              <a:rPr lang="es-PE" sz="4400" dirty="0" smtClean="0">
                <a:solidFill>
                  <a:srgbClr val="C00000"/>
                </a:solidFill>
              </a:rPr>
              <a:t>.</a:t>
            </a:r>
            <a:br>
              <a:rPr lang="es-PE" sz="4400" dirty="0" smtClean="0">
                <a:solidFill>
                  <a:srgbClr val="C00000"/>
                </a:solidFill>
              </a:rPr>
            </a:br>
            <a:endParaRPr lang="es-ES" sz="44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es-PE" sz="4400" dirty="0" smtClean="0"/>
              <a:t>3. Determinar</a:t>
            </a:r>
            <a:r>
              <a:rPr lang="es-PE" sz="4400" dirty="0"/>
              <a:t>, zonificar y cuantificar el nivel de riesgo de las Bajas Temperaturas en la región Puno</a:t>
            </a:r>
            <a:r>
              <a:rPr lang="es-PE" sz="4400" dirty="0" smtClean="0"/>
              <a:t>.</a:t>
            </a:r>
            <a:br>
              <a:rPr lang="es-PE" sz="4400" dirty="0" smtClean="0"/>
            </a:br>
            <a:endParaRPr lang="es-ES" sz="4400" dirty="0"/>
          </a:p>
          <a:p>
            <a:pPr marL="0" lvl="0" indent="0">
              <a:buNone/>
            </a:pPr>
            <a:r>
              <a:rPr lang="es-PE" sz="4400" dirty="0" smtClean="0">
                <a:solidFill>
                  <a:srgbClr val="C00000"/>
                </a:solidFill>
              </a:rPr>
              <a:t>4. Determinar </a:t>
            </a:r>
            <a:r>
              <a:rPr lang="es-PE" sz="4400" dirty="0">
                <a:solidFill>
                  <a:srgbClr val="C00000"/>
                </a:solidFill>
              </a:rPr>
              <a:t>las medidas de control de riesgo frente a las Bajas Temperaturas en la región Puno.</a:t>
            </a:r>
            <a:endParaRPr lang="es-ES" sz="4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s-ES" dirty="0">
              <a:solidFill>
                <a:srgbClr val="FF0000"/>
              </a:solidFill>
            </a:endParaRPr>
          </a:p>
          <a:p>
            <a:pPr algn="just"/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764406" y="1018309"/>
            <a:ext cx="7379594" cy="966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2"/>
                </a:solidFill>
                <a:latin typeface="Franklin Gothic Heavy" panose="020B0903020102020204" pitchFamily="34" charset="0"/>
                <a:ea typeface="+mj-ea"/>
                <a:cs typeface="Adobe Arabic" panose="02040503050201020203" pitchFamily="18" charset="-78"/>
              </a:defRPr>
            </a:lvl1pPr>
          </a:lstStyle>
          <a:p>
            <a:r>
              <a:rPr lang="es-PE" dirty="0">
                <a:latin typeface="Arial Black" panose="020B0A04020102020204" pitchFamily="34" charset="0"/>
              </a:rPr>
              <a:t>ESTUDIO DE EVALUACIÓN DE RIESGOS POR BAJAS TEMPERATURAS</a:t>
            </a:r>
            <a:endParaRPr lang="es-PE" dirty="0"/>
          </a:p>
        </p:txBody>
      </p:sp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402436" y="1387753"/>
            <a:ext cx="4584819" cy="373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PE" b="1" dirty="0" smtClean="0">
                <a:solidFill>
                  <a:srgbClr val="33669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P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177" y="567558"/>
            <a:ext cx="4725824" cy="6290442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451" y="883"/>
            <a:ext cx="5151550" cy="6857117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264602" y="2284063"/>
          <a:ext cx="3659262" cy="3202305"/>
        </p:xfrm>
        <a:graphic>
          <a:graphicData uri="http://schemas.openxmlformats.org/drawingml/2006/table">
            <a:tbl>
              <a:tblPr firstRow="1" firstCol="1" bandRow="1"/>
              <a:tblGrid>
                <a:gridCol w="1727912"/>
                <a:gridCol w="982767"/>
                <a:gridCol w="948583"/>
              </a:tblGrid>
              <a:tr h="17970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TEMPERATURA MINIMA PERCENTIL 10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RANGO DE TEMPERATURA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Área Km2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 Área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Menores a -20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895.27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1.27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Entre -20 y -17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4,150.89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5.89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Entre -17 y -14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7,886.73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11.19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Entre -14 y -11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12,779.59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18.13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Entre -11 y -8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14,986.28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21.26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Entre -8 y -5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10,357.52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14.70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Entre -5 y -2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2,464.45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3.50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Entre -2 y - 0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570.29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0.81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Entre 0 y 2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487.60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0.69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Entre 2 y 6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1,049.17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1.49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Mayores a 6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14,853.56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21.07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70,481.35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100.00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363826" y="1387753"/>
            <a:ext cx="3490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rgbClr val="33669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TEMPERATURAS MÍNIMAS SEVERAS PERCENTIL 10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850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451" y="-24004"/>
            <a:ext cx="5151549" cy="688200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24847" y="1533097"/>
            <a:ext cx="2752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 smtClean="0">
                <a:solidFill>
                  <a:srgbClr val="33669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FRECUENCIA </a:t>
            </a:r>
            <a:r>
              <a:rPr lang="es-PE" b="1" dirty="0">
                <a:solidFill>
                  <a:srgbClr val="33669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HELADAS </a:t>
            </a:r>
            <a:endParaRPr lang="es-PE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119319" y="2218771"/>
          <a:ext cx="3963284" cy="2396454"/>
        </p:xfrm>
        <a:graphic>
          <a:graphicData uri="http://schemas.openxmlformats.org/drawingml/2006/table">
            <a:tbl>
              <a:tblPr firstRow="1" firstCol="1" bandRow="1"/>
              <a:tblGrid>
                <a:gridCol w="1655920"/>
                <a:gridCol w="1110953"/>
                <a:gridCol w="1196411"/>
              </a:tblGrid>
              <a:tr h="46135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 DE HELADAS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RANGO DE DIAS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AREA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AREA KM2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0 - 2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25.67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18,096.08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2 - 5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3.43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2,414.54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5 - 10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7.36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5,187.29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10 - 15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5.61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3,955.84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15 - 20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7.57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5,336.71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20 - 25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15.23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10,732.69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25 - 31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35.13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24,758.20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P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100.00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70,481.35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95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4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905" y="567559"/>
            <a:ext cx="4683095" cy="6290442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905" y="567559"/>
            <a:ext cx="4683095" cy="6290442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-334851" y="1088701"/>
            <a:ext cx="446090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  <a:spcAft>
                <a:spcPts val="0"/>
              </a:spcAft>
            </a:pPr>
            <a:r>
              <a:rPr lang="es-PE" b="1" dirty="0">
                <a:solidFill>
                  <a:srgbClr val="3366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PROMEDIO TRIMESTRAL DE TEMPERATURAS MÍNIMAS</a:t>
            </a:r>
            <a:endParaRPr lang="es-PE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24114" y="2023629"/>
          <a:ext cx="4076699" cy="2905125"/>
        </p:xfrm>
        <a:graphic>
          <a:graphicData uri="http://schemas.openxmlformats.org/drawingml/2006/table">
            <a:tbl>
              <a:tblPr/>
              <a:tblGrid>
                <a:gridCol w="218564"/>
                <a:gridCol w="1853045"/>
                <a:gridCol w="1016799"/>
                <a:gridCol w="988291"/>
              </a:tblGrid>
              <a:tr h="400050">
                <a:tc>
                  <a:txBody>
                    <a:bodyPr/>
                    <a:lstStyle/>
                    <a:p>
                      <a:pPr algn="l" fontAlgn="b"/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PROMEDIO TRIMESTRAL DE TEMPERATURAS MÍNIMAS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409575">
                <a:tc>
                  <a:txBody>
                    <a:bodyPr/>
                    <a:lstStyle/>
                    <a:p>
                      <a:pPr algn="l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TEMPERATURA MINIMA (°C)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AREA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AREA Km2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 a -12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 a -8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4,961.3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 a -4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24,533.3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 a -2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20,658.2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a -4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2,128.0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a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a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4,485.0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a 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6,040.8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a 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5,631.0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</a:rPr>
                        <a:t>70,481.4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801" y="0"/>
            <a:ext cx="4837199" cy="6835268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:a16="http://schemas.microsoft.com/office/drawing/2014/main" xmlns:w16se="http://schemas.microsoft.com/office/word/2015/wordml/symex" xmlns:w16cid="http://schemas.microsoft.com/office/word/2016/wordml/cid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3516C00B-72BE-451B-9EB1-AD867B7D93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0336269"/>
              </p:ext>
            </p:extLst>
          </p:nvPr>
        </p:nvGraphicFramePr>
        <p:xfrm>
          <a:off x="0" y="2512698"/>
          <a:ext cx="4752304" cy="3794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36732" y="1070265"/>
            <a:ext cx="4325420" cy="1358388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es-PE" sz="2000" dirty="0" smtClean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MAPA DE VULNERABILIDAD FRENTE A BAJAS TEMPERATURAS</a:t>
            </a:r>
            <a:endParaRPr lang="es-PE" sz="2000" dirty="0">
              <a:solidFill>
                <a:schemeClr val="accent2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03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420" y="0"/>
            <a:ext cx="4818580" cy="6808958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:a16="http://schemas.microsoft.com/office/drawing/2014/main" xmlns:w16se="http://schemas.microsoft.com/office/word/2015/wordml/symex" xmlns:w16cid="http://schemas.microsoft.com/office/word/2016/wordml/cid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3516C00B-72BE-451B-9EB1-AD867B7D93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5761179"/>
              </p:ext>
            </p:extLst>
          </p:nvPr>
        </p:nvGraphicFramePr>
        <p:xfrm>
          <a:off x="0" y="2231244"/>
          <a:ext cx="4821382" cy="4038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404035" y="1028701"/>
            <a:ext cx="4325420" cy="135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Adobe Arabic" panose="02040503050201020203" pitchFamily="18" charset="-78"/>
                <a:ea typeface="+mj-ea"/>
                <a:cs typeface="Adobe Arabic" panose="02040503050201020203" pitchFamily="18" charset="-78"/>
              </a:defRPr>
            </a:lvl1pPr>
          </a:lstStyle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es-PE" sz="2000" dirty="0" smtClean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MAPA DE RIESGO FRENTE A BAJAS TEMPERATURAS</a:t>
            </a:r>
            <a:endParaRPr lang="es-PE" sz="2000" dirty="0">
              <a:solidFill>
                <a:schemeClr val="accent2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41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213338" y="2286781"/>
            <a:ext cx="5059451" cy="900407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es-PE" sz="3300" dirty="0" smtClean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PLAN DE RECONSTRUCCIÓN DE LOS DISTRITOS AFECTADOS DE LA PROVINCIA DE LAMPA POR SISMO</a:t>
            </a:r>
            <a:endParaRPr lang="es-PE" sz="3300" dirty="0">
              <a:solidFill>
                <a:schemeClr val="accent2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406456" y="4708009"/>
            <a:ext cx="4325420" cy="900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Adobe Arabic" panose="02040503050201020203" pitchFamily="18" charset="-78"/>
                <a:ea typeface="+mj-ea"/>
                <a:cs typeface="Adobe Arabic" panose="02040503050201020203" pitchFamily="18" charset="-78"/>
              </a:defRPr>
            </a:lvl1pPr>
          </a:lstStyle>
          <a:p>
            <a:pPr algn="ctr">
              <a:lnSpc>
                <a:spcPct val="80000"/>
              </a:lnSpc>
              <a:spcBef>
                <a:spcPts val="1000"/>
              </a:spcBef>
            </a:pPr>
            <a:endParaRPr lang="es-PE" sz="3300" dirty="0">
              <a:solidFill>
                <a:schemeClr val="accent2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237149" y="4526786"/>
            <a:ext cx="4741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APROBADO CON : 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RESOLUCION EJECUTIVA REGIONAL </a:t>
            </a:r>
            <a:br>
              <a:rPr lang="es-ES" sz="2400" b="1" dirty="0" smtClean="0"/>
            </a:br>
            <a:r>
              <a:rPr lang="es-ES" sz="2400" b="1" dirty="0" smtClean="0"/>
              <a:t>N°178-2017-GRGRPUNO</a:t>
            </a:r>
            <a:endParaRPr lang="es-ES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11" y="1198596"/>
            <a:ext cx="366712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895409" y="334879"/>
            <a:ext cx="310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CORRECTIVA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7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3183" y="1649312"/>
            <a:ext cx="884778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El Departamento de Puno cuenta con zonas de riesgo alto y muy alto ante desastres, debido a que se manifiestan múltiples peligros de origen </a:t>
            </a:r>
            <a:r>
              <a:rPr lang="es-ES" sz="2400" dirty="0" err="1">
                <a:solidFill>
                  <a:srgbClr val="C00000"/>
                </a:solidFill>
              </a:rPr>
              <a:t>hidrometeorológico</a:t>
            </a:r>
            <a:r>
              <a:rPr lang="es-ES" sz="2400" dirty="0">
                <a:solidFill>
                  <a:srgbClr val="C00000"/>
                </a:solidFill>
              </a:rPr>
              <a:t>, atmosférico y climático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/>
              <a:t>que afectan a la población, medios de vida y servicios esenciales, incidiendo en deterioro de las condiciones de vida y pobreza en la población. Solo en los últimos años (2003-2015) en el Departamento de Puno se han presentado más de </a:t>
            </a:r>
            <a:r>
              <a:rPr lang="es-ES" sz="2400" dirty="0">
                <a:solidFill>
                  <a:srgbClr val="C00000"/>
                </a:solidFill>
              </a:rPr>
              <a:t>3 mil emergencias</a:t>
            </a:r>
            <a:r>
              <a:rPr lang="es-ES" sz="2400" dirty="0"/>
              <a:t>, ocasionando casi </a:t>
            </a:r>
            <a:r>
              <a:rPr lang="es-ES" sz="2400" dirty="0">
                <a:solidFill>
                  <a:srgbClr val="C00000"/>
                </a:solidFill>
              </a:rPr>
              <a:t>100 mil damnificados</a:t>
            </a:r>
            <a:r>
              <a:rPr lang="es-ES" sz="2400" dirty="0"/>
              <a:t>, </a:t>
            </a:r>
            <a:r>
              <a:rPr lang="es-ES" sz="2400" dirty="0">
                <a:solidFill>
                  <a:srgbClr val="C00000"/>
                </a:solidFill>
              </a:rPr>
              <a:t>1.5 millones de afectados</a:t>
            </a:r>
            <a:r>
              <a:rPr lang="es-ES" sz="2400" dirty="0"/>
              <a:t>, y </a:t>
            </a:r>
            <a:r>
              <a:rPr lang="es-ES" sz="2400" dirty="0">
                <a:solidFill>
                  <a:srgbClr val="C00000"/>
                </a:solidFill>
              </a:rPr>
              <a:t>más de 100 personas fallecidas</a:t>
            </a:r>
            <a:r>
              <a:rPr lang="es-ES" sz="2400" dirty="0"/>
              <a:t>. Respecto a los daños en la infraestructura privada y pública se ha identificado casi </a:t>
            </a:r>
            <a:r>
              <a:rPr lang="es-ES" sz="2400" dirty="0">
                <a:solidFill>
                  <a:srgbClr val="C00000"/>
                </a:solidFill>
              </a:rPr>
              <a:t>11 mil viviendas destruidas </a:t>
            </a:r>
            <a:r>
              <a:rPr lang="es-ES" sz="2400" dirty="0"/>
              <a:t>y más de </a:t>
            </a:r>
            <a:r>
              <a:rPr lang="es-ES" sz="2400" dirty="0">
                <a:solidFill>
                  <a:srgbClr val="C00000"/>
                </a:solidFill>
              </a:rPr>
              <a:t>60 mil viviendas afectadas</a:t>
            </a:r>
            <a:r>
              <a:rPr lang="es-ES" sz="2400" dirty="0"/>
              <a:t>, más de </a:t>
            </a:r>
            <a:r>
              <a:rPr lang="es-ES" sz="2400" dirty="0">
                <a:solidFill>
                  <a:srgbClr val="C00000"/>
                </a:solidFill>
              </a:rPr>
              <a:t>600 instituciones educativas </a:t>
            </a:r>
            <a:r>
              <a:rPr lang="es-ES" sz="2400" dirty="0"/>
              <a:t>afectadas, </a:t>
            </a:r>
            <a:r>
              <a:rPr lang="es-ES" sz="2400" dirty="0">
                <a:solidFill>
                  <a:srgbClr val="C00000"/>
                </a:solidFill>
              </a:rPr>
              <a:t>158 centros de salud </a:t>
            </a:r>
            <a:r>
              <a:rPr lang="es-ES" sz="2400" dirty="0"/>
              <a:t>afectados, y más de </a:t>
            </a:r>
            <a:r>
              <a:rPr lang="es-ES" sz="2400" dirty="0">
                <a:solidFill>
                  <a:srgbClr val="C00000"/>
                </a:solidFill>
              </a:rPr>
              <a:t>300 mil has afectadas </a:t>
            </a:r>
            <a:r>
              <a:rPr lang="es-ES" sz="2400" dirty="0"/>
              <a:t>y destruidas (SINPAD, 2016)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896591" y="1176374"/>
            <a:ext cx="5247409" cy="900407"/>
          </a:xfrm>
        </p:spPr>
        <p:txBody>
          <a:bodyPr>
            <a:noAutofit/>
          </a:bodyPr>
          <a:lstStyle/>
          <a:p>
            <a:r>
              <a:rPr lang="es-PE" sz="2400" dirty="0">
                <a:solidFill>
                  <a:schemeClr val="accent2"/>
                </a:solidFill>
                <a:latin typeface="Franklin Gothic Heavy" panose="020B0903020102020204" pitchFamily="34" charset="0"/>
              </a:rPr>
              <a:t>PLAN REGIONAL DE GESTIÓN DEL RIESGO DE DESASTRES</a:t>
            </a:r>
            <a:br>
              <a:rPr lang="es-PE" sz="2400" dirty="0">
                <a:solidFill>
                  <a:schemeClr val="accent2"/>
                </a:solidFill>
                <a:latin typeface="Franklin Gothic Heavy" panose="020B0903020102020204" pitchFamily="34" charset="0"/>
              </a:rPr>
            </a:br>
            <a:endParaRPr lang="es-PE" sz="2400" dirty="0">
              <a:latin typeface="Franklin Gothic Heavy" panose="020B0903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543" y="4775246"/>
            <a:ext cx="76771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465633" y="4136776"/>
            <a:ext cx="4468969" cy="535531"/>
          </a:xfr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UBICACIÓN Y HORA EPICENTRAL DEL SISMO SEGÚN IGP/USGS</a:t>
            </a:r>
            <a:endParaRPr lang="es-ES" sz="1600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72" y="2077879"/>
            <a:ext cx="8706117" cy="161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2414116" y="1504375"/>
            <a:ext cx="4468969" cy="3139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Adobe Arabic" panose="02040503050201020203" pitchFamily="18" charset="-78"/>
                <a:ea typeface="+mj-ea"/>
                <a:cs typeface="Adobe Arabic" panose="02040503050201020203" pitchFamily="18" charset="-78"/>
              </a:defRPr>
            </a:lvl1pPr>
          </a:lstStyle>
          <a:p>
            <a:pPr algn="ctr"/>
            <a:r>
              <a:rPr lang="es-ES" sz="16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DESCRIPCIÓN DEL EVENTO</a:t>
            </a:r>
            <a:endParaRPr lang="es-ES" sz="1600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95409" y="334879"/>
            <a:ext cx="310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CORRECTIVA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3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969" y="0"/>
            <a:ext cx="4710545" cy="3532909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1111826"/>
            <a:ext cx="4468969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Adobe Arabic" panose="02040503050201020203" pitchFamily="18" charset="-78"/>
                <a:ea typeface="+mj-ea"/>
                <a:cs typeface="Adobe Arabic" panose="02040503050201020203" pitchFamily="18" charset="-78"/>
              </a:defRPr>
            </a:lvl1pPr>
          </a:lstStyle>
          <a:p>
            <a:pPr algn="ctr"/>
            <a:r>
              <a:rPr lang="es-ES" sz="1800" dirty="0" smtClean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DAÑOS CAUSADOS POR EL SISMO</a:t>
            </a:r>
            <a:endParaRPr lang="es-ES" sz="1800" dirty="0">
              <a:solidFill>
                <a:schemeClr val="accent2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861" y="1629063"/>
            <a:ext cx="4559880" cy="30399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018" y="3332018"/>
            <a:ext cx="5288973" cy="35259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426" y="4343400"/>
            <a:ext cx="4607784" cy="26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Objeto"/>
          <p:cNvGraphicFramePr>
            <a:graphicFrameLocks noChangeAspect="1"/>
          </p:cNvGraphicFramePr>
          <p:nvPr>
            <p:extLst/>
          </p:nvPr>
        </p:nvGraphicFramePr>
        <p:xfrm>
          <a:off x="442491" y="2064712"/>
          <a:ext cx="8413554" cy="2867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Hoja de cálculo" r:id="rId4" imgW="5057576" imgH="1724152" progId="Excel.Sheet.12">
                  <p:embed/>
                </p:oleObj>
              </mc:Choice>
              <mc:Fallback>
                <p:oleObj name="Hoja de cálculo" r:id="rId4" imgW="5057576" imgH="17241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491" y="2064712"/>
                        <a:ext cx="8413554" cy="28678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2414116" y="1393576"/>
            <a:ext cx="4468969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Adobe Arabic" panose="02040503050201020203" pitchFamily="18" charset="-78"/>
                <a:ea typeface="+mj-ea"/>
                <a:cs typeface="Adobe Arabic" panose="02040503050201020203" pitchFamily="18" charset="-78"/>
              </a:defRPr>
            </a:lvl1pPr>
          </a:lstStyle>
          <a:p>
            <a:pPr algn="ctr"/>
            <a:r>
              <a:rPr lang="es-ES" sz="16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POBLACIÓN DAÑADA POR EL SISMO LAMPA - PUNO</a:t>
            </a:r>
            <a:endParaRPr lang="es-ES" sz="1600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895409" y="334879"/>
            <a:ext cx="310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CORRECTIVA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3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8781" y="1403764"/>
            <a:ext cx="6502937" cy="497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266182" y="1145232"/>
            <a:ext cx="2548134" cy="258532"/>
          </a:xfrm>
        </p:spPr>
        <p:txBody>
          <a:bodyPr wrap="square">
            <a:spAutoFit/>
          </a:bodyPr>
          <a:lstStyle/>
          <a:p>
            <a:pPr algn="ctr"/>
            <a:r>
              <a:rPr lang="es-ES" sz="12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MAPA DE PELIGRO</a:t>
            </a:r>
            <a:endParaRPr lang="es-ES" sz="1200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895409" y="334879"/>
            <a:ext cx="310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CORRECTIVA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4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71" y="1464608"/>
            <a:ext cx="36480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812309" y="1119638"/>
            <a:ext cx="2871048" cy="424732"/>
          </a:xfrm>
        </p:spPr>
        <p:txBody>
          <a:bodyPr wrap="square">
            <a:spAutoFit/>
          </a:bodyPr>
          <a:lstStyle/>
          <a:p>
            <a:pPr algn="ctr"/>
            <a:r>
              <a:rPr lang="es-ES" sz="12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NIVEL DE RIESGO DEL CENTRO POBLADO DE PARINA</a:t>
            </a:r>
            <a:endParaRPr lang="es-ES" sz="1200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451" y="1522771"/>
            <a:ext cx="3670613" cy="531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5278841" y="1109247"/>
            <a:ext cx="2871048" cy="4247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Adobe Arabic" panose="02040503050201020203" pitchFamily="18" charset="-78"/>
                <a:ea typeface="+mj-ea"/>
                <a:cs typeface="Adobe Arabic" panose="02040503050201020203" pitchFamily="18" charset="-78"/>
              </a:defRPr>
            </a:lvl1pPr>
          </a:lstStyle>
          <a:p>
            <a:pPr algn="ctr"/>
            <a:r>
              <a:rPr lang="es-ES" sz="12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NIVEL DE RIESGO DEL CENTRO POBLADO DE QUILLISANI</a:t>
            </a:r>
            <a:endParaRPr lang="es-ES" sz="1200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895409" y="334879"/>
            <a:ext cx="310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CORRECTIVA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2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595" y="1455313"/>
            <a:ext cx="3753974" cy="53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812309" y="1109247"/>
            <a:ext cx="2871048" cy="424732"/>
          </a:xfrm>
        </p:spPr>
        <p:txBody>
          <a:bodyPr wrap="square">
            <a:spAutoFit/>
          </a:bodyPr>
          <a:lstStyle/>
          <a:p>
            <a:pPr algn="ctr"/>
            <a:r>
              <a:rPr lang="es-ES" sz="12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NIVEL DE RIESGO DEL CENTRO POBLADO DE ORDUÑA</a:t>
            </a:r>
            <a:endParaRPr lang="es-ES" sz="1200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898" y="1451374"/>
            <a:ext cx="3988158" cy="536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5062339" y="1100391"/>
            <a:ext cx="2871048" cy="4247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Adobe Arabic" panose="02040503050201020203" pitchFamily="18" charset="-78"/>
                <a:ea typeface="+mj-ea"/>
                <a:cs typeface="Adobe Arabic" panose="02040503050201020203" pitchFamily="18" charset="-78"/>
              </a:defRPr>
            </a:lvl1pPr>
          </a:lstStyle>
          <a:p>
            <a:pPr algn="ctr"/>
            <a:r>
              <a:rPr lang="es-ES" sz="1200" dirty="0" smtClean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NIVEL DE RIESGO DEL CENTRO POBLADO DE CHAPIOCO</a:t>
            </a:r>
            <a:endParaRPr lang="es-ES" sz="1200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895409" y="334879"/>
            <a:ext cx="310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CORRECTIVA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8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588" y="4125535"/>
            <a:ext cx="4242783" cy="28285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83" y="1097973"/>
            <a:ext cx="4901217" cy="3267478"/>
          </a:xfrm>
          <a:prstGeom prst="rect">
            <a:avLst/>
          </a:prstGeom>
        </p:spPr>
      </p:pic>
      <p:pic>
        <p:nvPicPr>
          <p:cNvPr id="10244" name="Picture 4" descr="https://i2.wp.com/coerpuno.gob.pe/wp-content/uploads/2017/10/NP-140-3.jpg?resize=700%2C44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49337"/>
            <a:ext cx="5389589" cy="34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i1.wp.com/coerpuno.gob.pe/wp-content/uploads/2017/10/NP-140-1.jpg?resize=700%2C44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9590" cy="34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895409" y="334879"/>
            <a:ext cx="310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CORRECTIVA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7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568" y="3680155"/>
            <a:ext cx="5042250" cy="3361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111908"/>
            <a:ext cx="4447311" cy="29648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73" y="440891"/>
            <a:ext cx="6026727" cy="401781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898100" y="71559"/>
            <a:ext cx="310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CORRECTIVA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742" y="4076782"/>
            <a:ext cx="4447310" cy="29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80653" y="1298864"/>
            <a:ext cx="7013864" cy="1862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es-PE" sz="2400" dirty="0">
                <a:solidFill>
                  <a:schemeClr val="accent2"/>
                </a:solidFill>
                <a:latin typeface="Arial Black" panose="020B0A04020102020204" pitchFamily="34" charset="0"/>
              </a:rPr>
              <a:t>CONVENIO FIRMADO ENTRE EL GOBIERNO REGIONAL </a:t>
            </a:r>
            <a:r>
              <a:rPr lang="es-PE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DE </a:t>
            </a:r>
            <a:br>
              <a:rPr lang="es-PE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es-PE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PUNO </a:t>
            </a:r>
            <a:r>
              <a:rPr lang="es-PE" sz="2400" dirty="0">
                <a:solidFill>
                  <a:schemeClr val="accent2"/>
                </a:solidFill>
                <a:latin typeface="Arial Black" panose="020B0A04020102020204" pitchFamily="34" charset="0"/>
              </a:rPr>
              <a:t>Y LA AGENCIA ESPACIAL DEL PERÚ (</a:t>
            </a:r>
            <a:r>
              <a:rPr lang="es-PE" sz="24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CONIDA</a:t>
            </a:r>
            <a:r>
              <a:rPr lang="es-PE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)</a:t>
            </a:r>
            <a:endParaRPr lang="es-PE" sz="24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62279" y="324488"/>
            <a:ext cx="4881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USO DE IMÁGENES SATELITALES</a:t>
            </a:r>
            <a:endParaRPr lang="es-PE" sz="20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804" y="3275777"/>
            <a:ext cx="4499264" cy="29995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0" y="3275777"/>
            <a:ext cx="4520045" cy="30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152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7817" y="1246113"/>
            <a:ext cx="5039591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PE" sz="16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CAPACITACIÓN A LA PLATAFORMA DE DEFENSA CIVIL EN PERCEPCIÓN REMOTA</a:t>
            </a:r>
            <a:endParaRPr lang="es-PE" sz="16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62279" y="324488"/>
            <a:ext cx="4881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USO DE IMÁGENES SATELITALES</a:t>
            </a:r>
            <a:endParaRPr lang="es-PE" sz="20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82" b="28182"/>
          <a:stretch/>
        </p:blipFill>
        <p:spPr>
          <a:xfrm>
            <a:off x="0" y="4197928"/>
            <a:ext cx="9144000" cy="2660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36" y="1805758"/>
            <a:ext cx="4156364" cy="23369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982" y="1523361"/>
            <a:ext cx="3965134" cy="264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74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6591" y="1217937"/>
            <a:ext cx="5247409" cy="900407"/>
          </a:xfrm>
        </p:spPr>
        <p:txBody>
          <a:bodyPr>
            <a:noAutofit/>
          </a:bodyPr>
          <a:lstStyle/>
          <a:p>
            <a:r>
              <a:rPr lang="es-PE" sz="2400" dirty="0">
                <a:solidFill>
                  <a:schemeClr val="accent2"/>
                </a:solidFill>
                <a:latin typeface="Franklin Gothic Heavy" panose="020B0903020102020204" pitchFamily="34" charset="0"/>
              </a:rPr>
              <a:t>PLAN REGIONAL DE GESTIÓN DEL RIESGO DE DESASTRES</a:t>
            </a:r>
            <a:br>
              <a:rPr lang="es-PE" sz="2400" dirty="0">
                <a:solidFill>
                  <a:schemeClr val="accent2"/>
                </a:solidFill>
                <a:latin typeface="Franklin Gothic Heavy" panose="020B0903020102020204" pitchFamily="34" charset="0"/>
              </a:rPr>
            </a:br>
            <a:endParaRPr lang="es-PE" sz="2400" dirty="0">
              <a:latin typeface="Franklin Gothic Heavy" panose="020B0903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9155" y="2265631"/>
            <a:ext cx="8364681" cy="4165706"/>
          </a:xfrm>
        </p:spPr>
        <p:txBody>
          <a:bodyPr/>
          <a:lstStyle/>
          <a:p>
            <a:pPr marL="0" indent="0" algn="ctr">
              <a:buNone/>
            </a:pPr>
            <a:r>
              <a:rPr lang="es-PE" sz="36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Objetivo General</a:t>
            </a:r>
          </a:p>
          <a:p>
            <a:pPr marL="0" indent="0" algn="just">
              <a:buNone/>
            </a:pPr>
            <a:r>
              <a:rPr lang="es-PE" sz="2800" dirty="0"/>
              <a:t>Institucionalizar la Gestión del Riesgo de Desastres en las Políticas Públicas, Programas y Proyectos en el Departamento con Articulación Nacional y Local de actores del sector público, privado y sociedad civil, con el fin de contribuir a la sostenibilidad del bienestar social de la población y contribuir a la reducción del sufrimiento humano a través de una eficiente y oportuna atención a desastres.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262279" y="324488"/>
            <a:ext cx="4881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USO DE IMÁGENES SATELITALES</a:t>
            </a:r>
            <a:endParaRPr lang="es-PE" sz="2000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04107" y="1186223"/>
            <a:ext cx="5382491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PE" sz="16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SOLICITUD DE IMÁGENES SATELITALES DEL PERÚ </a:t>
            </a:r>
            <a:r>
              <a:rPr lang="es-PE" sz="1600" dirty="0" err="1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SAT</a:t>
            </a:r>
            <a:r>
              <a:rPr lang="es-PE" sz="16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– I MEDIANTE NUESTRA WEB</a:t>
            </a:r>
            <a:endParaRPr lang="es-PE" sz="16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58064" y="1721754"/>
            <a:ext cx="8274576" cy="3139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PE" sz="16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http://coerpuno.gob.pe/solicitud-imagenes-satelitales/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25" t="11613" r="16442" b="21716"/>
          <a:stretch/>
        </p:blipFill>
        <p:spPr>
          <a:xfrm>
            <a:off x="258064" y="2035687"/>
            <a:ext cx="8357915" cy="45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3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Rectángulo"/>
          <p:cNvSpPr/>
          <p:nvPr/>
        </p:nvSpPr>
        <p:spPr>
          <a:xfrm>
            <a:off x="539553" y="1638659"/>
            <a:ext cx="842493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MX" sz="20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SISTEMA DE INFORMACIÓN PARA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MX" sz="20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LA GESTION DEL RIESGO DE DESASTRES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059871" y="3086099"/>
            <a:ext cx="7013864" cy="1862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es-PE" sz="88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SIGRID</a:t>
            </a:r>
            <a:endParaRPr lang="es-PE" sz="8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0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000">
        <p14:ripple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0" y="1014112"/>
            <a:ext cx="9144001" cy="5871312"/>
          </a:xfrm>
          <a:prstGeom prst="rect">
            <a:avLst/>
          </a:prstGeom>
        </p:spPr>
      </p:pic>
      <p:sp>
        <p:nvSpPr>
          <p:cNvPr id="9" name="Llamada rectangular redondeada 8"/>
          <p:cNvSpPr/>
          <p:nvPr/>
        </p:nvSpPr>
        <p:spPr>
          <a:xfrm>
            <a:off x="7720444" y="2132856"/>
            <a:ext cx="1316051" cy="576064"/>
          </a:xfrm>
          <a:prstGeom prst="wedgeRoundRectCallout">
            <a:avLst>
              <a:gd name="adj1" fmla="val -74189"/>
              <a:gd name="adj2" fmla="val -138378"/>
              <a:gd name="adj3" fmla="val 16667"/>
            </a:avLst>
          </a:prstGeom>
          <a:solidFill>
            <a:srgbClr val="92D050"/>
          </a:solidFill>
          <a:effectLst>
            <a:glow rad="88900">
              <a:schemeClr val="tx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700"/>
              </a:lnSpc>
            </a:pPr>
            <a:r>
              <a:rPr lang="es-PE" sz="1500" b="1" dirty="0" smtClean="0">
                <a:solidFill>
                  <a:srgbClr val="0D0D0D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SIGRID</a:t>
            </a:r>
          </a:p>
          <a:p>
            <a:pPr algn="ctr">
              <a:lnSpc>
                <a:spcPts val="1700"/>
              </a:lnSpc>
            </a:pPr>
            <a:r>
              <a:rPr lang="es-PE" sz="1500" b="1" dirty="0" smtClean="0">
                <a:solidFill>
                  <a:srgbClr val="0D0D0D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PERSONALIZADO</a:t>
            </a:r>
            <a:endParaRPr lang="es-PE" sz="1500" b="1" dirty="0">
              <a:solidFill>
                <a:srgbClr val="0D0D0D"/>
              </a:solidFill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387921" y="140982"/>
            <a:ext cx="6756080" cy="867930"/>
          </a:xfrm>
        </p:spPr>
        <p:txBody>
          <a:bodyPr wrap="square">
            <a:spAutoFit/>
          </a:bodyPr>
          <a:lstStyle/>
          <a:p>
            <a:pPr algn="ctr"/>
            <a:r>
              <a:rPr lang="es-PE" sz="28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SIGRID PERSONALIZADO DE LA REGIÓN PUNO</a:t>
            </a:r>
          </a:p>
        </p:txBody>
      </p:sp>
    </p:spTree>
    <p:extLst>
      <p:ext uri="{BB962C8B-B14F-4D97-AF65-F5344CB8AC3E}">
        <p14:creationId xmlns:p14="http://schemas.microsoft.com/office/powerpoint/2010/main" val="144033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000">
        <p14:ripple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92" y="1268480"/>
            <a:ext cx="4781752" cy="5040560"/>
          </a:xfrm>
          <a:effectLst>
            <a:softEdge rad="63500"/>
          </a:effectLst>
        </p:spPr>
      </p:pic>
      <p:sp>
        <p:nvSpPr>
          <p:cNvPr id="4" name="7 Rectángulo redondeado"/>
          <p:cNvSpPr/>
          <p:nvPr/>
        </p:nvSpPr>
        <p:spPr>
          <a:xfrm>
            <a:off x="179512" y="1844824"/>
            <a:ext cx="3744416" cy="4463936"/>
          </a:xfrm>
          <a:prstGeom prst="roundRect">
            <a:avLst>
              <a:gd name="adj" fmla="val 5919"/>
            </a:avLst>
          </a:prstGeom>
          <a:solidFill>
            <a:srgbClr val="002060"/>
          </a:solidFill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s-PE" sz="2200" b="1" dirty="0">
                <a:solidFill>
                  <a:srgbClr val="92D050"/>
                </a:solidFill>
                <a:latin typeface="Impact" panose="020B0806030902050204" pitchFamily="34" charset="0"/>
              </a:rPr>
              <a:t>   </a:t>
            </a:r>
            <a:r>
              <a:rPr lang="es-PE" sz="2300" u="sng" dirty="0">
                <a:solidFill>
                  <a:srgbClr val="92D05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INFORMACIÓN GEOESPACIAL</a:t>
            </a:r>
          </a:p>
          <a:p>
            <a:pPr algn="ctr">
              <a:defRPr/>
            </a:pPr>
            <a:endParaRPr lang="es-PE" sz="2000" dirty="0"/>
          </a:p>
          <a:p>
            <a:pPr>
              <a:defRPr/>
            </a:pPr>
            <a:r>
              <a:rPr lang="es-PE" sz="2800" dirty="0" smtClean="0"/>
              <a:t>MAPAS GORE PUNO:</a:t>
            </a:r>
            <a:endParaRPr lang="es-PE" sz="2800" dirty="0"/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 smtClean="0"/>
              <a:t>Elementos Expuestos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 smtClean="0"/>
              <a:t>Cartografía de Peligros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 smtClean="0"/>
              <a:t>Niveles de Peligrosidad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 smtClean="0"/>
              <a:t>Niveles de Exposición 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 smtClean="0"/>
              <a:t>Niveles de Vulnerabilidad</a:t>
            </a:r>
            <a:endParaRPr lang="es-PE" sz="2400" dirty="0"/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300" dirty="0" smtClean="0"/>
              <a:t>Información Complementaria</a:t>
            </a:r>
          </a:p>
          <a:p>
            <a:pPr>
              <a:defRPr/>
            </a:pPr>
            <a:endParaRPr lang="es-PE" sz="1050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s-PE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(MAS DE 40 CAPAS) </a:t>
            </a:r>
            <a:endParaRPr lang="es-PE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s-PE" sz="2000" dirty="0"/>
          </a:p>
          <a:p>
            <a:pPr algn="ctr">
              <a:defRPr/>
            </a:pPr>
            <a:endParaRPr lang="es-PE" sz="2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2529" y="1268760"/>
            <a:ext cx="4734479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2768" y="1268760"/>
            <a:ext cx="4734000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9082" y="1268760"/>
            <a:ext cx="4761373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0264" y="1268760"/>
            <a:ext cx="4799008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857" y="1268760"/>
            <a:ext cx="4779823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6496" y="1268760"/>
            <a:ext cx="4766545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9003" y="1268760"/>
            <a:ext cx="4761530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8923" y="1268760"/>
            <a:ext cx="4761691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6662" y="1268760"/>
            <a:ext cx="4746212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2622" y="1268760"/>
            <a:ext cx="4754293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0407" y="1268760"/>
            <a:ext cx="4778722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687" y="1268760"/>
            <a:ext cx="4780162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8532" y="1268760"/>
            <a:ext cx="4762473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28875" y="1268760"/>
            <a:ext cx="4801787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1355" y="1268760"/>
            <a:ext cx="4776826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2359" y="1268760"/>
            <a:ext cx="4774819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4139607" y="1268760"/>
            <a:ext cx="4780322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4148831" y="1268760"/>
            <a:ext cx="4761874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6298" y="1268760"/>
            <a:ext cx="4766940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1834" y="1268760"/>
            <a:ext cx="4795869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4141905" y="1268760"/>
            <a:ext cx="4775727" cy="504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Flecha derecha 29"/>
          <p:cNvSpPr/>
          <p:nvPr/>
        </p:nvSpPr>
        <p:spPr bwMode="auto">
          <a:xfrm>
            <a:off x="3779912" y="3500728"/>
            <a:ext cx="504056" cy="57606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34" name="Título 1"/>
          <p:cNvSpPr>
            <a:spLocks noGrp="1"/>
          </p:cNvSpPr>
          <p:nvPr>
            <p:ph type="title"/>
          </p:nvPr>
        </p:nvSpPr>
        <p:spPr>
          <a:xfrm>
            <a:off x="2387921" y="140982"/>
            <a:ext cx="6756080" cy="867930"/>
          </a:xfrm>
        </p:spPr>
        <p:txBody>
          <a:bodyPr wrap="square">
            <a:spAutoFit/>
          </a:bodyPr>
          <a:lstStyle/>
          <a:p>
            <a:pPr algn="ctr"/>
            <a:r>
              <a:rPr lang="es-PE" sz="28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SIGRID PERSONALIZADO DE LA REGIÓN PUNO</a:t>
            </a:r>
          </a:p>
        </p:txBody>
      </p:sp>
    </p:spTree>
    <p:extLst>
      <p:ext uri="{BB962C8B-B14F-4D97-AF65-F5344CB8AC3E}">
        <p14:creationId xmlns:p14="http://schemas.microsoft.com/office/powerpoint/2010/main" val="11986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75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2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9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375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225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75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925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772" r="995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891" y="1112838"/>
            <a:ext cx="3453678" cy="5737562"/>
          </a:xfrm>
          <a:prstGeom prst="rect">
            <a:avLst/>
          </a:prstGeom>
        </p:spPr>
      </p:pic>
      <p:sp>
        <p:nvSpPr>
          <p:cNvPr id="4" name="7 Rectángulo redondeado"/>
          <p:cNvSpPr/>
          <p:nvPr/>
        </p:nvSpPr>
        <p:spPr>
          <a:xfrm>
            <a:off x="240420" y="2707321"/>
            <a:ext cx="3600400" cy="3672408"/>
          </a:xfrm>
          <a:prstGeom prst="roundRect">
            <a:avLst>
              <a:gd name="adj" fmla="val 5919"/>
            </a:avLst>
          </a:prstGeom>
          <a:solidFill>
            <a:srgbClr val="002060"/>
          </a:solidFill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s-PE" sz="2100" b="1" dirty="0">
                <a:solidFill>
                  <a:srgbClr val="92D050"/>
                </a:solidFill>
              </a:rPr>
              <a:t>   </a:t>
            </a:r>
            <a:r>
              <a:rPr lang="es-PE" sz="2000" u="sng" dirty="0">
                <a:solidFill>
                  <a:srgbClr val="92D05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REGISTROS ADMINISTRATIVOS</a:t>
            </a:r>
            <a:endParaRPr lang="es-PE" sz="2300" u="sng" dirty="0">
              <a:solidFill>
                <a:srgbClr val="92D05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  <a:p>
            <a:pPr algn="ctr">
              <a:defRPr/>
            </a:pPr>
            <a:endParaRPr lang="es-PE" sz="1050" dirty="0"/>
          </a:p>
          <a:p>
            <a:pPr>
              <a:defRPr/>
            </a:pPr>
            <a:r>
              <a:rPr lang="es-PE" sz="2800" dirty="0"/>
              <a:t>DOCUMENTOS: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/>
              <a:t>Investigación científica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/>
              <a:t>Estudios Técnicos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/>
              <a:t>Evaluaciones de Riesgo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/>
              <a:t>Publicaciones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/>
              <a:t>Informes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es-PE" sz="2400" dirty="0"/>
              <a:t>Normas entre otros.</a:t>
            </a:r>
          </a:p>
          <a:p>
            <a:pPr algn="ctr">
              <a:defRPr/>
            </a:pPr>
            <a:endParaRPr lang="es-PE" dirty="0"/>
          </a:p>
          <a:p>
            <a:pPr algn="ctr">
              <a:defRPr/>
            </a:pP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820" y="1869538"/>
            <a:ext cx="3054883" cy="4320000"/>
          </a:xfrm>
          <a:prstGeom prst="rect">
            <a:avLst/>
          </a:prstGeom>
          <a:effectLst/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242" y="1869538"/>
            <a:ext cx="3054038" cy="4320000"/>
          </a:xfrm>
          <a:prstGeom prst="rect">
            <a:avLst/>
          </a:prstGeom>
          <a:effectLst/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0055" y="1869538"/>
            <a:ext cx="3084412" cy="432000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672" y="1869538"/>
            <a:ext cx="3063179" cy="4320000"/>
          </a:xfrm>
          <a:prstGeom prst="rect">
            <a:avLst/>
          </a:prstGeom>
          <a:effectLst/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611" y="1869538"/>
            <a:ext cx="3051301" cy="4320000"/>
          </a:xfrm>
          <a:prstGeom prst="rect">
            <a:avLst/>
          </a:prstGeom>
          <a:effectLst/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401" y="1869538"/>
            <a:ext cx="3067721" cy="4320000"/>
          </a:xfrm>
          <a:prstGeom prst="rect">
            <a:avLst/>
          </a:prstGeom>
          <a:effectLst/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603054" y="2487332"/>
            <a:ext cx="4358415" cy="3084411"/>
          </a:xfrm>
          <a:prstGeom prst="rect">
            <a:avLst/>
          </a:prstGeom>
          <a:effectLst/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603054" y="2487331"/>
            <a:ext cx="4358414" cy="3084414"/>
          </a:xfrm>
          <a:prstGeom prst="rect">
            <a:avLst/>
          </a:prstGeom>
          <a:effectLst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785" y="1869538"/>
            <a:ext cx="3054953" cy="432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056" y="1869538"/>
            <a:ext cx="3068411" cy="432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83" y="1869538"/>
            <a:ext cx="3059756" cy="432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305" y="1869538"/>
            <a:ext cx="3063913" cy="432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112" y="1869538"/>
            <a:ext cx="3072298" cy="432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456" y="1869538"/>
            <a:ext cx="3055611" cy="4320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530" y="1869538"/>
            <a:ext cx="3061463" cy="43200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 bwMode="auto">
          <a:xfrm>
            <a:off x="4043158" y="3501008"/>
            <a:ext cx="504056" cy="57606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23" name="Imagen 22"/>
          <p:cNvPicPr/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032326"/>
            <a:ext cx="2656430" cy="1897450"/>
          </a:xfrm>
          <a:prstGeom prst="rect">
            <a:avLst/>
          </a:prstGeom>
          <a:ln>
            <a:noFill/>
          </a:ln>
          <a:effectLst>
            <a:softEdge rad="2286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0" name="Tabla 19"/>
          <p:cNvGraphicFramePr>
            <a:graphicFrameLocks noGrp="1"/>
          </p:cNvGraphicFramePr>
          <p:nvPr>
            <p:extLst/>
          </p:nvPr>
        </p:nvGraphicFramePr>
        <p:xfrm>
          <a:off x="16364" y="1117597"/>
          <a:ext cx="4530850" cy="5519693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946187"/>
                <a:gridCol w="584663"/>
              </a:tblGrid>
              <a:tr h="232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NOMBRE DEL DOCUMENTO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ESTUDIO HIDROLÓGICO EVALUACIÓN DE LOS RECURSOS HÍDRICOS EN LAS CUENCAS DE LOS RÍOS HUANCANÉ Y SUCHES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ESTUDIO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 smtClean="0">
                          <a:effectLst/>
                          <a:latin typeface="Agency FB" panose="020B0503020202020204" pitchFamily="34" charset="0"/>
                        </a:rPr>
                        <a:t>IDENTIFICACIÓN </a:t>
                      </a: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DE POBLACIONES VULNERABLES POR </a:t>
                      </a:r>
                      <a:r>
                        <a:rPr lang="es-PE" sz="1100" b="0" dirty="0" smtClean="0">
                          <a:effectLst/>
                          <a:latin typeface="Agency FB" panose="020B0503020202020204" pitchFamily="34" charset="0"/>
                        </a:rPr>
                        <a:t>ACTIVACIÓN </a:t>
                      </a: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DE QUEBRADAS 2016-2017  - REGIÓN PUNO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PLAN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IDENTIFICACIÓN DE ZONAS VULNERABLES ANTE INUNDACIONES EN RÍOS Y QUEBRADAS DE LA REGIÓN PUNO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ESTUDIO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INFORME  IDENTIFICACIÓN Y EVALUACIÓN EN LA GESTIÓN DE RIESGOS DEL RÍO </a:t>
                      </a:r>
                      <a:r>
                        <a:rPr lang="es-PE" sz="1100" b="0" dirty="0" err="1">
                          <a:effectLst/>
                          <a:latin typeface="Agency FB" panose="020B0503020202020204" pitchFamily="34" charset="0"/>
                        </a:rPr>
                        <a:t>TOROCOCHA</a:t>
                      </a: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 EN EL DISTRITO DE JULIACA PUNO 2016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INFORME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MAPA UBICACIÓN DE POBLACIONES VULNERABLES POR ACTIVACIÓN DE QUEBRADAS PUNO 2016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MAPA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0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PLAN CONTINGENCIA POR LLUVIAS 2016-2017 PUNO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PLAN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PLAN DE CONTINGENCIA ANTE EL PELIGRO INMINENTE DE DÉFICIT HÍDRICO ANTE EL FENÓMENO EL NIÑO PUNO 2016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PLAN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PLAN DE CONTINGENCIA ANTE LA ESCASES DE LLUVIAS EN LA REGIÓN PUNO CAMPAÑA </a:t>
                      </a:r>
                      <a:r>
                        <a:rPr lang="es-PE" sz="1100" b="0" dirty="0" err="1">
                          <a:effectLst/>
                          <a:latin typeface="Agency FB" panose="020B0503020202020204" pitchFamily="34" charset="0"/>
                        </a:rPr>
                        <a:t>AGRICOLA</a:t>
                      </a: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 2016-2017 PUNO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PLAN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PLAN DE CONTINGENCIA POR SEQUÍA SECTOR AGRARIO INFRAESTRUCTURA DE RIEGO, PUNO 2016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PLAN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0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PLAN DE CONTINGENCIA POR SISMO PUNO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PLAN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PLAN DE OPERACIONES, EJERCICIO DE ACCIÓN MULTISECTORIAL ANTE INUNDACIONES- HUANCANÉ 2016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PLAN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0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PLAN REGIONAL DE CONTINGENCIA ANTE BAJAS TEMPERATURAS 2017 PUNO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PLAN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9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PLAN REGIONAL DE GESTIÓN DEL RIESGO DE DESASTRES 2016 - 2021 - REGIÓN PUNO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INFORME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7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PLAN REGIONAL GESTIÓN DEL RIESGO DE DESASTRES 2016-2021,RESUMIDA, PUNO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PLAN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0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PROGRAMA REGIONAL DE POBLACIÓN DE LA REGIÓN PUNO 2013 - 2017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OTROS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0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SISMO DE LAMPA DEL 1 DE DICIEMBRE DEL 2016 (6.0 ML) - PUNO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>
                          <a:effectLst/>
                          <a:latin typeface="Agency FB" panose="020B0503020202020204" pitchFamily="34" charset="0"/>
                        </a:rPr>
                        <a:t>ESTUDIO</a:t>
                      </a:r>
                      <a:endParaRPr lang="es-PE" sz="1100" b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0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ZONIFICACIÓN ECOLÓGICA Y ECONÓMICA DEL DEPARTAMENTO DE PUNO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ESTUDIO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ZONIFICACIÓN ECOLÓGICA Y ECONÓMICA DEL DEPARTAMENTO DE PUNO - IMPLEMENTACIÓN DE LOS PROCESOS DE ORDENAMIENTO TERRITORIAL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0" dirty="0">
                          <a:effectLst/>
                          <a:latin typeface="Agency FB" panose="020B0503020202020204" pitchFamily="34" charset="0"/>
                        </a:rPr>
                        <a:t>ESTUDIO</a:t>
                      </a:r>
                      <a:endParaRPr lang="es-PE" sz="1100" b="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Título 1"/>
          <p:cNvSpPr>
            <a:spLocks noGrp="1"/>
          </p:cNvSpPr>
          <p:nvPr>
            <p:ph type="title"/>
          </p:nvPr>
        </p:nvSpPr>
        <p:spPr>
          <a:xfrm>
            <a:off x="2387921" y="140982"/>
            <a:ext cx="6756080" cy="867930"/>
          </a:xfrm>
        </p:spPr>
        <p:txBody>
          <a:bodyPr wrap="square">
            <a:spAutoFit/>
          </a:bodyPr>
          <a:lstStyle/>
          <a:p>
            <a:pPr algn="ctr"/>
            <a:r>
              <a:rPr lang="es-PE" sz="28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SIGRID PERSONALIZADO DE LA REGIÓN PUNO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261" y="1833004"/>
            <a:ext cx="3060000" cy="439306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261" y="1846416"/>
            <a:ext cx="3060000" cy="436624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261" y="1820219"/>
            <a:ext cx="3060000" cy="4418639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261" y="1846663"/>
            <a:ext cx="3060000" cy="4365751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2261" y="1871641"/>
            <a:ext cx="3060000" cy="431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249" y="1896078"/>
            <a:ext cx="3060000" cy="436198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1727">
            <a:off x="4723685" y="1829708"/>
            <a:ext cx="4248421" cy="4494726"/>
          </a:xfrm>
          <a:prstGeom prst="rect">
            <a:avLst/>
          </a:prstGeom>
          <a:effectLst/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8325">
            <a:off x="4686678" y="1790084"/>
            <a:ext cx="4322434" cy="45739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779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7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2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7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2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7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925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75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25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975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325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67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75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475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2387920" y="85582"/>
            <a:ext cx="6610937" cy="978729"/>
          </a:xfrm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CATALOGO INTERACTIVO DEL SIGRID</a:t>
            </a:r>
          </a:p>
        </p:txBody>
      </p:sp>
      <p:sp>
        <p:nvSpPr>
          <p:cNvPr id="6" name="Marcador de texto 2"/>
          <p:cNvSpPr txBox="1">
            <a:spLocks/>
          </p:cNvSpPr>
          <p:nvPr/>
        </p:nvSpPr>
        <p:spPr>
          <a:xfrm>
            <a:off x="322401" y="1145574"/>
            <a:ext cx="8676456" cy="5453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PE" sz="2400" dirty="0" smtClean="0"/>
              <a:t>Para dar a conocer que información podemos encontrar en el SIGRID para la región Puno y a la vez dar la mayor facilidad de acceso posible, es que se elabora un catálogo interactivo  con información pertinente a la región, que permite interactuar entre el catalogo y los equipos móviles con soporte de sistema operativo Android en las que se podrá ver los registros administrativos completos elaborados por entidades técnico científicas e instituciones  relacionadas a la gestión del riesgo de desastres. </a:t>
            </a:r>
            <a:r>
              <a:rPr lang="es-PE" sz="2400" dirty="0" smtClean="0">
                <a:hlinkClick r:id="rId2"/>
              </a:rPr>
              <a:t>http://coerpuno.gob.pe/sigrid</a:t>
            </a:r>
            <a:r>
              <a:rPr lang="es-PE" sz="2400" dirty="0" smtClean="0"/>
              <a:t> </a:t>
            </a:r>
            <a:endParaRPr lang="es-PE" sz="2400" dirty="0"/>
          </a:p>
        </p:txBody>
      </p:sp>
      <p:grpSp>
        <p:nvGrpSpPr>
          <p:cNvPr id="7" name="Grupo 6"/>
          <p:cNvGrpSpPr/>
          <p:nvPr/>
        </p:nvGrpSpPr>
        <p:grpSpPr>
          <a:xfrm>
            <a:off x="3304271" y="3904238"/>
            <a:ext cx="1632283" cy="2865120"/>
            <a:chOff x="13092" y="41873"/>
            <a:chExt cx="2859478" cy="4586287"/>
          </a:xfrm>
        </p:grpSpPr>
        <p:sp>
          <p:nvSpPr>
            <p:cNvPr id="8" name="Forma libre 7"/>
            <p:cNvSpPr/>
            <p:nvPr/>
          </p:nvSpPr>
          <p:spPr>
            <a:xfrm>
              <a:off x="293847" y="41873"/>
              <a:ext cx="2578723" cy="4586287"/>
            </a:xfrm>
            <a:custGeom>
              <a:avLst/>
              <a:gdLst>
                <a:gd name="connsiteX0" fmla="*/ 0 w 2149434"/>
                <a:gd name="connsiteY0" fmla="*/ 3099460 h 3823855"/>
                <a:gd name="connsiteX1" fmla="*/ 1900052 w 2149434"/>
                <a:gd name="connsiteY1" fmla="*/ 3823855 h 3823855"/>
                <a:gd name="connsiteX2" fmla="*/ 2149434 w 2149434"/>
                <a:gd name="connsiteY2" fmla="*/ 0 h 3823855"/>
                <a:gd name="connsiteX3" fmla="*/ 83128 w 2149434"/>
                <a:gd name="connsiteY3" fmla="*/ 95003 h 3823855"/>
                <a:gd name="connsiteX4" fmla="*/ 0 w 2149434"/>
                <a:gd name="connsiteY4" fmla="*/ 3099460 h 3823855"/>
                <a:gd name="connsiteX0" fmla="*/ 0 w 2149434"/>
                <a:gd name="connsiteY0" fmla="*/ 3099460 h 3823855"/>
                <a:gd name="connsiteX1" fmla="*/ 1900052 w 2149434"/>
                <a:gd name="connsiteY1" fmla="*/ 3823855 h 3823855"/>
                <a:gd name="connsiteX2" fmla="*/ 2149434 w 2149434"/>
                <a:gd name="connsiteY2" fmla="*/ 0 h 3823855"/>
                <a:gd name="connsiteX3" fmla="*/ 81604 w 2149434"/>
                <a:gd name="connsiteY3" fmla="*/ 93996 h 3823855"/>
                <a:gd name="connsiteX4" fmla="*/ 0 w 2149434"/>
                <a:gd name="connsiteY4" fmla="*/ 3099460 h 3823855"/>
                <a:gd name="connsiteX0" fmla="*/ 0 w 2149434"/>
                <a:gd name="connsiteY0" fmla="*/ 3099460 h 3823855"/>
                <a:gd name="connsiteX1" fmla="*/ 1900052 w 2149434"/>
                <a:gd name="connsiteY1" fmla="*/ 3823855 h 3823855"/>
                <a:gd name="connsiteX2" fmla="*/ 2149434 w 2149434"/>
                <a:gd name="connsiteY2" fmla="*/ 0 h 3823855"/>
                <a:gd name="connsiteX3" fmla="*/ 87701 w 2149434"/>
                <a:gd name="connsiteY3" fmla="*/ 96980 h 3823855"/>
                <a:gd name="connsiteX4" fmla="*/ 0 w 2149434"/>
                <a:gd name="connsiteY4" fmla="*/ 3099460 h 3823855"/>
                <a:gd name="connsiteX0" fmla="*/ 0 w 2146385"/>
                <a:gd name="connsiteY0" fmla="*/ 3102444 h 3823855"/>
                <a:gd name="connsiteX1" fmla="*/ 1897003 w 2146385"/>
                <a:gd name="connsiteY1" fmla="*/ 3823855 h 3823855"/>
                <a:gd name="connsiteX2" fmla="*/ 2146385 w 2146385"/>
                <a:gd name="connsiteY2" fmla="*/ 0 h 3823855"/>
                <a:gd name="connsiteX3" fmla="*/ 84652 w 2146385"/>
                <a:gd name="connsiteY3" fmla="*/ 96980 h 3823855"/>
                <a:gd name="connsiteX4" fmla="*/ 0 w 2146385"/>
                <a:gd name="connsiteY4" fmla="*/ 3102444 h 3823855"/>
                <a:gd name="connsiteX0" fmla="*/ 0 w 2137241"/>
                <a:gd name="connsiteY0" fmla="*/ 3105428 h 3823855"/>
                <a:gd name="connsiteX1" fmla="*/ 1887859 w 2137241"/>
                <a:gd name="connsiteY1" fmla="*/ 3823855 h 3823855"/>
                <a:gd name="connsiteX2" fmla="*/ 2137241 w 2137241"/>
                <a:gd name="connsiteY2" fmla="*/ 0 h 3823855"/>
                <a:gd name="connsiteX3" fmla="*/ 75508 w 2137241"/>
                <a:gd name="connsiteY3" fmla="*/ 96980 h 3823855"/>
                <a:gd name="connsiteX4" fmla="*/ 0 w 2137241"/>
                <a:gd name="connsiteY4" fmla="*/ 3105428 h 3823855"/>
                <a:gd name="connsiteX0" fmla="*/ 0 w 2137241"/>
                <a:gd name="connsiteY0" fmla="*/ 3105428 h 3823855"/>
                <a:gd name="connsiteX1" fmla="*/ 1887859 w 2137241"/>
                <a:gd name="connsiteY1" fmla="*/ 3823855 h 3823855"/>
                <a:gd name="connsiteX2" fmla="*/ 2137241 w 2137241"/>
                <a:gd name="connsiteY2" fmla="*/ 0 h 3823855"/>
                <a:gd name="connsiteX3" fmla="*/ 80081 w 2137241"/>
                <a:gd name="connsiteY3" fmla="*/ 104440 h 3823855"/>
                <a:gd name="connsiteX4" fmla="*/ 0 w 2137241"/>
                <a:gd name="connsiteY4" fmla="*/ 3105428 h 3823855"/>
                <a:gd name="connsiteX0" fmla="*/ 0 w 2143338"/>
                <a:gd name="connsiteY0" fmla="*/ 3100952 h 3819379"/>
                <a:gd name="connsiteX1" fmla="*/ 1887859 w 2143338"/>
                <a:gd name="connsiteY1" fmla="*/ 3819379 h 3819379"/>
                <a:gd name="connsiteX2" fmla="*/ 2143338 w 2143338"/>
                <a:gd name="connsiteY2" fmla="*/ 0 h 3819379"/>
                <a:gd name="connsiteX3" fmla="*/ 80081 w 2143338"/>
                <a:gd name="connsiteY3" fmla="*/ 99964 h 3819379"/>
                <a:gd name="connsiteX4" fmla="*/ 0 w 2143338"/>
                <a:gd name="connsiteY4" fmla="*/ 3100952 h 3819379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80081 w 2144862"/>
                <a:gd name="connsiteY3" fmla="*/ 93996 h 3813411"/>
                <a:gd name="connsiteX4" fmla="*/ 0 w 2144862"/>
                <a:gd name="connsiteY4" fmla="*/ 3094984 h 3813411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83130 w 2144862"/>
                <a:gd name="connsiteY3" fmla="*/ 96980 h 3813411"/>
                <a:gd name="connsiteX4" fmla="*/ 0 w 2144862"/>
                <a:gd name="connsiteY4" fmla="*/ 3094984 h 3813411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89227 w 2144862"/>
                <a:gd name="connsiteY3" fmla="*/ 114881 h 3813411"/>
                <a:gd name="connsiteX4" fmla="*/ 0 w 2144862"/>
                <a:gd name="connsiteY4" fmla="*/ 3094984 h 3813411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145628 w 2144862"/>
                <a:gd name="connsiteY3" fmla="*/ 226766 h 3813411"/>
                <a:gd name="connsiteX4" fmla="*/ 0 w 2144862"/>
                <a:gd name="connsiteY4" fmla="*/ 3094984 h 3813411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105995 w 2144862"/>
                <a:gd name="connsiteY3" fmla="*/ 155160 h 3813411"/>
                <a:gd name="connsiteX4" fmla="*/ 0 w 2144862"/>
                <a:gd name="connsiteY4" fmla="*/ 3094984 h 3813411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116665 w 2144862"/>
                <a:gd name="connsiteY3" fmla="*/ 158143 h 3813411"/>
                <a:gd name="connsiteX4" fmla="*/ 0 w 2144862"/>
                <a:gd name="connsiteY4" fmla="*/ 3094984 h 3813411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40449 w 2144862"/>
                <a:gd name="connsiteY3" fmla="*/ 168586 h 3813411"/>
                <a:gd name="connsiteX4" fmla="*/ 0 w 2144862"/>
                <a:gd name="connsiteY4" fmla="*/ 3094984 h 3813411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86179 w 2144862"/>
                <a:gd name="connsiteY3" fmla="*/ 190963 h 3813411"/>
                <a:gd name="connsiteX4" fmla="*/ 0 w 2144862"/>
                <a:gd name="connsiteY4" fmla="*/ 3094984 h 3813411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90752 w 2144862"/>
                <a:gd name="connsiteY3" fmla="*/ 192455 h 3813411"/>
                <a:gd name="connsiteX4" fmla="*/ 0 w 2144862"/>
                <a:gd name="connsiteY4" fmla="*/ 3094984 h 3813411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92276 w 2144862"/>
                <a:gd name="connsiteY3" fmla="*/ 198422 h 3813411"/>
                <a:gd name="connsiteX4" fmla="*/ 0 w 2144862"/>
                <a:gd name="connsiteY4" fmla="*/ 3094984 h 3813411"/>
                <a:gd name="connsiteX0" fmla="*/ 0 w 2144862"/>
                <a:gd name="connsiteY0" fmla="*/ 3094984 h 3813411"/>
                <a:gd name="connsiteX1" fmla="*/ 1887859 w 2144862"/>
                <a:gd name="connsiteY1" fmla="*/ 3813411 h 3813411"/>
                <a:gd name="connsiteX2" fmla="*/ 2144862 w 2144862"/>
                <a:gd name="connsiteY2" fmla="*/ 0 h 3813411"/>
                <a:gd name="connsiteX3" fmla="*/ 92276 w 2144862"/>
                <a:gd name="connsiteY3" fmla="*/ 198422 h 3813411"/>
                <a:gd name="connsiteX4" fmla="*/ 0 w 2144862"/>
                <a:gd name="connsiteY4" fmla="*/ 3094984 h 3813411"/>
                <a:gd name="connsiteX0" fmla="*/ 0 w 2133748"/>
                <a:gd name="connsiteY0" fmla="*/ 3092809 h 3813411"/>
                <a:gd name="connsiteX1" fmla="*/ 1876745 w 2133748"/>
                <a:gd name="connsiteY1" fmla="*/ 3813411 h 3813411"/>
                <a:gd name="connsiteX2" fmla="*/ 2133748 w 2133748"/>
                <a:gd name="connsiteY2" fmla="*/ 0 h 3813411"/>
                <a:gd name="connsiteX3" fmla="*/ 81162 w 2133748"/>
                <a:gd name="connsiteY3" fmla="*/ 198422 h 3813411"/>
                <a:gd name="connsiteX4" fmla="*/ 0 w 2133748"/>
                <a:gd name="connsiteY4" fmla="*/ 3092809 h 3813411"/>
                <a:gd name="connsiteX0" fmla="*/ 0 w 2329313"/>
                <a:gd name="connsiteY0" fmla="*/ 3199385 h 3813411"/>
                <a:gd name="connsiteX1" fmla="*/ 2072310 w 2329313"/>
                <a:gd name="connsiteY1" fmla="*/ 3813411 h 3813411"/>
                <a:gd name="connsiteX2" fmla="*/ 2329313 w 2329313"/>
                <a:gd name="connsiteY2" fmla="*/ 0 h 3813411"/>
                <a:gd name="connsiteX3" fmla="*/ 276727 w 2329313"/>
                <a:gd name="connsiteY3" fmla="*/ 198422 h 3813411"/>
                <a:gd name="connsiteX4" fmla="*/ 0 w 2329313"/>
                <a:gd name="connsiteY4" fmla="*/ 3199385 h 3813411"/>
                <a:gd name="connsiteX0" fmla="*/ 0 w 2131520"/>
                <a:gd name="connsiteY0" fmla="*/ 3055834 h 3813411"/>
                <a:gd name="connsiteX1" fmla="*/ 1874517 w 2131520"/>
                <a:gd name="connsiteY1" fmla="*/ 3813411 h 3813411"/>
                <a:gd name="connsiteX2" fmla="*/ 2131520 w 2131520"/>
                <a:gd name="connsiteY2" fmla="*/ 0 h 3813411"/>
                <a:gd name="connsiteX3" fmla="*/ 78934 w 2131520"/>
                <a:gd name="connsiteY3" fmla="*/ 198422 h 3813411"/>
                <a:gd name="connsiteX4" fmla="*/ 0 w 2131520"/>
                <a:gd name="connsiteY4" fmla="*/ 3055834 h 3813411"/>
                <a:gd name="connsiteX0" fmla="*/ 0 w 2131520"/>
                <a:gd name="connsiteY0" fmla="*/ 3055834 h 3904761"/>
                <a:gd name="connsiteX1" fmla="*/ 1892300 w 2131520"/>
                <a:gd name="connsiteY1" fmla="*/ 3904761 h 3904761"/>
                <a:gd name="connsiteX2" fmla="*/ 2131520 w 2131520"/>
                <a:gd name="connsiteY2" fmla="*/ 0 h 3904761"/>
                <a:gd name="connsiteX3" fmla="*/ 78934 w 2131520"/>
                <a:gd name="connsiteY3" fmla="*/ 198422 h 3904761"/>
                <a:gd name="connsiteX4" fmla="*/ 0 w 2131520"/>
                <a:gd name="connsiteY4" fmla="*/ 3055834 h 3904761"/>
                <a:gd name="connsiteX0" fmla="*/ 22716 w 2154236"/>
                <a:gd name="connsiteY0" fmla="*/ 3055834 h 3904761"/>
                <a:gd name="connsiteX1" fmla="*/ 1915016 w 2154236"/>
                <a:gd name="connsiteY1" fmla="*/ 3904761 h 3904761"/>
                <a:gd name="connsiteX2" fmla="*/ 2154236 w 2154236"/>
                <a:gd name="connsiteY2" fmla="*/ 0 h 3904761"/>
                <a:gd name="connsiteX3" fmla="*/ 0 w 2154236"/>
                <a:gd name="connsiteY3" fmla="*/ 123219 h 3904761"/>
                <a:gd name="connsiteX4" fmla="*/ 22716 w 2154236"/>
                <a:gd name="connsiteY4" fmla="*/ 3055834 h 3904761"/>
                <a:gd name="connsiteX0" fmla="*/ 0 w 2131520"/>
                <a:gd name="connsiteY0" fmla="*/ 3055834 h 3904761"/>
                <a:gd name="connsiteX1" fmla="*/ 1892300 w 2131520"/>
                <a:gd name="connsiteY1" fmla="*/ 3904761 h 3904761"/>
                <a:gd name="connsiteX2" fmla="*/ 2131520 w 2131520"/>
                <a:gd name="connsiteY2" fmla="*/ 0 h 3904761"/>
                <a:gd name="connsiteX3" fmla="*/ 88831 w 2131520"/>
                <a:gd name="connsiteY3" fmla="*/ 198422 h 3904761"/>
                <a:gd name="connsiteX4" fmla="*/ 0 w 2131520"/>
                <a:gd name="connsiteY4" fmla="*/ 3055834 h 3904761"/>
                <a:gd name="connsiteX0" fmla="*/ 0 w 2324904"/>
                <a:gd name="connsiteY0" fmla="*/ 3133463 h 3982390"/>
                <a:gd name="connsiteX1" fmla="*/ 1892300 w 2324904"/>
                <a:gd name="connsiteY1" fmla="*/ 3982390 h 3982390"/>
                <a:gd name="connsiteX2" fmla="*/ 2324904 w 2324904"/>
                <a:gd name="connsiteY2" fmla="*/ 0 h 3982390"/>
                <a:gd name="connsiteX3" fmla="*/ 88831 w 2324904"/>
                <a:gd name="connsiteY3" fmla="*/ 276051 h 3982390"/>
                <a:gd name="connsiteX4" fmla="*/ 0 w 2324904"/>
                <a:gd name="connsiteY4" fmla="*/ 3133463 h 3982390"/>
                <a:gd name="connsiteX0" fmla="*/ 0 w 2319946"/>
                <a:gd name="connsiteY0" fmla="*/ 3458563 h 4307490"/>
                <a:gd name="connsiteX1" fmla="*/ 1892300 w 2319946"/>
                <a:gd name="connsiteY1" fmla="*/ 4307490 h 4307490"/>
                <a:gd name="connsiteX2" fmla="*/ 2319946 w 2319946"/>
                <a:gd name="connsiteY2" fmla="*/ 0 h 4307490"/>
                <a:gd name="connsiteX3" fmla="*/ 88831 w 2319946"/>
                <a:gd name="connsiteY3" fmla="*/ 601151 h 4307490"/>
                <a:gd name="connsiteX4" fmla="*/ 0 w 2319946"/>
                <a:gd name="connsiteY4" fmla="*/ 3458563 h 4307490"/>
                <a:gd name="connsiteX0" fmla="*/ 0 w 2181114"/>
                <a:gd name="connsiteY0" fmla="*/ 3126207 h 3975134"/>
                <a:gd name="connsiteX1" fmla="*/ 1892300 w 2181114"/>
                <a:gd name="connsiteY1" fmla="*/ 3975134 h 3975134"/>
                <a:gd name="connsiteX2" fmla="*/ 2181114 w 2181114"/>
                <a:gd name="connsiteY2" fmla="*/ 0 h 3975134"/>
                <a:gd name="connsiteX3" fmla="*/ 88831 w 2181114"/>
                <a:gd name="connsiteY3" fmla="*/ 268795 h 3975134"/>
                <a:gd name="connsiteX4" fmla="*/ 0 w 2181114"/>
                <a:gd name="connsiteY4" fmla="*/ 3126207 h 3975134"/>
                <a:gd name="connsiteX0" fmla="*/ 0 w 2181114"/>
                <a:gd name="connsiteY0" fmla="*/ 3126207 h 4018805"/>
                <a:gd name="connsiteX1" fmla="*/ 1936920 w 2181114"/>
                <a:gd name="connsiteY1" fmla="*/ 4018805 h 4018805"/>
                <a:gd name="connsiteX2" fmla="*/ 2181114 w 2181114"/>
                <a:gd name="connsiteY2" fmla="*/ 0 h 4018805"/>
                <a:gd name="connsiteX3" fmla="*/ 88831 w 2181114"/>
                <a:gd name="connsiteY3" fmla="*/ 268795 h 4018805"/>
                <a:gd name="connsiteX4" fmla="*/ 0 w 2181114"/>
                <a:gd name="connsiteY4" fmla="*/ 3126207 h 4018805"/>
                <a:gd name="connsiteX0" fmla="*/ 0 w 2181114"/>
                <a:gd name="connsiteY0" fmla="*/ 3126207 h 4140099"/>
                <a:gd name="connsiteX1" fmla="*/ 1998891 w 2181114"/>
                <a:gd name="connsiteY1" fmla="*/ 4140099 h 4140099"/>
                <a:gd name="connsiteX2" fmla="*/ 2181114 w 2181114"/>
                <a:gd name="connsiteY2" fmla="*/ 0 h 4140099"/>
                <a:gd name="connsiteX3" fmla="*/ 88831 w 2181114"/>
                <a:gd name="connsiteY3" fmla="*/ 268795 h 4140099"/>
                <a:gd name="connsiteX4" fmla="*/ 0 w 2181114"/>
                <a:gd name="connsiteY4" fmla="*/ 3126207 h 4140099"/>
                <a:gd name="connsiteX0" fmla="*/ 0 w 2181114"/>
                <a:gd name="connsiteY0" fmla="*/ 3126207 h 3885357"/>
                <a:gd name="connsiteX1" fmla="*/ 1872469 w 2181114"/>
                <a:gd name="connsiteY1" fmla="*/ 3885357 h 3885357"/>
                <a:gd name="connsiteX2" fmla="*/ 2181114 w 2181114"/>
                <a:gd name="connsiteY2" fmla="*/ 0 h 3885357"/>
                <a:gd name="connsiteX3" fmla="*/ 88831 w 2181114"/>
                <a:gd name="connsiteY3" fmla="*/ 268795 h 3885357"/>
                <a:gd name="connsiteX4" fmla="*/ 0 w 2181114"/>
                <a:gd name="connsiteY4" fmla="*/ 3126207 h 3885357"/>
                <a:gd name="connsiteX0" fmla="*/ 0 w 2181114"/>
                <a:gd name="connsiteY0" fmla="*/ 3126207 h 3885357"/>
                <a:gd name="connsiteX1" fmla="*/ 1872469 w 2181114"/>
                <a:gd name="connsiteY1" fmla="*/ 3885357 h 3885357"/>
                <a:gd name="connsiteX2" fmla="*/ 2181114 w 2181114"/>
                <a:gd name="connsiteY2" fmla="*/ 0 h 3885357"/>
                <a:gd name="connsiteX3" fmla="*/ 127591 w 2181114"/>
                <a:gd name="connsiteY3" fmla="*/ 343073 h 3885357"/>
                <a:gd name="connsiteX4" fmla="*/ 0 w 2181114"/>
                <a:gd name="connsiteY4" fmla="*/ 3126207 h 3885357"/>
                <a:gd name="connsiteX0" fmla="*/ 210176 w 2391290"/>
                <a:gd name="connsiteY0" fmla="*/ 3126207 h 3885357"/>
                <a:gd name="connsiteX1" fmla="*/ 2082645 w 2391290"/>
                <a:gd name="connsiteY1" fmla="*/ 3885357 h 3885357"/>
                <a:gd name="connsiteX2" fmla="*/ 2391290 w 2391290"/>
                <a:gd name="connsiteY2" fmla="*/ 0 h 3885357"/>
                <a:gd name="connsiteX3" fmla="*/ 0 w 2391290"/>
                <a:gd name="connsiteY3" fmla="*/ 144999 h 3885357"/>
                <a:gd name="connsiteX4" fmla="*/ 210176 w 2391290"/>
                <a:gd name="connsiteY4" fmla="*/ 3126207 h 3885357"/>
                <a:gd name="connsiteX0" fmla="*/ 0 w 2181114"/>
                <a:gd name="connsiteY0" fmla="*/ 3126207 h 3885357"/>
                <a:gd name="connsiteX1" fmla="*/ 1872469 w 2181114"/>
                <a:gd name="connsiteY1" fmla="*/ 3885357 h 3885357"/>
                <a:gd name="connsiteX2" fmla="*/ 2181114 w 2181114"/>
                <a:gd name="connsiteY2" fmla="*/ 0 h 3885357"/>
                <a:gd name="connsiteX3" fmla="*/ 72220 w 2181114"/>
                <a:gd name="connsiteY3" fmla="*/ 239084 h 3885357"/>
                <a:gd name="connsiteX4" fmla="*/ 0 w 2181114"/>
                <a:gd name="connsiteY4" fmla="*/ 3126207 h 3885357"/>
                <a:gd name="connsiteX0" fmla="*/ 0 w 2291858"/>
                <a:gd name="connsiteY0" fmla="*/ 4334459 h 5093609"/>
                <a:gd name="connsiteX1" fmla="*/ 1872469 w 2291858"/>
                <a:gd name="connsiteY1" fmla="*/ 5093609 h 5093609"/>
                <a:gd name="connsiteX2" fmla="*/ 2291858 w 2291858"/>
                <a:gd name="connsiteY2" fmla="*/ 0 h 5093609"/>
                <a:gd name="connsiteX3" fmla="*/ 72220 w 2291858"/>
                <a:gd name="connsiteY3" fmla="*/ 1447336 h 5093609"/>
                <a:gd name="connsiteX4" fmla="*/ 0 w 2291858"/>
                <a:gd name="connsiteY4" fmla="*/ 4334459 h 5093609"/>
                <a:gd name="connsiteX0" fmla="*/ 0 w 2158948"/>
                <a:gd name="connsiteY0" fmla="*/ 3091547 h 3850697"/>
                <a:gd name="connsiteX1" fmla="*/ 1872469 w 2158948"/>
                <a:gd name="connsiteY1" fmla="*/ 3850697 h 3850697"/>
                <a:gd name="connsiteX2" fmla="*/ 2158948 w 2158948"/>
                <a:gd name="connsiteY2" fmla="*/ 0 h 3850697"/>
                <a:gd name="connsiteX3" fmla="*/ 72220 w 2158948"/>
                <a:gd name="connsiteY3" fmla="*/ 204424 h 3850697"/>
                <a:gd name="connsiteX4" fmla="*/ 0 w 2158948"/>
                <a:gd name="connsiteY4" fmla="*/ 3091547 h 3850697"/>
                <a:gd name="connsiteX0" fmla="*/ 0 w 2158948"/>
                <a:gd name="connsiteY0" fmla="*/ 3091547 h 3949745"/>
                <a:gd name="connsiteX1" fmla="*/ 1977695 w 2158948"/>
                <a:gd name="connsiteY1" fmla="*/ 3949745 h 3949745"/>
                <a:gd name="connsiteX2" fmla="*/ 2158948 w 2158948"/>
                <a:gd name="connsiteY2" fmla="*/ 0 h 3949745"/>
                <a:gd name="connsiteX3" fmla="*/ 72220 w 2158948"/>
                <a:gd name="connsiteY3" fmla="*/ 204424 h 3949745"/>
                <a:gd name="connsiteX4" fmla="*/ 0 w 2158948"/>
                <a:gd name="connsiteY4" fmla="*/ 3091547 h 3949745"/>
                <a:gd name="connsiteX0" fmla="*/ 0 w 2158948"/>
                <a:gd name="connsiteY0" fmla="*/ 3091547 h 3796209"/>
                <a:gd name="connsiteX1" fmla="*/ 1861393 w 2158948"/>
                <a:gd name="connsiteY1" fmla="*/ 3796209 h 3796209"/>
                <a:gd name="connsiteX2" fmla="*/ 2158948 w 2158948"/>
                <a:gd name="connsiteY2" fmla="*/ 0 h 3796209"/>
                <a:gd name="connsiteX3" fmla="*/ 72220 w 2158948"/>
                <a:gd name="connsiteY3" fmla="*/ 204424 h 3796209"/>
                <a:gd name="connsiteX4" fmla="*/ 0 w 2158948"/>
                <a:gd name="connsiteY4" fmla="*/ 3091547 h 3796209"/>
                <a:gd name="connsiteX0" fmla="*/ 0 w 2325095"/>
                <a:gd name="connsiteY0" fmla="*/ 3150980 h 3796209"/>
                <a:gd name="connsiteX1" fmla="*/ 2027540 w 2325095"/>
                <a:gd name="connsiteY1" fmla="*/ 3796209 h 3796209"/>
                <a:gd name="connsiteX2" fmla="*/ 2325095 w 2325095"/>
                <a:gd name="connsiteY2" fmla="*/ 0 h 3796209"/>
                <a:gd name="connsiteX3" fmla="*/ 238367 w 2325095"/>
                <a:gd name="connsiteY3" fmla="*/ 204424 h 3796209"/>
                <a:gd name="connsiteX4" fmla="*/ 0 w 2325095"/>
                <a:gd name="connsiteY4" fmla="*/ 3150980 h 3796209"/>
                <a:gd name="connsiteX0" fmla="*/ 0 w 2181102"/>
                <a:gd name="connsiteY0" fmla="*/ 3141075 h 3796209"/>
                <a:gd name="connsiteX1" fmla="*/ 1883547 w 2181102"/>
                <a:gd name="connsiteY1" fmla="*/ 3796209 h 3796209"/>
                <a:gd name="connsiteX2" fmla="*/ 2181102 w 2181102"/>
                <a:gd name="connsiteY2" fmla="*/ 0 h 3796209"/>
                <a:gd name="connsiteX3" fmla="*/ 94374 w 2181102"/>
                <a:gd name="connsiteY3" fmla="*/ 204424 h 3796209"/>
                <a:gd name="connsiteX4" fmla="*/ 0 w 2181102"/>
                <a:gd name="connsiteY4" fmla="*/ 3141075 h 379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1102" h="3796209">
                  <a:moveTo>
                    <a:pt x="0" y="3141075"/>
                  </a:moveTo>
                  <a:lnTo>
                    <a:pt x="1883547" y="3796209"/>
                  </a:lnTo>
                  <a:lnTo>
                    <a:pt x="2181102" y="0"/>
                  </a:lnTo>
                  <a:lnTo>
                    <a:pt x="94374" y="204424"/>
                  </a:lnTo>
                  <a:lnTo>
                    <a:pt x="0" y="3141075"/>
                  </a:lnTo>
                  <a:close/>
                </a:path>
              </a:pathLst>
            </a:cu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2" y="162560"/>
              <a:ext cx="2804794" cy="4197985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</p:grpSp>
      <p:grpSp>
        <p:nvGrpSpPr>
          <p:cNvPr id="11" name="Grupo 10"/>
          <p:cNvGrpSpPr/>
          <p:nvPr/>
        </p:nvGrpSpPr>
        <p:grpSpPr>
          <a:xfrm>
            <a:off x="530422" y="4138152"/>
            <a:ext cx="1206138" cy="2297334"/>
            <a:chOff x="0" y="0"/>
            <a:chExt cx="1705610" cy="3248660"/>
          </a:xfrm>
        </p:grpSpPr>
        <p:pic>
          <p:nvPicPr>
            <p:cNvPr id="12" name="Imagen 11" descr="Resultado de imagen para celular samsu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705610" cy="32486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143" y="327803"/>
              <a:ext cx="1496060" cy="2644775"/>
            </a:xfrm>
            <a:prstGeom prst="rect">
              <a:avLst/>
            </a:prstGeom>
            <a:effectLst>
              <a:softEdge rad="12700"/>
            </a:effectLst>
          </p:spPr>
        </p:pic>
      </p:grpSp>
      <p:sp>
        <p:nvSpPr>
          <p:cNvPr id="16" name="Forma libre 15"/>
          <p:cNvSpPr/>
          <p:nvPr/>
        </p:nvSpPr>
        <p:spPr>
          <a:xfrm>
            <a:off x="2646672" y="4770569"/>
            <a:ext cx="1740298" cy="1299356"/>
          </a:xfrm>
          <a:custGeom>
            <a:avLst/>
            <a:gdLst>
              <a:gd name="connsiteX0" fmla="*/ 19050 w 3162300"/>
              <a:gd name="connsiteY0" fmla="*/ 0 h 1676400"/>
              <a:gd name="connsiteX1" fmla="*/ 2990850 w 3162300"/>
              <a:gd name="connsiteY1" fmla="*/ 1323975 h 1676400"/>
              <a:gd name="connsiteX2" fmla="*/ 3162300 w 3162300"/>
              <a:gd name="connsiteY2" fmla="*/ 1676400 h 1676400"/>
              <a:gd name="connsiteX3" fmla="*/ 0 w 3162300"/>
              <a:gd name="connsiteY3" fmla="*/ 1019175 h 1676400"/>
              <a:gd name="connsiteX4" fmla="*/ 19050 w 3162300"/>
              <a:gd name="connsiteY4" fmla="*/ 0 h 1676400"/>
              <a:gd name="connsiteX0" fmla="*/ 19050 w 3357033"/>
              <a:gd name="connsiteY0" fmla="*/ 0 h 1803400"/>
              <a:gd name="connsiteX1" fmla="*/ 2990850 w 3357033"/>
              <a:gd name="connsiteY1" fmla="*/ 1323975 h 1803400"/>
              <a:gd name="connsiteX2" fmla="*/ 3357033 w 3357033"/>
              <a:gd name="connsiteY2" fmla="*/ 1803400 h 1803400"/>
              <a:gd name="connsiteX3" fmla="*/ 0 w 3357033"/>
              <a:gd name="connsiteY3" fmla="*/ 1019175 h 1803400"/>
              <a:gd name="connsiteX4" fmla="*/ 19050 w 3357033"/>
              <a:gd name="connsiteY4" fmla="*/ 0 h 1803400"/>
              <a:gd name="connsiteX0" fmla="*/ 19050 w 3357033"/>
              <a:gd name="connsiteY0" fmla="*/ 0 h 1803400"/>
              <a:gd name="connsiteX1" fmla="*/ 3126334 w 3357033"/>
              <a:gd name="connsiteY1" fmla="*/ 1400175 h 1803400"/>
              <a:gd name="connsiteX2" fmla="*/ 3357033 w 3357033"/>
              <a:gd name="connsiteY2" fmla="*/ 1803400 h 1803400"/>
              <a:gd name="connsiteX3" fmla="*/ 0 w 3357033"/>
              <a:gd name="connsiteY3" fmla="*/ 1019175 h 1803400"/>
              <a:gd name="connsiteX4" fmla="*/ 19050 w 3357033"/>
              <a:gd name="connsiteY4" fmla="*/ 0 h 1803400"/>
              <a:gd name="connsiteX0" fmla="*/ 19050 w 3357033"/>
              <a:gd name="connsiteY0" fmla="*/ 0 h 1803400"/>
              <a:gd name="connsiteX1" fmla="*/ 3126334 w 3357033"/>
              <a:gd name="connsiteY1" fmla="*/ 1400175 h 1803400"/>
              <a:gd name="connsiteX2" fmla="*/ 3251200 w 3357033"/>
              <a:gd name="connsiteY2" fmla="*/ 1621367 h 1803400"/>
              <a:gd name="connsiteX3" fmla="*/ 3357033 w 3357033"/>
              <a:gd name="connsiteY3" fmla="*/ 1803400 h 1803400"/>
              <a:gd name="connsiteX4" fmla="*/ 0 w 3357033"/>
              <a:gd name="connsiteY4" fmla="*/ 1019175 h 1803400"/>
              <a:gd name="connsiteX5" fmla="*/ 19050 w 3357033"/>
              <a:gd name="connsiteY5" fmla="*/ 0 h 1803400"/>
              <a:gd name="connsiteX0" fmla="*/ 19050 w 3357033"/>
              <a:gd name="connsiteY0" fmla="*/ 0 h 1803400"/>
              <a:gd name="connsiteX1" fmla="*/ 3126334 w 3357033"/>
              <a:gd name="connsiteY1" fmla="*/ 1400175 h 1803400"/>
              <a:gd name="connsiteX2" fmla="*/ 3128418 w 3357033"/>
              <a:gd name="connsiteY2" fmla="*/ 1663701 h 1803400"/>
              <a:gd name="connsiteX3" fmla="*/ 3357033 w 3357033"/>
              <a:gd name="connsiteY3" fmla="*/ 1803400 h 1803400"/>
              <a:gd name="connsiteX4" fmla="*/ 0 w 3357033"/>
              <a:gd name="connsiteY4" fmla="*/ 1019175 h 1803400"/>
              <a:gd name="connsiteX5" fmla="*/ 19050 w 3357033"/>
              <a:gd name="connsiteY5" fmla="*/ 0 h 1803400"/>
              <a:gd name="connsiteX0" fmla="*/ 19050 w 3331630"/>
              <a:gd name="connsiteY0" fmla="*/ 0 h 1765300"/>
              <a:gd name="connsiteX1" fmla="*/ 3126334 w 3331630"/>
              <a:gd name="connsiteY1" fmla="*/ 1400175 h 1765300"/>
              <a:gd name="connsiteX2" fmla="*/ 3128418 w 3331630"/>
              <a:gd name="connsiteY2" fmla="*/ 1663701 h 1765300"/>
              <a:gd name="connsiteX3" fmla="*/ 3331630 w 3331630"/>
              <a:gd name="connsiteY3" fmla="*/ 1765300 h 1765300"/>
              <a:gd name="connsiteX4" fmla="*/ 0 w 3331630"/>
              <a:gd name="connsiteY4" fmla="*/ 1019175 h 1765300"/>
              <a:gd name="connsiteX5" fmla="*/ 19050 w 3331630"/>
              <a:gd name="connsiteY5" fmla="*/ 0 h 1765300"/>
              <a:gd name="connsiteX0" fmla="*/ 19050 w 3331630"/>
              <a:gd name="connsiteY0" fmla="*/ 0 h 1765300"/>
              <a:gd name="connsiteX1" fmla="*/ 3126334 w 3331630"/>
              <a:gd name="connsiteY1" fmla="*/ 1400175 h 1765300"/>
              <a:gd name="connsiteX2" fmla="*/ 3119950 w 3331630"/>
              <a:gd name="connsiteY2" fmla="*/ 1659468 h 1765300"/>
              <a:gd name="connsiteX3" fmla="*/ 3331630 w 3331630"/>
              <a:gd name="connsiteY3" fmla="*/ 1765300 h 1765300"/>
              <a:gd name="connsiteX4" fmla="*/ 0 w 3331630"/>
              <a:gd name="connsiteY4" fmla="*/ 1019175 h 1765300"/>
              <a:gd name="connsiteX5" fmla="*/ 19050 w 3331630"/>
              <a:gd name="connsiteY5" fmla="*/ 0 h 1765300"/>
              <a:gd name="connsiteX0" fmla="*/ 0 w 3366907"/>
              <a:gd name="connsiteY0" fmla="*/ 0 h 2380936"/>
              <a:gd name="connsiteX1" fmla="*/ 3161611 w 3366907"/>
              <a:gd name="connsiteY1" fmla="*/ 2015811 h 2380936"/>
              <a:gd name="connsiteX2" fmla="*/ 3155227 w 3366907"/>
              <a:gd name="connsiteY2" fmla="*/ 2275104 h 2380936"/>
              <a:gd name="connsiteX3" fmla="*/ 3366907 w 3366907"/>
              <a:gd name="connsiteY3" fmla="*/ 2380936 h 2380936"/>
              <a:gd name="connsiteX4" fmla="*/ 35277 w 3366907"/>
              <a:gd name="connsiteY4" fmla="*/ 1634811 h 2380936"/>
              <a:gd name="connsiteX5" fmla="*/ 0 w 3366907"/>
              <a:gd name="connsiteY5" fmla="*/ 0 h 2380936"/>
              <a:gd name="connsiteX0" fmla="*/ 0 w 3366907"/>
              <a:gd name="connsiteY0" fmla="*/ 0 h 2380936"/>
              <a:gd name="connsiteX1" fmla="*/ 3161611 w 3366907"/>
              <a:gd name="connsiteY1" fmla="*/ 2015811 h 2380936"/>
              <a:gd name="connsiteX2" fmla="*/ 3155227 w 3366907"/>
              <a:gd name="connsiteY2" fmla="*/ 2275104 h 2380936"/>
              <a:gd name="connsiteX3" fmla="*/ 3366907 w 3366907"/>
              <a:gd name="connsiteY3" fmla="*/ 2380936 h 2380936"/>
              <a:gd name="connsiteX4" fmla="*/ 17170 w 3366907"/>
              <a:gd name="connsiteY4" fmla="*/ 1227350 h 2380936"/>
              <a:gd name="connsiteX5" fmla="*/ 0 w 3366907"/>
              <a:gd name="connsiteY5" fmla="*/ 0 h 2380936"/>
              <a:gd name="connsiteX0" fmla="*/ 0 w 3366907"/>
              <a:gd name="connsiteY0" fmla="*/ 0 h 2380936"/>
              <a:gd name="connsiteX1" fmla="*/ 3161611 w 3366907"/>
              <a:gd name="connsiteY1" fmla="*/ 2015811 h 2380936"/>
              <a:gd name="connsiteX2" fmla="*/ 3155227 w 3366907"/>
              <a:gd name="connsiteY2" fmla="*/ 2275104 h 2380936"/>
              <a:gd name="connsiteX3" fmla="*/ 3366907 w 3366907"/>
              <a:gd name="connsiteY3" fmla="*/ 2380936 h 2380936"/>
              <a:gd name="connsiteX4" fmla="*/ 447092 w 3366907"/>
              <a:gd name="connsiteY4" fmla="*/ 1377497 h 2380936"/>
              <a:gd name="connsiteX5" fmla="*/ 0 w 3366907"/>
              <a:gd name="connsiteY5" fmla="*/ 0 h 2380936"/>
              <a:gd name="connsiteX0" fmla="*/ 262709 w 2919904"/>
              <a:gd name="connsiteY0" fmla="*/ 0 h 1937323"/>
              <a:gd name="connsiteX1" fmla="*/ 2714608 w 2919904"/>
              <a:gd name="connsiteY1" fmla="*/ 1572198 h 1937323"/>
              <a:gd name="connsiteX2" fmla="*/ 2708224 w 2919904"/>
              <a:gd name="connsiteY2" fmla="*/ 1831491 h 1937323"/>
              <a:gd name="connsiteX3" fmla="*/ 2919904 w 2919904"/>
              <a:gd name="connsiteY3" fmla="*/ 1937323 h 1937323"/>
              <a:gd name="connsiteX4" fmla="*/ 89 w 2919904"/>
              <a:gd name="connsiteY4" fmla="*/ 933884 h 1937323"/>
              <a:gd name="connsiteX5" fmla="*/ 262709 w 2919904"/>
              <a:gd name="connsiteY5" fmla="*/ 0 h 1937323"/>
              <a:gd name="connsiteX0" fmla="*/ 0 w 2657195"/>
              <a:gd name="connsiteY0" fmla="*/ 0 h 1937323"/>
              <a:gd name="connsiteX1" fmla="*/ 2451899 w 2657195"/>
              <a:gd name="connsiteY1" fmla="*/ 1572198 h 1937323"/>
              <a:gd name="connsiteX2" fmla="*/ 2445515 w 2657195"/>
              <a:gd name="connsiteY2" fmla="*/ 1831491 h 1937323"/>
              <a:gd name="connsiteX3" fmla="*/ 2657195 w 2657195"/>
              <a:gd name="connsiteY3" fmla="*/ 1937323 h 1937323"/>
              <a:gd name="connsiteX4" fmla="*/ 99067 w 2657195"/>
              <a:gd name="connsiteY4" fmla="*/ 1056751 h 1937323"/>
              <a:gd name="connsiteX5" fmla="*/ 0 w 2657195"/>
              <a:gd name="connsiteY5" fmla="*/ 0 h 1937323"/>
              <a:gd name="connsiteX0" fmla="*/ 0 w 2657195"/>
              <a:gd name="connsiteY0" fmla="*/ 0 h 1937323"/>
              <a:gd name="connsiteX1" fmla="*/ 2451899 w 2657195"/>
              <a:gd name="connsiteY1" fmla="*/ 1572198 h 1937323"/>
              <a:gd name="connsiteX2" fmla="*/ 2445515 w 2657195"/>
              <a:gd name="connsiteY2" fmla="*/ 1831491 h 1937323"/>
              <a:gd name="connsiteX3" fmla="*/ 2657195 w 2657195"/>
              <a:gd name="connsiteY3" fmla="*/ 1937323 h 1937323"/>
              <a:gd name="connsiteX4" fmla="*/ 99067 w 2657195"/>
              <a:gd name="connsiteY4" fmla="*/ 1056751 h 1937323"/>
              <a:gd name="connsiteX5" fmla="*/ 0 w 2657195"/>
              <a:gd name="connsiteY5" fmla="*/ 0 h 1937323"/>
              <a:gd name="connsiteX0" fmla="*/ 0 w 2657195"/>
              <a:gd name="connsiteY0" fmla="*/ 0 h 1937323"/>
              <a:gd name="connsiteX1" fmla="*/ 2451899 w 2657195"/>
              <a:gd name="connsiteY1" fmla="*/ 1572198 h 1937323"/>
              <a:gd name="connsiteX2" fmla="*/ 2445515 w 2657195"/>
              <a:gd name="connsiteY2" fmla="*/ 1831491 h 1937323"/>
              <a:gd name="connsiteX3" fmla="*/ 2657195 w 2657195"/>
              <a:gd name="connsiteY3" fmla="*/ 1937323 h 1937323"/>
              <a:gd name="connsiteX4" fmla="*/ 99067 w 2657195"/>
              <a:gd name="connsiteY4" fmla="*/ 1056751 h 1937323"/>
              <a:gd name="connsiteX5" fmla="*/ 0 w 2657195"/>
              <a:gd name="connsiteY5" fmla="*/ 0 h 1937323"/>
              <a:gd name="connsiteX0" fmla="*/ 0 w 2657195"/>
              <a:gd name="connsiteY0" fmla="*/ 0 h 1937323"/>
              <a:gd name="connsiteX1" fmla="*/ 2445075 w 2657195"/>
              <a:gd name="connsiteY1" fmla="*/ 1497114 h 1937323"/>
              <a:gd name="connsiteX2" fmla="*/ 2445515 w 2657195"/>
              <a:gd name="connsiteY2" fmla="*/ 1831491 h 1937323"/>
              <a:gd name="connsiteX3" fmla="*/ 2657195 w 2657195"/>
              <a:gd name="connsiteY3" fmla="*/ 1937323 h 1937323"/>
              <a:gd name="connsiteX4" fmla="*/ 99067 w 2657195"/>
              <a:gd name="connsiteY4" fmla="*/ 1056751 h 1937323"/>
              <a:gd name="connsiteX5" fmla="*/ 0 w 2657195"/>
              <a:gd name="connsiteY5" fmla="*/ 0 h 1937323"/>
              <a:gd name="connsiteX0" fmla="*/ 0 w 2657195"/>
              <a:gd name="connsiteY0" fmla="*/ 0 h 1937323"/>
              <a:gd name="connsiteX1" fmla="*/ 2445075 w 2657195"/>
              <a:gd name="connsiteY1" fmla="*/ 1497114 h 1937323"/>
              <a:gd name="connsiteX2" fmla="*/ 2445515 w 2657195"/>
              <a:gd name="connsiteY2" fmla="*/ 1831491 h 1937323"/>
              <a:gd name="connsiteX3" fmla="*/ 2657195 w 2657195"/>
              <a:gd name="connsiteY3" fmla="*/ 1937323 h 1937323"/>
              <a:gd name="connsiteX4" fmla="*/ 99067 w 2657195"/>
              <a:gd name="connsiteY4" fmla="*/ 1056751 h 1937323"/>
              <a:gd name="connsiteX5" fmla="*/ 0 w 2657195"/>
              <a:gd name="connsiteY5" fmla="*/ 0 h 1937323"/>
              <a:gd name="connsiteX0" fmla="*/ 0 w 2727206"/>
              <a:gd name="connsiteY0" fmla="*/ 0 h 1906688"/>
              <a:gd name="connsiteX1" fmla="*/ 2445075 w 2727206"/>
              <a:gd name="connsiteY1" fmla="*/ 1497114 h 1906688"/>
              <a:gd name="connsiteX2" fmla="*/ 2445515 w 2727206"/>
              <a:gd name="connsiteY2" fmla="*/ 1831491 h 1906688"/>
              <a:gd name="connsiteX3" fmla="*/ 2727206 w 2727206"/>
              <a:gd name="connsiteY3" fmla="*/ 1906688 h 1906688"/>
              <a:gd name="connsiteX4" fmla="*/ 99067 w 2727206"/>
              <a:gd name="connsiteY4" fmla="*/ 1056751 h 1906688"/>
              <a:gd name="connsiteX5" fmla="*/ 0 w 2727206"/>
              <a:gd name="connsiteY5" fmla="*/ 0 h 1906688"/>
              <a:gd name="connsiteX0" fmla="*/ 0 w 2727206"/>
              <a:gd name="connsiteY0" fmla="*/ 0 h 1906688"/>
              <a:gd name="connsiteX1" fmla="*/ 2458203 w 2727206"/>
              <a:gd name="connsiteY1" fmla="*/ 1501491 h 1906688"/>
              <a:gd name="connsiteX2" fmla="*/ 2445515 w 2727206"/>
              <a:gd name="connsiteY2" fmla="*/ 1831491 h 1906688"/>
              <a:gd name="connsiteX3" fmla="*/ 2727206 w 2727206"/>
              <a:gd name="connsiteY3" fmla="*/ 1906688 h 1906688"/>
              <a:gd name="connsiteX4" fmla="*/ 99067 w 2727206"/>
              <a:gd name="connsiteY4" fmla="*/ 1056751 h 1906688"/>
              <a:gd name="connsiteX5" fmla="*/ 0 w 2727206"/>
              <a:gd name="connsiteY5" fmla="*/ 0 h 1906688"/>
              <a:gd name="connsiteX0" fmla="*/ 0 w 2727206"/>
              <a:gd name="connsiteY0" fmla="*/ 0 h 1906688"/>
              <a:gd name="connsiteX1" fmla="*/ 2458203 w 2727206"/>
              <a:gd name="connsiteY1" fmla="*/ 1501491 h 1906688"/>
              <a:gd name="connsiteX2" fmla="*/ 2423635 w 2727206"/>
              <a:gd name="connsiteY2" fmla="*/ 1818359 h 1906688"/>
              <a:gd name="connsiteX3" fmla="*/ 2727206 w 2727206"/>
              <a:gd name="connsiteY3" fmla="*/ 1906688 h 1906688"/>
              <a:gd name="connsiteX4" fmla="*/ 99067 w 2727206"/>
              <a:gd name="connsiteY4" fmla="*/ 1056751 h 1906688"/>
              <a:gd name="connsiteX5" fmla="*/ 0 w 2727206"/>
              <a:gd name="connsiteY5" fmla="*/ 0 h 1906688"/>
              <a:gd name="connsiteX0" fmla="*/ 0 w 2714079"/>
              <a:gd name="connsiteY0" fmla="*/ 0 h 1893556"/>
              <a:gd name="connsiteX1" fmla="*/ 2458203 w 2714079"/>
              <a:gd name="connsiteY1" fmla="*/ 1501491 h 1893556"/>
              <a:gd name="connsiteX2" fmla="*/ 2423635 w 2714079"/>
              <a:gd name="connsiteY2" fmla="*/ 1818359 h 1893556"/>
              <a:gd name="connsiteX3" fmla="*/ 2714079 w 2714079"/>
              <a:gd name="connsiteY3" fmla="*/ 1893556 h 1893556"/>
              <a:gd name="connsiteX4" fmla="*/ 99067 w 2714079"/>
              <a:gd name="connsiteY4" fmla="*/ 1056751 h 1893556"/>
              <a:gd name="connsiteX5" fmla="*/ 0 w 2714079"/>
              <a:gd name="connsiteY5" fmla="*/ 0 h 1893556"/>
              <a:gd name="connsiteX0" fmla="*/ 0 w 2714079"/>
              <a:gd name="connsiteY0" fmla="*/ 0 h 1893556"/>
              <a:gd name="connsiteX1" fmla="*/ 2458203 w 2714079"/>
              <a:gd name="connsiteY1" fmla="*/ 1501491 h 1893556"/>
              <a:gd name="connsiteX2" fmla="*/ 2519914 w 2714079"/>
              <a:gd name="connsiteY2" fmla="*/ 1796477 h 1893556"/>
              <a:gd name="connsiteX3" fmla="*/ 2714079 w 2714079"/>
              <a:gd name="connsiteY3" fmla="*/ 1893556 h 1893556"/>
              <a:gd name="connsiteX4" fmla="*/ 99067 w 2714079"/>
              <a:gd name="connsiteY4" fmla="*/ 1056751 h 1893556"/>
              <a:gd name="connsiteX5" fmla="*/ 0 w 2714079"/>
              <a:gd name="connsiteY5" fmla="*/ 0 h 1893556"/>
              <a:gd name="connsiteX0" fmla="*/ 0 w 2519914"/>
              <a:gd name="connsiteY0" fmla="*/ 0 h 1823531"/>
              <a:gd name="connsiteX1" fmla="*/ 2458203 w 2519914"/>
              <a:gd name="connsiteY1" fmla="*/ 1501491 h 1823531"/>
              <a:gd name="connsiteX2" fmla="*/ 2519914 w 2519914"/>
              <a:gd name="connsiteY2" fmla="*/ 1796477 h 1823531"/>
              <a:gd name="connsiteX3" fmla="*/ 2455878 w 2519914"/>
              <a:gd name="connsiteY3" fmla="*/ 1823531 h 1823531"/>
              <a:gd name="connsiteX4" fmla="*/ 99067 w 2519914"/>
              <a:gd name="connsiteY4" fmla="*/ 1056751 h 1823531"/>
              <a:gd name="connsiteX5" fmla="*/ 0 w 2519914"/>
              <a:gd name="connsiteY5" fmla="*/ 0 h 1823531"/>
              <a:gd name="connsiteX0" fmla="*/ 0 w 2756193"/>
              <a:gd name="connsiteY0" fmla="*/ 0 h 1910297"/>
              <a:gd name="connsiteX1" fmla="*/ 2458203 w 2756193"/>
              <a:gd name="connsiteY1" fmla="*/ 1501491 h 1910297"/>
              <a:gd name="connsiteX2" fmla="*/ 2756193 w 2756193"/>
              <a:gd name="connsiteY2" fmla="*/ 1910297 h 1910297"/>
              <a:gd name="connsiteX3" fmla="*/ 2455878 w 2756193"/>
              <a:gd name="connsiteY3" fmla="*/ 1823531 h 1910297"/>
              <a:gd name="connsiteX4" fmla="*/ 99067 w 2756193"/>
              <a:gd name="connsiteY4" fmla="*/ 1056751 h 1910297"/>
              <a:gd name="connsiteX5" fmla="*/ 0 w 2756193"/>
              <a:gd name="connsiteY5" fmla="*/ 0 h 1910297"/>
              <a:gd name="connsiteX0" fmla="*/ 0 w 2467404"/>
              <a:gd name="connsiteY0" fmla="*/ 0 h 1823531"/>
              <a:gd name="connsiteX1" fmla="*/ 2458203 w 2467404"/>
              <a:gd name="connsiteY1" fmla="*/ 1501491 h 1823531"/>
              <a:gd name="connsiteX2" fmla="*/ 2467404 w 2467404"/>
              <a:gd name="connsiteY2" fmla="*/ 1796493 h 1823531"/>
              <a:gd name="connsiteX3" fmla="*/ 2455878 w 2467404"/>
              <a:gd name="connsiteY3" fmla="*/ 1823531 h 1823531"/>
              <a:gd name="connsiteX4" fmla="*/ 99067 w 2467404"/>
              <a:gd name="connsiteY4" fmla="*/ 1056751 h 1823531"/>
              <a:gd name="connsiteX5" fmla="*/ 0 w 2467404"/>
              <a:gd name="connsiteY5" fmla="*/ 0 h 1823531"/>
              <a:gd name="connsiteX0" fmla="*/ 0 w 2467404"/>
              <a:gd name="connsiteY0" fmla="*/ 0 h 1823531"/>
              <a:gd name="connsiteX1" fmla="*/ 2458203 w 2467404"/>
              <a:gd name="connsiteY1" fmla="*/ 1501491 h 1823531"/>
              <a:gd name="connsiteX2" fmla="*/ 2467404 w 2467404"/>
              <a:gd name="connsiteY2" fmla="*/ 1796493 h 1823531"/>
              <a:gd name="connsiteX3" fmla="*/ 2433998 w 2467404"/>
              <a:gd name="connsiteY3" fmla="*/ 1823531 h 1823531"/>
              <a:gd name="connsiteX4" fmla="*/ 99067 w 2467404"/>
              <a:gd name="connsiteY4" fmla="*/ 1056751 h 1823531"/>
              <a:gd name="connsiteX5" fmla="*/ 0 w 2467404"/>
              <a:gd name="connsiteY5" fmla="*/ 0 h 1823531"/>
              <a:gd name="connsiteX0" fmla="*/ 0 w 2467404"/>
              <a:gd name="connsiteY0" fmla="*/ 0 h 1823531"/>
              <a:gd name="connsiteX1" fmla="*/ 2461088 w 2467404"/>
              <a:gd name="connsiteY1" fmla="*/ 1501491 h 1823531"/>
              <a:gd name="connsiteX2" fmla="*/ 2467404 w 2467404"/>
              <a:gd name="connsiteY2" fmla="*/ 1796493 h 1823531"/>
              <a:gd name="connsiteX3" fmla="*/ 2433998 w 2467404"/>
              <a:gd name="connsiteY3" fmla="*/ 1823531 h 1823531"/>
              <a:gd name="connsiteX4" fmla="*/ 99067 w 2467404"/>
              <a:gd name="connsiteY4" fmla="*/ 1056751 h 1823531"/>
              <a:gd name="connsiteX5" fmla="*/ 0 w 2467404"/>
              <a:gd name="connsiteY5" fmla="*/ 0 h 1823531"/>
              <a:gd name="connsiteX0" fmla="*/ 0 w 2461116"/>
              <a:gd name="connsiteY0" fmla="*/ 0 h 1823531"/>
              <a:gd name="connsiteX1" fmla="*/ 2461088 w 2461116"/>
              <a:gd name="connsiteY1" fmla="*/ 1501491 h 1823531"/>
              <a:gd name="connsiteX2" fmla="*/ 2450094 w 2461116"/>
              <a:gd name="connsiteY2" fmla="*/ 1793607 h 1823531"/>
              <a:gd name="connsiteX3" fmla="*/ 2433998 w 2461116"/>
              <a:gd name="connsiteY3" fmla="*/ 1823531 h 1823531"/>
              <a:gd name="connsiteX4" fmla="*/ 99067 w 2461116"/>
              <a:gd name="connsiteY4" fmla="*/ 1056751 h 1823531"/>
              <a:gd name="connsiteX5" fmla="*/ 0 w 2461116"/>
              <a:gd name="connsiteY5" fmla="*/ 0 h 1823531"/>
              <a:gd name="connsiteX0" fmla="*/ 0 w 2461116"/>
              <a:gd name="connsiteY0" fmla="*/ 0 h 1837963"/>
              <a:gd name="connsiteX1" fmla="*/ 2461088 w 2461116"/>
              <a:gd name="connsiteY1" fmla="*/ 1501491 h 1837963"/>
              <a:gd name="connsiteX2" fmla="*/ 2450094 w 2461116"/>
              <a:gd name="connsiteY2" fmla="*/ 1793607 h 1837963"/>
              <a:gd name="connsiteX3" fmla="*/ 2454195 w 2461116"/>
              <a:gd name="connsiteY3" fmla="*/ 1837963 h 1837963"/>
              <a:gd name="connsiteX4" fmla="*/ 99067 w 2461116"/>
              <a:gd name="connsiteY4" fmla="*/ 1056751 h 1837963"/>
              <a:gd name="connsiteX5" fmla="*/ 0 w 2461116"/>
              <a:gd name="connsiteY5" fmla="*/ 0 h 183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1116" h="1837963">
                <a:moveTo>
                  <a:pt x="0" y="0"/>
                </a:moveTo>
                <a:cubicBezTo>
                  <a:pt x="1322404" y="794369"/>
                  <a:pt x="1459451" y="870945"/>
                  <a:pt x="2461088" y="1501491"/>
                </a:cubicBezTo>
                <a:cubicBezTo>
                  <a:pt x="2461783" y="1589333"/>
                  <a:pt x="2449399" y="1705765"/>
                  <a:pt x="2450094" y="1793607"/>
                </a:cubicBezTo>
                <a:lnTo>
                  <a:pt x="2454195" y="1837963"/>
                </a:lnTo>
                <a:cubicBezTo>
                  <a:pt x="1601486" y="1544439"/>
                  <a:pt x="951776" y="1350275"/>
                  <a:pt x="99067" y="1056751"/>
                </a:cubicBezTo>
                <a:cubicBezTo>
                  <a:pt x="93344" y="647634"/>
                  <a:pt x="5723" y="409117"/>
                  <a:pt x="0" y="0"/>
                </a:cubicBezTo>
                <a:close/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  <p:grpSp>
        <p:nvGrpSpPr>
          <p:cNvPr id="17" name="Grupo 16"/>
          <p:cNvGrpSpPr/>
          <p:nvPr/>
        </p:nvGrpSpPr>
        <p:grpSpPr>
          <a:xfrm>
            <a:off x="1742592" y="4090553"/>
            <a:ext cx="1885994" cy="2392532"/>
            <a:chOff x="0" y="0"/>
            <a:chExt cx="2667000" cy="3383280"/>
          </a:xfrm>
        </p:grpSpPr>
        <p:pic>
          <p:nvPicPr>
            <p:cNvPr id="18" name="Imagen 17" descr="Resultado de imagen para samsung j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67000" cy="3383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Forma libre 18"/>
            <p:cNvSpPr/>
            <p:nvPr/>
          </p:nvSpPr>
          <p:spPr>
            <a:xfrm>
              <a:off x="719667" y="372533"/>
              <a:ext cx="1123950" cy="2662238"/>
            </a:xfrm>
            <a:custGeom>
              <a:avLst/>
              <a:gdLst>
                <a:gd name="connsiteX0" fmla="*/ 0 w 1123950"/>
                <a:gd name="connsiteY0" fmla="*/ 80963 h 2662238"/>
                <a:gd name="connsiteX1" fmla="*/ 0 w 1123950"/>
                <a:gd name="connsiteY1" fmla="*/ 2566988 h 2662238"/>
                <a:gd name="connsiteX2" fmla="*/ 1123950 w 1123950"/>
                <a:gd name="connsiteY2" fmla="*/ 2662238 h 2662238"/>
                <a:gd name="connsiteX3" fmla="*/ 1123950 w 1123950"/>
                <a:gd name="connsiteY3" fmla="*/ 0 h 2662238"/>
                <a:gd name="connsiteX4" fmla="*/ 0 w 1123950"/>
                <a:gd name="connsiteY4" fmla="*/ 80963 h 2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0" h="2662238">
                  <a:moveTo>
                    <a:pt x="0" y="80963"/>
                  </a:moveTo>
                  <a:lnTo>
                    <a:pt x="0" y="2566988"/>
                  </a:lnTo>
                  <a:lnTo>
                    <a:pt x="1123950" y="2662238"/>
                  </a:lnTo>
                  <a:lnTo>
                    <a:pt x="1123950" y="0"/>
                  </a:lnTo>
                  <a:lnTo>
                    <a:pt x="0" y="80963"/>
                  </a:lnTo>
                  <a:close/>
                </a:path>
              </a:pathLst>
            </a:cu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/>
            </a:p>
          </p:txBody>
        </p:sp>
      </p:grpSp>
      <p:pic>
        <p:nvPicPr>
          <p:cNvPr id="20" name="Imagen 19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908" y="3849116"/>
            <a:ext cx="2843394" cy="30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000">
        <p14:ripple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16320" y="278850"/>
            <a:ext cx="5332935" cy="646331"/>
          </a:xfrm>
        </p:spPr>
        <p:txBody>
          <a:bodyPr wrap="none">
            <a:spAutoFit/>
          </a:bodyPr>
          <a:lstStyle/>
          <a:p>
            <a:r>
              <a:rPr lang="es-PE" sz="20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LEVANTAMIENTO DE INFORMACIÓN </a:t>
            </a:r>
            <a:r>
              <a:rPr lang="es-PE" sz="2000" dirty="0" smtClean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es-PE" sz="2000" dirty="0" smtClean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s-PE" sz="2000" dirty="0" smtClean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FOTOGRAMÉTRICA </a:t>
            </a:r>
            <a:r>
              <a:rPr lang="es-PE" sz="20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CON EL </a:t>
            </a:r>
            <a:r>
              <a:rPr lang="es-PE" sz="200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RPAS</a:t>
            </a:r>
            <a:endParaRPr lang="es-PE" sz="2000" dirty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93518" y="2929782"/>
          <a:ext cx="3325091" cy="3925824"/>
        </p:xfrm>
        <a:graphic>
          <a:graphicData uri="http://schemas.openxmlformats.org/drawingml/2006/table">
            <a:tbl>
              <a:tblPr firstCol="1" bandRow="1">
                <a:tableStyleId>{2A488322-F2BA-4B5B-9748-0D474271808F}</a:tableStyleId>
              </a:tblPr>
              <a:tblGrid>
                <a:gridCol w="2171700"/>
                <a:gridCol w="1153391"/>
              </a:tblGrid>
              <a:tr h="385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Imágenes crudas ópticas en formato .JPEG, TIFF</a:t>
                      </a:r>
                      <a:endParaRPr lang="es-PE" sz="20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Digital</a:t>
                      </a:r>
                      <a:endParaRPr lang="es-PE" sz="32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 smtClean="0">
                          <a:effectLst/>
                        </a:rPr>
                        <a:t>Ortomosaicos</a:t>
                      </a:r>
                      <a:r>
                        <a:rPr lang="es-ES" sz="1600" dirty="0" smtClean="0">
                          <a:effectLst/>
                        </a:rPr>
                        <a:t> </a:t>
                      </a:r>
                      <a:r>
                        <a:rPr lang="es-ES" sz="1600" dirty="0">
                          <a:effectLst/>
                        </a:rPr>
                        <a:t>con resolución espacial de,  3 a 4 cm por pixel </a:t>
                      </a:r>
                      <a:endParaRPr lang="es-PE" sz="20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Digital</a:t>
                      </a:r>
                      <a:endParaRPr lang="es-PE" sz="32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Nube de puntos en formato .LAS .</a:t>
                      </a:r>
                      <a:r>
                        <a:rPr lang="es-ES" sz="1600" dirty="0" err="1">
                          <a:effectLst/>
                        </a:rPr>
                        <a:t>LAZ</a:t>
                      </a:r>
                      <a:r>
                        <a:rPr lang="es-ES" sz="1600" dirty="0">
                          <a:effectLst/>
                        </a:rPr>
                        <a:t>. </a:t>
                      </a:r>
                      <a:r>
                        <a:rPr lang="es-ES" sz="1600" dirty="0" err="1">
                          <a:effectLst/>
                        </a:rPr>
                        <a:t>XYZ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endParaRPr lang="es-PE" sz="20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Digital</a:t>
                      </a:r>
                      <a:endParaRPr lang="es-PE" sz="32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MDS</a:t>
                      </a:r>
                      <a:r>
                        <a:rPr lang="es-ES" sz="1600" dirty="0">
                          <a:effectLst/>
                        </a:rPr>
                        <a:t> y </a:t>
                      </a:r>
                      <a:r>
                        <a:rPr lang="es-ES" sz="1600" dirty="0" err="1">
                          <a:effectLst/>
                        </a:rPr>
                        <a:t>DEM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endParaRPr lang="es-PE" sz="20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Digital</a:t>
                      </a:r>
                      <a:endParaRPr lang="es-PE" sz="32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Curvas de Nivel</a:t>
                      </a:r>
                      <a:endParaRPr lang="es-PE" sz="20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Digital</a:t>
                      </a:r>
                      <a:endParaRPr lang="es-PE" sz="320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Informes técnicos de los productos y misiones</a:t>
                      </a:r>
                      <a:endParaRPr lang="es-PE" sz="20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Impreso y Digital</a:t>
                      </a:r>
                      <a:endParaRPr lang="es-PE" sz="3200" dirty="0">
                        <a:effectLst/>
                        <a:latin typeface="Agency FB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2" descr="Resultado de imagen para dRONE pHATOM 4 PR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957" y="62762"/>
            <a:ext cx="1758433" cy="107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texto 2"/>
          <p:cNvSpPr txBox="1">
            <a:spLocks/>
          </p:cNvSpPr>
          <p:nvPr/>
        </p:nvSpPr>
        <p:spPr bwMode="auto">
          <a:xfrm>
            <a:off x="837720" y="1076325"/>
            <a:ext cx="4754954" cy="179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£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500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E" sz="1600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INFORMACIÓN QUE SERVIRÁ PARA: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Los estudios de Evaluación de Riesgos (</a:t>
            </a:r>
            <a:r>
              <a:rPr lang="es-PE" sz="16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EVAR</a:t>
            </a:r>
            <a:r>
              <a:rPr lang="es-PE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Información Geoespacial para el SIGRID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PE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Otros usos como información cartográfica y catastral para los Estudios de Reasentamiento Poblacional</a:t>
            </a:r>
            <a:endParaRPr lang="es-PE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842" y="987581"/>
            <a:ext cx="3693158" cy="2077401"/>
          </a:xfrm>
          <a:prstGeom prst="rect">
            <a:avLst/>
          </a:prstGeom>
          <a:effectLst>
            <a:softEdge rad="152400"/>
          </a:effectLst>
        </p:spPr>
      </p:pic>
      <p:grpSp>
        <p:nvGrpSpPr>
          <p:cNvPr id="9" name="Grupo 8"/>
          <p:cNvGrpSpPr/>
          <p:nvPr/>
        </p:nvGrpSpPr>
        <p:grpSpPr>
          <a:xfrm>
            <a:off x="4137433" y="3087230"/>
            <a:ext cx="4931332" cy="3476532"/>
            <a:chOff x="-1" y="844510"/>
            <a:chExt cx="9144001" cy="6066121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11160" y="1411974"/>
              <a:ext cx="2700671" cy="5220586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844510"/>
              <a:ext cx="9144001" cy="6013490"/>
            </a:xfrm>
            <a:prstGeom prst="rect">
              <a:avLst/>
            </a:prstGeom>
          </p:spPr>
        </p:pic>
        <p:grpSp>
          <p:nvGrpSpPr>
            <p:cNvPr id="12" name="Grupo 11"/>
            <p:cNvGrpSpPr/>
            <p:nvPr/>
          </p:nvGrpSpPr>
          <p:grpSpPr>
            <a:xfrm>
              <a:off x="2223914" y="3621762"/>
              <a:ext cx="1422939" cy="810608"/>
              <a:chOff x="2251987" y="4993612"/>
              <a:chExt cx="1422939" cy="810608"/>
            </a:xfrm>
          </p:grpSpPr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51987" y="5072831"/>
                <a:ext cx="1422939" cy="731389"/>
              </a:xfrm>
              <a:prstGeom prst="rect">
                <a:avLst/>
              </a:prstGeom>
            </p:spPr>
          </p:pic>
          <p:sp>
            <p:nvSpPr>
              <p:cNvPr id="51" name="Rectángulo 50"/>
              <p:cNvSpPr/>
              <p:nvPr/>
            </p:nvSpPr>
            <p:spPr>
              <a:xfrm>
                <a:off x="2429703" y="4993612"/>
                <a:ext cx="920611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Palca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5831165" y="3767751"/>
              <a:ext cx="1283139" cy="863349"/>
              <a:chOff x="1855219" y="4068062"/>
              <a:chExt cx="1283139" cy="863349"/>
            </a:xfrm>
          </p:grpSpPr>
          <p:pic>
            <p:nvPicPr>
              <p:cNvPr id="48" name="Imagen 47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94820" y="4164718"/>
                <a:ext cx="1243538" cy="766693"/>
              </a:xfrm>
              <a:prstGeom prst="rect">
                <a:avLst/>
              </a:prstGeom>
            </p:spPr>
          </p:pic>
          <p:sp>
            <p:nvSpPr>
              <p:cNvPr id="49" name="Rectángulo 48"/>
              <p:cNvSpPr/>
              <p:nvPr/>
            </p:nvSpPr>
            <p:spPr>
              <a:xfrm>
                <a:off x="1855219" y="4068062"/>
                <a:ext cx="1031183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err="1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Cojata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1604757" y="2315969"/>
              <a:ext cx="2116473" cy="736608"/>
              <a:chOff x="1404161" y="3229409"/>
              <a:chExt cx="2116473" cy="736608"/>
            </a:xfrm>
          </p:grpSpPr>
          <p:pic>
            <p:nvPicPr>
              <p:cNvPr id="46" name="Imagen 45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04161" y="3327627"/>
                <a:ext cx="2116473" cy="638390"/>
              </a:xfrm>
              <a:prstGeom prst="rect">
                <a:avLst/>
              </a:prstGeom>
            </p:spPr>
          </p:pic>
          <p:sp>
            <p:nvSpPr>
              <p:cNvPr id="47" name="Rectángulo 46"/>
              <p:cNvSpPr/>
              <p:nvPr/>
            </p:nvSpPr>
            <p:spPr>
              <a:xfrm>
                <a:off x="1721026" y="3229409"/>
                <a:ext cx="1158164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Crucero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2455413" y="1313094"/>
              <a:ext cx="1504601" cy="1013537"/>
              <a:chOff x="2191235" y="2080191"/>
              <a:chExt cx="1504601" cy="1013537"/>
            </a:xfrm>
          </p:grpSpPr>
          <p:pic>
            <p:nvPicPr>
              <p:cNvPr id="44" name="Imagen 43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51987" y="2180420"/>
                <a:ext cx="1443849" cy="913308"/>
              </a:xfrm>
              <a:prstGeom prst="rect">
                <a:avLst/>
              </a:prstGeom>
            </p:spPr>
          </p:pic>
          <p:sp>
            <p:nvSpPr>
              <p:cNvPr id="45" name="Rectángulo 44"/>
              <p:cNvSpPr/>
              <p:nvPr/>
            </p:nvSpPr>
            <p:spPr>
              <a:xfrm>
                <a:off x="2191235" y="2080191"/>
                <a:ext cx="1170055" cy="48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err="1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Antauta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6099461" y="2214317"/>
              <a:ext cx="1903380" cy="747216"/>
              <a:chOff x="2370813" y="1257681"/>
              <a:chExt cx="1903380" cy="747216"/>
            </a:xfrm>
          </p:grpSpPr>
          <p:pic>
            <p:nvPicPr>
              <p:cNvPr id="42" name="Imagen 41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70813" y="1348273"/>
                <a:ext cx="1903380" cy="656624"/>
              </a:xfrm>
              <a:prstGeom prst="rect">
                <a:avLst/>
              </a:prstGeom>
            </p:spPr>
          </p:pic>
          <p:sp>
            <p:nvSpPr>
              <p:cNvPr id="43" name="Rectángulo 42"/>
              <p:cNvSpPr/>
              <p:nvPr/>
            </p:nvSpPr>
            <p:spPr>
              <a:xfrm>
                <a:off x="2413579" y="1257681"/>
                <a:ext cx="1115243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err="1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VilaVila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6224749" y="1301249"/>
              <a:ext cx="1672817" cy="892034"/>
              <a:chOff x="6379837" y="2223133"/>
              <a:chExt cx="1672817" cy="892034"/>
            </a:xfrm>
          </p:grpSpPr>
          <p:pic>
            <p:nvPicPr>
              <p:cNvPr id="40" name="Imagen 39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79837" y="2277560"/>
                <a:ext cx="1672817" cy="837607"/>
              </a:xfrm>
              <a:prstGeom prst="rect">
                <a:avLst/>
              </a:prstGeom>
            </p:spPr>
          </p:pic>
          <p:sp>
            <p:nvSpPr>
              <p:cNvPr id="41" name="Rectángulo 40"/>
              <p:cNvSpPr/>
              <p:nvPr/>
            </p:nvSpPr>
            <p:spPr>
              <a:xfrm>
                <a:off x="6780831" y="2223133"/>
                <a:ext cx="1014777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err="1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Potoni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5989937" y="3034553"/>
              <a:ext cx="2247593" cy="857146"/>
              <a:chOff x="6524254" y="3387436"/>
              <a:chExt cx="2247593" cy="857146"/>
            </a:xfrm>
          </p:grpSpPr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25395" y="3387436"/>
                <a:ext cx="2246452" cy="707104"/>
              </a:xfrm>
              <a:prstGeom prst="rect">
                <a:avLst/>
              </a:prstGeom>
            </p:spPr>
          </p:pic>
          <p:sp>
            <p:nvSpPr>
              <p:cNvPr id="39" name="Rectángulo 38"/>
              <p:cNvSpPr/>
              <p:nvPr/>
            </p:nvSpPr>
            <p:spPr>
              <a:xfrm>
                <a:off x="6524254" y="3761253"/>
                <a:ext cx="1133077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err="1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Ananea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6219102" y="4739686"/>
              <a:ext cx="2104183" cy="944585"/>
              <a:chOff x="6246520" y="4240206"/>
              <a:chExt cx="2104183" cy="944585"/>
            </a:xfrm>
          </p:grpSpPr>
          <p:pic>
            <p:nvPicPr>
              <p:cNvPr id="36" name="Imagen 35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46520" y="4240206"/>
                <a:ext cx="2104183" cy="757568"/>
              </a:xfrm>
              <a:prstGeom prst="rect">
                <a:avLst/>
              </a:prstGeom>
            </p:spPr>
          </p:pic>
          <p:sp>
            <p:nvSpPr>
              <p:cNvPr id="37" name="Rectángulo 36"/>
              <p:cNvSpPr/>
              <p:nvPr/>
            </p:nvSpPr>
            <p:spPr>
              <a:xfrm>
                <a:off x="6653733" y="4701462"/>
                <a:ext cx="999319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Juncal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2566005" y="5475798"/>
              <a:ext cx="1607352" cy="927038"/>
              <a:chOff x="6195820" y="5033820"/>
              <a:chExt cx="1607352" cy="927038"/>
            </a:xfrm>
          </p:grpSpPr>
          <p:pic>
            <p:nvPicPr>
              <p:cNvPr id="34" name="Imagen 33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8217" y="5033820"/>
                <a:ext cx="1342561" cy="927038"/>
              </a:xfrm>
              <a:prstGeom prst="rect">
                <a:avLst/>
              </a:prstGeom>
            </p:spPr>
          </p:pic>
          <p:sp>
            <p:nvSpPr>
              <p:cNvPr id="35" name="Rectángulo 34"/>
              <p:cNvSpPr/>
              <p:nvPr/>
            </p:nvSpPr>
            <p:spPr>
              <a:xfrm>
                <a:off x="6195820" y="5033820"/>
                <a:ext cx="1607352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San Antonio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6346758" y="5545389"/>
              <a:ext cx="1576644" cy="826241"/>
              <a:chOff x="6066172" y="5999229"/>
              <a:chExt cx="1576644" cy="826241"/>
            </a:xfrm>
          </p:grpSpPr>
          <p:pic>
            <p:nvPicPr>
              <p:cNvPr id="32" name="Imagen 31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6172" y="6069092"/>
                <a:ext cx="1576644" cy="756378"/>
              </a:xfrm>
              <a:prstGeom prst="rect">
                <a:avLst/>
              </a:prstGeom>
            </p:spPr>
          </p:pic>
          <p:sp>
            <p:nvSpPr>
              <p:cNvPr id="33" name="Rectángulo 32"/>
              <p:cNvSpPr/>
              <p:nvPr/>
            </p:nvSpPr>
            <p:spPr>
              <a:xfrm>
                <a:off x="6322434" y="5999229"/>
                <a:ext cx="1094318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err="1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Paratia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1349528" y="3111514"/>
              <a:ext cx="2220061" cy="587588"/>
              <a:chOff x="4037516" y="6447281"/>
              <a:chExt cx="1813193" cy="479902"/>
            </a:xfrm>
          </p:grpSpPr>
          <p:pic>
            <p:nvPicPr>
              <p:cNvPr id="30" name="Imagen 29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37516" y="6447281"/>
                <a:ext cx="1813193" cy="405245"/>
              </a:xfrm>
              <a:prstGeom prst="rect">
                <a:avLst/>
              </a:prstGeom>
            </p:spPr>
          </p:pic>
          <p:sp>
            <p:nvSpPr>
              <p:cNvPr id="31" name="Rectángulo 30"/>
              <p:cNvSpPr/>
              <p:nvPr/>
            </p:nvSpPr>
            <p:spPr>
              <a:xfrm>
                <a:off x="4398352" y="6532433"/>
                <a:ext cx="859872" cy="3947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err="1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Ocuviri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2317744" y="4398412"/>
              <a:ext cx="1389092" cy="956645"/>
              <a:chOff x="2648424" y="5760454"/>
              <a:chExt cx="1389092" cy="956645"/>
            </a:xfrm>
          </p:grpSpPr>
          <p:pic>
            <p:nvPicPr>
              <p:cNvPr id="28" name="Imagen 27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8424" y="5883422"/>
                <a:ext cx="1389092" cy="833677"/>
              </a:xfrm>
              <a:prstGeom prst="rect">
                <a:avLst/>
              </a:prstGeom>
            </p:spPr>
          </p:pic>
          <p:sp>
            <p:nvSpPr>
              <p:cNvPr id="29" name="Rectángulo 28"/>
              <p:cNvSpPr/>
              <p:nvPr/>
            </p:nvSpPr>
            <p:spPr>
              <a:xfrm>
                <a:off x="2773979" y="5760454"/>
                <a:ext cx="1097050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err="1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Ajoyani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4040963" y="6144925"/>
              <a:ext cx="2226222" cy="765706"/>
              <a:chOff x="6212369" y="1297091"/>
              <a:chExt cx="2226222" cy="765706"/>
            </a:xfrm>
          </p:grpSpPr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2369" y="1406174"/>
                <a:ext cx="2226222" cy="656623"/>
              </a:xfrm>
              <a:prstGeom prst="rect">
                <a:avLst/>
              </a:prstGeom>
            </p:spPr>
          </p:pic>
          <p:sp>
            <p:nvSpPr>
              <p:cNvPr id="27" name="Rectángulo 26"/>
              <p:cNvSpPr/>
              <p:nvPr/>
            </p:nvSpPr>
            <p:spPr>
              <a:xfrm>
                <a:off x="6727625" y="1297091"/>
                <a:ext cx="1121187" cy="483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1200" b="1" dirty="0" smtClean="0">
                    <a:ln w="0"/>
                    <a:solidFill>
                      <a:schemeClr val="bg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Capazo</a:t>
                </a:r>
                <a:endParaRPr lang="es-ES" sz="1200" b="1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25" name="Picture 2" descr="Resultado de imagen para drone phantom 4 pro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029" y="2431955"/>
              <a:ext cx="2013505" cy="1234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Rectángulo 51"/>
          <p:cNvSpPr/>
          <p:nvPr/>
        </p:nvSpPr>
        <p:spPr>
          <a:xfrm>
            <a:off x="671148" y="2373049"/>
            <a:ext cx="1909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 smtClean="0">
                <a:ln/>
                <a:solidFill>
                  <a:srgbClr val="002060"/>
                </a:solidFill>
                <a:latin typeface="Impact" panose="020B0806030902050204" pitchFamily="34" charset="0"/>
              </a:rPr>
              <a:t>Productos</a:t>
            </a:r>
            <a:endParaRPr lang="es-PE" sz="3200" b="1" dirty="0">
              <a:ln/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501" y="4578809"/>
            <a:ext cx="3751574" cy="250503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1528" y="1389751"/>
            <a:ext cx="3752472" cy="33985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80763" y="314191"/>
            <a:ext cx="5148937" cy="92333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PE" sz="20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  <a:t>ACTIVIDADES REALIZADAS EN TEMAS DEL SIGRID </a:t>
            </a:r>
            <a:br>
              <a:rPr lang="es-PE" sz="20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endParaRPr lang="es-PE" sz="2000" dirty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idx="1"/>
          </p:nvPr>
        </p:nvSpPr>
        <p:spPr>
          <a:xfrm>
            <a:off x="637343" y="1288264"/>
            <a:ext cx="5462121" cy="5133318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s-PE" sz="1600" dirty="0" smtClean="0"/>
              <a:t>TALLER DE ACTUALIZACIÓN EN </a:t>
            </a:r>
            <a:r>
              <a:rPr lang="es-PE" sz="1600" dirty="0" err="1" smtClean="0"/>
              <a:t>SIG</a:t>
            </a:r>
            <a:r>
              <a:rPr lang="es-PE" sz="1600" dirty="0" smtClean="0"/>
              <a:t> CON </a:t>
            </a:r>
            <a:r>
              <a:rPr lang="es-PE" sz="1600" dirty="0" err="1" smtClean="0"/>
              <a:t>QGIS</a:t>
            </a:r>
            <a:endParaRPr lang="es-PE" sz="1600" dirty="0"/>
          </a:p>
          <a:p>
            <a:pPr marL="800100" lvl="1" indent="-342900">
              <a:buFont typeface="+mj-lt"/>
              <a:buAutoNum type="alphaLcParenR"/>
            </a:pPr>
            <a:r>
              <a:rPr lang="es-PE" sz="1400" dirty="0" smtClean="0"/>
              <a:t>Al equipo </a:t>
            </a:r>
            <a:r>
              <a:rPr lang="es-PE" sz="1400" dirty="0"/>
              <a:t>técnico </a:t>
            </a:r>
            <a:r>
              <a:rPr lang="es-PE" sz="1400" dirty="0" err="1"/>
              <a:t>COER</a:t>
            </a:r>
            <a:endParaRPr lang="es-PE" sz="1400" dirty="0"/>
          </a:p>
          <a:p>
            <a:pPr marL="800100" lvl="1" indent="-342900">
              <a:buFont typeface="+mj-lt"/>
              <a:buAutoNum type="alphaLcParenR"/>
            </a:pPr>
            <a:r>
              <a:rPr lang="es-PE" sz="1400" dirty="0" smtClean="0"/>
              <a:t>A la plataforma </a:t>
            </a:r>
            <a:r>
              <a:rPr lang="es-PE" sz="1400" dirty="0"/>
              <a:t>de defensa civil regional y responsables </a:t>
            </a:r>
            <a:r>
              <a:rPr lang="es-PE" sz="1400" dirty="0" err="1"/>
              <a:t>COEP</a:t>
            </a:r>
            <a:endParaRPr lang="es-PE" sz="1400" dirty="0"/>
          </a:p>
          <a:p>
            <a:pPr marL="800100" lvl="1" indent="-342900">
              <a:buFont typeface="+mj-lt"/>
              <a:buAutoNum type="alphaLcParenR"/>
            </a:pPr>
            <a:r>
              <a:rPr lang="es-PE" sz="1400" dirty="0" smtClean="0"/>
              <a:t>A los responsables </a:t>
            </a:r>
            <a:r>
              <a:rPr lang="es-PE" sz="1400" dirty="0" err="1"/>
              <a:t>COED</a:t>
            </a:r>
            <a:endParaRPr lang="es-PE" sz="1400" dirty="0"/>
          </a:p>
          <a:p>
            <a:pPr>
              <a:buFont typeface="+mj-lt"/>
              <a:buAutoNum type="arabicPeriod"/>
            </a:pPr>
            <a:r>
              <a:rPr lang="es-PE" sz="1600" dirty="0" smtClean="0"/>
              <a:t>TALLER DE </a:t>
            </a:r>
            <a:r>
              <a:rPr lang="es-PE" sz="1600" dirty="0"/>
              <a:t>ACTUALIZACIÓN </a:t>
            </a:r>
            <a:r>
              <a:rPr lang="es-PE" sz="1600" dirty="0" smtClean="0"/>
              <a:t>Y PERSONALIZACIÓN DEL </a:t>
            </a:r>
            <a:r>
              <a:rPr lang="es-PE" sz="1600" dirty="0"/>
              <a:t>SIGRID</a:t>
            </a:r>
          </a:p>
          <a:p>
            <a:pPr marL="800100" lvl="1" indent="-342900">
              <a:buFont typeface="+mj-lt"/>
              <a:buAutoNum type="alphaLcParenR"/>
            </a:pPr>
            <a:r>
              <a:rPr lang="es-PE" sz="1400" dirty="0"/>
              <a:t>Plataforma de defensa civil regional y responsables </a:t>
            </a:r>
            <a:r>
              <a:rPr lang="es-PE" sz="1400" dirty="0" err="1"/>
              <a:t>COEP</a:t>
            </a:r>
            <a:endParaRPr lang="es-PE" sz="1400" dirty="0"/>
          </a:p>
          <a:p>
            <a:pPr marL="800100" lvl="1" indent="-342900">
              <a:buFont typeface="+mj-lt"/>
              <a:buAutoNum type="alphaLcParenR"/>
            </a:pPr>
            <a:r>
              <a:rPr lang="es-PE" sz="1400" dirty="0"/>
              <a:t>Responsables </a:t>
            </a:r>
            <a:r>
              <a:rPr lang="es-PE" sz="1400" dirty="0" err="1"/>
              <a:t>COED</a:t>
            </a:r>
            <a:endParaRPr lang="es-PE" sz="1400" dirty="0"/>
          </a:p>
          <a:p>
            <a:pPr>
              <a:buFont typeface="+mj-lt"/>
              <a:buAutoNum type="arabicPeriod"/>
            </a:pPr>
            <a:r>
              <a:rPr lang="es-PE" sz="1600" dirty="0"/>
              <a:t>CURSO DE VUELO DE </a:t>
            </a:r>
            <a:r>
              <a:rPr lang="es-PE" sz="1600" dirty="0" err="1"/>
              <a:t>DRONE</a:t>
            </a:r>
            <a:r>
              <a:rPr lang="es-PE" sz="1600" dirty="0"/>
              <a:t> Y PROCESAMIENTO FOTOGRAMÉTRICO CON EL SOFTWARE PIX4D</a:t>
            </a:r>
          </a:p>
          <a:p>
            <a:pPr marL="800100" lvl="1" indent="-342900">
              <a:buFont typeface="+mj-lt"/>
              <a:buAutoNum type="alphaLcParenR"/>
            </a:pPr>
            <a:r>
              <a:rPr lang="es-PE" sz="1400" dirty="0"/>
              <a:t>Primer curso Básico</a:t>
            </a:r>
          </a:p>
          <a:p>
            <a:pPr marL="800100" lvl="1" indent="-342900">
              <a:buFont typeface="+mj-lt"/>
              <a:buAutoNum type="alphaLcParenR"/>
            </a:pPr>
            <a:r>
              <a:rPr lang="es-PE" sz="1400" dirty="0"/>
              <a:t>Segundo Curso taller</a:t>
            </a:r>
          </a:p>
          <a:p>
            <a:pPr>
              <a:buFont typeface="+mj-lt"/>
              <a:buAutoNum type="arabicPeriod"/>
            </a:pPr>
            <a:r>
              <a:rPr lang="es-PE" sz="1600" dirty="0"/>
              <a:t>CATALOGO INTERACTIVO DEL </a:t>
            </a:r>
            <a:r>
              <a:rPr lang="es-PE" sz="1600" dirty="0" smtClean="0"/>
              <a:t>SIGRID</a:t>
            </a:r>
          </a:p>
          <a:p>
            <a:pPr marL="800100" lvl="1" indent="-342900">
              <a:buFont typeface="+mj-lt"/>
              <a:buAutoNum type="alphaLcParenR"/>
            </a:pPr>
            <a:r>
              <a:rPr lang="es-ES" sz="1400" dirty="0"/>
              <a:t>Impresión de </a:t>
            </a:r>
            <a:r>
              <a:rPr lang="es-ES" sz="1400" dirty="0" smtClean="0"/>
              <a:t>3,000 </a:t>
            </a:r>
            <a:r>
              <a:rPr lang="es-ES" sz="1400" dirty="0"/>
              <a:t>ejemplares</a:t>
            </a:r>
            <a:endParaRPr lang="es-PE" sz="1400" dirty="0"/>
          </a:p>
          <a:p>
            <a:pPr>
              <a:buFont typeface="+mj-lt"/>
              <a:buAutoNum type="arabicPeriod"/>
            </a:pPr>
            <a:r>
              <a:rPr lang="es-PE" sz="1600" dirty="0"/>
              <a:t>LEVANTAMIENTO DE INFORMACIÓN FOTOGRAMÉTRICA CON EL </a:t>
            </a:r>
            <a:r>
              <a:rPr lang="es-PE" sz="1600" dirty="0" err="1"/>
              <a:t>RPAS</a:t>
            </a:r>
            <a:r>
              <a:rPr lang="es-PE" sz="1600" dirty="0"/>
              <a:t> (</a:t>
            </a:r>
            <a:r>
              <a:rPr lang="es-PE" sz="1600" dirty="0" err="1"/>
              <a:t>DRONE</a:t>
            </a:r>
            <a:r>
              <a:rPr lang="es-PE" sz="1600" dirty="0"/>
              <a:t>) </a:t>
            </a:r>
            <a:endParaRPr lang="es-PE" sz="1600" dirty="0" smtClean="0"/>
          </a:p>
          <a:p>
            <a:pPr marL="800100" lvl="1" indent="-342900">
              <a:buFont typeface="+mj-lt"/>
              <a:buAutoNum type="alphaLcParenR"/>
            </a:pPr>
            <a:r>
              <a:rPr lang="es-PE" sz="1400" dirty="0" smtClean="0"/>
              <a:t>Adquisición</a:t>
            </a:r>
            <a:r>
              <a:rPr lang="es-ES" sz="1400" dirty="0" smtClean="0"/>
              <a:t> </a:t>
            </a:r>
            <a:r>
              <a:rPr lang="es-ES" sz="1400" dirty="0"/>
              <a:t>de un </a:t>
            </a:r>
            <a:r>
              <a:rPr lang="es-ES" sz="1400" dirty="0" err="1"/>
              <a:t>DRONE</a:t>
            </a:r>
            <a:r>
              <a:rPr lang="es-ES" sz="1400" dirty="0"/>
              <a:t> y </a:t>
            </a:r>
            <a:r>
              <a:rPr lang="es-ES" sz="1400" dirty="0" smtClean="0"/>
              <a:t>accesorios.</a:t>
            </a:r>
          </a:p>
          <a:p>
            <a:pPr marL="800100" lvl="1" indent="-342900">
              <a:buFont typeface="+mj-lt"/>
              <a:buAutoNum type="alphaLcParenR"/>
            </a:pPr>
            <a:r>
              <a:rPr lang="es-PE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Generación de información topográfica y mosaicos de fotografías aéreas obtenidas con </a:t>
            </a:r>
            <a:r>
              <a:rPr lang="es-PE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RPAS</a:t>
            </a:r>
            <a:r>
              <a:rPr lang="es-PE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haciendo 880 Has en capitales de distritos ubicados sobre los 4,100 m.s.n.m.</a:t>
            </a:r>
            <a:endParaRPr lang="es-PE" sz="1400" dirty="0"/>
          </a:p>
          <a:p>
            <a:pPr>
              <a:buFont typeface="+mj-lt"/>
              <a:buAutoNum type="arabicPeriod"/>
            </a:pPr>
            <a:endParaRPr lang="es-PE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3" y="1389751"/>
            <a:ext cx="527650" cy="74510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9" y="2375636"/>
            <a:ext cx="702238" cy="70223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43457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03044" y="2550016"/>
            <a:ext cx="5460640" cy="1712891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es-PE" sz="6600" dirty="0" smtClean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GRACIAS</a:t>
            </a:r>
            <a:endParaRPr lang="es-PE" sz="6600" dirty="0">
              <a:solidFill>
                <a:schemeClr val="accent2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864" y="2140939"/>
            <a:ext cx="8988136" cy="443650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PE" sz="4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Objetivos Específicos</a:t>
            </a:r>
          </a:p>
          <a:p>
            <a:pPr marL="457200" lvl="0" indent="-457200">
              <a:buFont typeface="+mj-lt"/>
              <a:buAutoNum type="alphaUcPeriod"/>
            </a:pPr>
            <a:r>
              <a:rPr lang="es-PE" sz="3600" dirty="0"/>
              <a:t>Desarrollar conciencia en la población, autoridades y sector privado sobre la existencia de los riesgos actuales.</a:t>
            </a:r>
          </a:p>
          <a:p>
            <a:pPr marL="457200" lvl="0" indent="-457200">
              <a:buFont typeface="+mj-lt"/>
              <a:buAutoNum type="alphaUcPeriod"/>
            </a:pPr>
            <a:r>
              <a:rPr lang="es-PE" sz="3600" dirty="0">
                <a:solidFill>
                  <a:srgbClr val="C00000"/>
                </a:solidFill>
              </a:rPr>
              <a:t>Prevenir y reducir los riesgos de desastres en el territorio a través del desarrollo de una cultura de prevención y de la implementación de medidas de reducción del riesgo de desastres. </a:t>
            </a:r>
          </a:p>
          <a:p>
            <a:pPr marL="457200" lvl="0" indent="-457200">
              <a:buFont typeface="+mj-lt"/>
              <a:buAutoNum type="alphaUcPeriod"/>
            </a:pPr>
            <a:r>
              <a:rPr lang="es-PE" sz="3600" dirty="0"/>
              <a:t>Reducir las condiciones que favorecen la generación de riesgo futuro y los factores subyacentes.</a:t>
            </a:r>
          </a:p>
          <a:p>
            <a:pPr marL="457200" lvl="0" indent="-457200">
              <a:buFont typeface="+mj-lt"/>
              <a:buAutoNum type="alphaUcPeriod"/>
            </a:pPr>
            <a:r>
              <a:rPr lang="es-PE" sz="3600" dirty="0">
                <a:solidFill>
                  <a:srgbClr val="C00000"/>
                </a:solidFill>
              </a:rPr>
              <a:t>Aumentar la Resiliencia de los servicios esenciales y medios de vida para garantizar la continuidad de las operaciones o la recuperación oportuna del mismo.</a:t>
            </a:r>
          </a:p>
          <a:p>
            <a:pPr marL="457200" lvl="0" indent="-457200">
              <a:buFont typeface="+mj-lt"/>
              <a:buAutoNum type="alphaUcPeriod"/>
            </a:pPr>
            <a:r>
              <a:rPr lang="es-PE" sz="3600" dirty="0"/>
              <a:t>Fortalecer capacidades de las instituciones y organismos operativos en preparación y respuestas a desastres.</a:t>
            </a:r>
          </a:p>
          <a:p>
            <a:pPr marL="0" indent="0">
              <a:buNone/>
            </a:pPr>
            <a:endParaRPr lang="es-PE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896591" y="1240532"/>
            <a:ext cx="5247409" cy="900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Adobe Arabic" panose="02040503050201020203" pitchFamily="18" charset="-78"/>
                <a:ea typeface="+mj-ea"/>
                <a:cs typeface="Adobe Arabic" panose="02040503050201020203" pitchFamily="18" charset="-78"/>
              </a:defRPr>
            </a:lvl1pPr>
          </a:lstStyle>
          <a:p>
            <a:r>
              <a:rPr lang="es-PE" sz="2400" dirty="0" smtClean="0">
                <a:solidFill>
                  <a:schemeClr val="accent2"/>
                </a:solidFill>
                <a:latin typeface="Franklin Gothic Heavy" panose="020B0903020102020204" pitchFamily="34" charset="0"/>
              </a:rPr>
              <a:t>PLAN REGIONAL DE GESTIÓN DEL RIESGO DE DESASTRES</a:t>
            </a:r>
            <a:br>
              <a:rPr lang="es-PE" sz="2400" dirty="0" smtClean="0">
                <a:solidFill>
                  <a:schemeClr val="accent2"/>
                </a:solidFill>
                <a:latin typeface="Franklin Gothic Heavy" panose="020B0903020102020204" pitchFamily="34" charset="0"/>
              </a:rPr>
            </a:br>
            <a:endParaRPr lang="es-PE" sz="2400" dirty="0">
              <a:latin typeface="Franklin Gothic Heavy" panose="020B0903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5569" y="2899534"/>
            <a:ext cx="2598684" cy="349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313" y="2643390"/>
            <a:ext cx="2497517" cy="33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1605" y="2201594"/>
            <a:ext cx="2420244" cy="325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417454" y="1144017"/>
            <a:ext cx="472654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PE" sz="2400" dirty="0">
                <a:solidFill>
                  <a:schemeClr val="accent2"/>
                </a:solidFill>
                <a:latin typeface="Franklin Gothic Heavy" panose="020B0903020102020204" pitchFamily="34" charset="0"/>
                <a:ea typeface="+mj-ea"/>
                <a:cs typeface="Adobe Arabic" panose="02040503050201020203" pitchFamily="18" charset="-78"/>
              </a:rPr>
              <a:t>CARACTERIZACIÓN GENERAL DEL DEPARTAMENTO DE PUNO</a:t>
            </a:r>
            <a:endParaRPr lang="es-ES" sz="2400" dirty="0">
              <a:solidFill>
                <a:schemeClr val="accent2"/>
              </a:solidFill>
              <a:latin typeface="Franklin Gothic Heavy" panose="020B0903020102020204" pitchFamily="34" charset="0"/>
              <a:ea typeface="+mj-ea"/>
              <a:cs typeface="Adobe Arabic" panose="02040503050201020203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409" y="1526812"/>
            <a:ext cx="2319944" cy="312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70455" y="1272811"/>
            <a:ext cx="1726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Recursos Hídricos</a:t>
            </a:r>
            <a:endParaRPr lang="es-PE" sz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423958" y="1914798"/>
            <a:ext cx="2112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Temperaturas Mínimas</a:t>
            </a:r>
            <a:endParaRPr lang="es-PE" sz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417454" y="2347875"/>
            <a:ext cx="2164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Temperaturas Máximas</a:t>
            </a:r>
            <a:endParaRPr lang="es-PE" sz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581636" y="2622535"/>
            <a:ext cx="1382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Uso de Suelos</a:t>
            </a:r>
            <a:endParaRPr lang="es-PE" sz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417454" y="1144017"/>
            <a:ext cx="472654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s-PE" sz="2400" dirty="0">
                <a:solidFill>
                  <a:schemeClr val="accent2"/>
                </a:solidFill>
                <a:latin typeface="Franklin Gothic Heavy" panose="020B0903020102020204" pitchFamily="34" charset="0"/>
                <a:ea typeface="+mj-ea"/>
                <a:cs typeface="Adobe Arabic" panose="02040503050201020203" pitchFamily="18" charset="-78"/>
              </a:rPr>
              <a:t>CARACTERIZACIÓN GENERAL DEL DEPARTAMENTO DE PUNO</a:t>
            </a:r>
            <a:endParaRPr lang="es-ES" sz="2400" dirty="0">
              <a:solidFill>
                <a:schemeClr val="accent2"/>
              </a:solidFill>
              <a:latin typeface="Franklin Gothic Heavy" panose="020B0903020102020204" pitchFamily="34" charset="0"/>
              <a:ea typeface="+mj-ea"/>
              <a:cs typeface="Adobe Arabic" panose="02040503050201020203" pitchFamily="18" charset="-78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748645" cy="68677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35" t="38430" r="3719" b="38572"/>
          <a:stretch/>
        </p:blipFill>
        <p:spPr>
          <a:xfrm>
            <a:off x="5222092" y="2130140"/>
            <a:ext cx="3117270" cy="415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896591" y="1145201"/>
            <a:ext cx="5247409" cy="900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Adobe Arabic" panose="02040503050201020203" pitchFamily="18" charset="-78"/>
                <a:ea typeface="+mj-ea"/>
                <a:cs typeface="Adobe Arabic" panose="02040503050201020203" pitchFamily="18" charset="-78"/>
              </a:defRPr>
            </a:lvl1pPr>
          </a:lstStyle>
          <a:p>
            <a:r>
              <a:rPr lang="es-PE" sz="2400" dirty="0" smtClean="0">
                <a:solidFill>
                  <a:schemeClr val="accent2"/>
                </a:solidFill>
                <a:latin typeface="Franklin Gothic Heavy" panose="020B0903020102020204" pitchFamily="34" charset="0"/>
              </a:rPr>
              <a:t>DIAGNÓSTICO DE LA GESTIÓN DE RIESGO DE DESASTRES</a:t>
            </a:r>
            <a:endParaRPr lang="es-PE" sz="2400" dirty="0">
              <a:latin typeface="Franklin Gothic Heavy" panose="020B0903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20" y="1872403"/>
            <a:ext cx="8357598" cy="498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 Rectángulo"/>
          <p:cNvSpPr/>
          <p:nvPr/>
        </p:nvSpPr>
        <p:spPr>
          <a:xfrm>
            <a:off x="727655" y="1595404"/>
            <a:ext cx="21264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MAPA </a:t>
            </a:r>
            <a:r>
              <a:rPr lang="es-PE" sz="1200" dirty="0" err="1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MULTIPELIGROS</a:t>
            </a:r>
            <a:endParaRPr lang="es-PE" sz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895409" y="334879"/>
            <a:ext cx="32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GESTIÓN PROSPECTIVA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</TotalTime>
  <Words>2746</Words>
  <Application>Microsoft Office PowerPoint</Application>
  <PresentationFormat>Presentación en pantalla (4:3)</PresentationFormat>
  <Paragraphs>493</Paragraphs>
  <Slides>58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73" baseType="lpstr">
      <vt:lpstr>Adobe Arabic</vt:lpstr>
      <vt:lpstr>Agency FB</vt:lpstr>
      <vt:lpstr>Arial</vt:lpstr>
      <vt:lpstr>Arial Black</vt:lpstr>
      <vt:lpstr>Arial Narrow</vt:lpstr>
      <vt:lpstr>Calibri</vt:lpstr>
      <vt:lpstr>Calibri Light</vt:lpstr>
      <vt:lpstr>Franklin Gothic Heavy</vt:lpstr>
      <vt:lpstr>Garamond</vt:lpstr>
      <vt:lpstr>Impact</vt:lpstr>
      <vt:lpstr>Times New Roman</vt:lpstr>
      <vt:lpstr>Verdana</vt:lpstr>
      <vt:lpstr>Wingdings</vt:lpstr>
      <vt:lpstr>Tema de Office</vt:lpstr>
      <vt:lpstr>Hoja de cálculo</vt:lpstr>
      <vt:lpstr>Presentación de PowerPoint</vt:lpstr>
      <vt:lpstr>Presentación de PowerPoint</vt:lpstr>
      <vt:lpstr>Presentación de PowerPoint</vt:lpstr>
      <vt:lpstr>PLAN REGIONAL DE GESTIÓN DEL RIESGO DE DESASTRES </vt:lpstr>
      <vt:lpstr>PLAN REGIONAL DE GESTIÓN DEL RIESGO DE DESASTRES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FRECUENCIA DE HELADAS EN LA REGIÓN PUNO</vt:lpstr>
      <vt:lpstr>PELIGRO POR INUNDACIÓN</vt:lpstr>
      <vt:lpstr>SUCEPTIBILIDAD A MOVIMIENTO DE MASA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ESTUDIO DE EVALUACIÓN DE RIESGOS POR BAJAS TEMPERATURAS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MAPA DE VULNERABILIDAD FRENTE A BAJAS TEMPERATURAS</vt:lpstr>
      <vt:lpstr>Presentación de PowerPoint</vt:lpstr>
      <vt:lpstr>PLAN DE RECONSTRUCCIÓN DE LOS DISTRITOS AFECTADOS DE LA PROVINCIA DE LAMPA POR SISMO</vt:lpstr>
      <vt:lpstr>UBICACIÓN Y HORA EPICENTRAL DEL SISMO SEGÚN IGP/USGS</vt:lpstr>
      <vt:lpstr>Presentación de PowerPoint</vt:lpstr>
      <vt:lpstr>Presentación de PowerPoint</vt:lpstr>
      <vt:lpstr>MAPA DE PELIGRO</vt:lpstr>
      <vt:lpstr>NIVEL DE RIESGO DEL CENTRO POBLADO DE PARINA</vt:lpstr>
      <vt:lpstr>NIVEL DE RIESGO DEL CENTRO POBLADO DE ORDUÑA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SIGRID PERSONALIZADO DE LA REGIÓN PUNO</vt:lpstr>
      <vt:lpstr>SIGRID PERSONALIZADO DE LA REGIÓN PUNO</vt:lpstr>
      <vt:lpstr>SIGRID PERSONALIZADO DE LA REGIÓN PUNO</vt:lpstr>
      <vt:lpstr>CATALOGO INTERACTIVO DEL SIGRID</vt:lpstr>
      <vt:lpstr>LEVANTAMIENTO DE INFORMACIÓN  FOTOGRAMÉTRICA CON EL RPAS</vt:lpstr>
      <vt:lpstr>ACTIVIDADES REALIZADAS EN TEMAS DEL SIGRID  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SISTEMAS</dc:creator>
  <cp:lastModifiedBy>soporte</cp:lastModifiedBy>
  <cp:revision>41</cp:revision>
  <dcterms:created xsi:type="dcterms:W3CDTF">2017-11-27T15:33:09Z</dcterms:created>
  <dcterms:modified xsi:type="dcterms:W3CDTF">2017-12-05T14:47:55Z</dcterms:modified>
</cp:coreProperties>
</file>