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08" r:id="rId2"/>
    <p:sldId id="383" r:id="rId3"/>
    <p:sldId id="395" r:id="rId4"/>
    <p:sldId id="398" r:id="rId5"/>
    <p:sldId id="399" r:id="rId6"/>
    <p:sldId id="400" r:id="rId7"/>
    <p:sldId id="401" r:id="rId8"/>
    <p:sldId id="402" r:id="rId9"/>
    <p:sldId id="403" r:id="rId10"/>
    <p:sldId id="386" r:id="rId11"/>
    <p:sldId id="389" r:id="rId12"/>
    <p:sldId id="390" r:id="rId13"/>
    <p:sldId id="405" r:id="rId14"/>
    <p:sldId id="406" r:id="rId15"/>
    <p:sldId id="393" r:id="rId16"/>
    <p:sldId id="392" r:id="rId17"/>
    <p:sldId id="391" r:id="rId1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EC"/>
    <a:srgbClr val="00FFE3"/>
    <a:srgbClr val="D100EA"/>
    <a:srgbClr val="B86E00"/>
    <a:srgbClr val="00DBE0"/>
    <a:srgbClr val="DF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9"/>
    <p:restoredTop sz="94512"/>
  </p:normalViewPr>
  <p:slideViewPr>
    <p:cSldViewPr snapToGrid="0" snapToObjects="1">
      <p:cViewPr>
        <p:scale>
          <a:sx n="122" d="100"/>
          <a:sy n="122" d="100"/>
        </p:scale>
        <p:origin x="-9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90776-D621-D94A-8146-487EDFFBF33B}" type="doc">
      <dgm:prSet loTypeId="urn:microsoft.com/office/officeart/2005/8/layout/hProcess9" loCatId="" qsTypeId="urn:microsoft.com/office/officeart/2005/8/quickstyle/simple4" qsCatId="simple" csTypeId="urn:microsoft.com/office/officeart/2005/8/colors/accent1_5" csCatId="accent1" phldr="1"/>
      <dgm:spPr/>
    </dgm:pt>
    <dgm:pt modelId="{AB2BE07D-360F-A94A-B610-3E4FE9594480}">
      <dgm:prSet phldrT="[Texto]"/>
      <dgm:spPr/>
      <dgm:t>
        <a:bodyPr/>
        <a:lstStyle/>
        <a:p>
          <a:r>
            <a:rPr lang="es-ES" b="1" dirty="0"/>
            <a:t>DIRDN </a:t>
          </a:r>
        </a:p>
        <a:p>
          <a:r>
            <a:rPr lang="es-ES" b="1" dirty="0"/>
            <a:t>Decenio Internacional para la Reducción de Desastres Naturales</a:t>
          </a:r>
        </a:p>
      </dgm:t>
    </dgm:pt>
    <dgm:pt modelId="{6BF91C6E-415B-A24A-B9ED-C0E8CB53CACA}" type="parTrans" cxnId="{5016DBC9-61A6-E243-B39A-19F389B17E1B}">
      <dgm:prSet/>
      <dgm:spPr/>
      <dgm:t>
        <a:bodyPr/>
        <a:lstStyle/>
        <a:p>
          <a:endParaRPr lang="es-ES"/>
        </a:p>
      </dgm:t>
    </dgm:pt>
    <dgm:pt modelId="{0F966052-8E5B-8044-A3DC-957391E2BB34}" type="sibTrans" cxnId="{5016DBC9-61A6-E243-B39A-19F389B17E1B}">
      <dgm:prSet/>
      <dgm:spPr/>
      <dgm:t>
        <a:bodyPr/>
        <a:lstStyle/>
        <a:p>
          <a:endParaRPr lang="es-ES"/>
        </a:p>
      </dgm:t>
    </dgm:pt>
    <dgm:pt modelId="{8C972D7F-CF9F-2942-86A8-F002F0BD096E}">
      <dgm:prSet phldrT="[Texto]" custT="1"/>
      <dgm:spPr/>
      <dgm:t>
        <a:bodyPr/>
        <a:lstStyle/>
        <a:p>
          <a:r>
            <a:rPr lang="es-ES" sz="1400" b="1"/>
            <a:t>MAH </a:t>
          </a:r>
        </a:p>
        <a:p>
          <a:r>
            <a:rPr lang="es-ES" sz="1400" b="1"/>
            <a:t>Marco de Acción de Hyogo</a:t>
          </a:r>
          <a:endParaRPr lang="es-ES" sz="1400" b="1" dirty="0"/>
        </a:p>
      </dgm:t>
    </dgm:pt>
    <dgm:pt modelId="{47623074-37D6-324E-B073-DD6DF9B72BC0}" type="parTrans" cxnId="{A3991CB8-79E5-C64C-81A2-9A7D28F902E5}">
      <dgm:prSet/>
      <dgm:spPr/>
      <dgm:t>
        <a:bodyPr/>
        <a:lstStyle/>
        <a:p>
          <a:endParaRPr lang="es-ES"/>
        </a:p>
      </dgm:t>
    </dgm:pt>
    <dgm:pt modelId="{8CBB55AF-FC83-8846-8E80-876FC5F03AE3}" type="sibTrans" cxnId="{A3991CB8-79E5-C64C-81A2-9A7D28F902E5}">
      <dgm:prSet/>
      <dgm:spPr/>
      <dgm:t>
        <a:bodyPr/>
        <a:lstStyle/>
        <a:p>
          <a:endParaRPr lang="es-ES"/>
        </a:p>
      </dgm:t>
    </dgm:pt>
    <dgm:pt modelId="{DC18F447-2034-CE49-9BD3-A8AC28C23791}">
      <dgm:prSet phldrT="[Texto]" custT="1"/>
      <dgm:spPr/>
      <dgm:t>
        <a:bodyPr/>
        <a:lstStyle/>
        <a:p>
          <a:r>
            <a:rPr lang="es-ES" sz="1800" b="1"/>
            <a:t>Marco de Sendai</a:t>
          </a:r>
          <a:endParaRPr lang="es-ES" sz="1800" b="1" dirty="0"/>
        </a:p>
      </dgm:t>
    </dgm:pt>
    <dgm:pt modelId="{3BE0A97F-1501-004F-912D-F815A00F7D8F}" type="parTrans" cxnId="{DD8365AB-B378-884D-A94A-0D860D79D320}">
      <dgm:prSet/>
      <dgm:spPr/>
      <dgm:t>
        <a:bodyPr/>
        <a:lstStyle/>
        <a:p>
          <a:endParaRPr lang="es-ES"/>
        </a:p>
      </dgm:t>
    </dgm:pt>
    <dgm:pt modelId="{6BDCBBFF-D77B-C14C-A191-B4521DE30929}" type="sibTrans" cxnId="{DD8365AB-B378-884D-A94A-0D860D79D320}">
      <dgm:prSet/>
      <dgm:spPr/>
      <dgm:t>
        <a:bodyPr/>
        <a:lstStyle/>
        <a:p>
          <a:endParaRPr lang="es-ES"/>
        </a:p>
      </dgm:t>
    </dgm:pt>
    <dgm:pt modelId="{AE009F0B-2489-5B4F-9563-A91805BA14CC}">
      <dgm:prSet phldrT="[Texto]"/>
      <dgm:spPr/>
      <dgm:t>
        <a:bodyPr/>
        <a:lstStyle/>
        <a:p>
          <a:r>
            <a:rPr lang="es-ES" b="1" dirty="0"/>
            <a:t>EIRD</a:t>
          </a:r>
        </a:p>
        <a:p>
          <a:r>
            <a:rPr lang="es-ES" b="1" dirty="0"/>
            <a:t>/ ISDR</a:t>
          </a:r>
        </a:p>
        <a:p>
          <a:r>
            <a:rPr lang="es-ES" b="1" dirty="0"/>
            <a:t>Estrategia Internacional de Reducción de Desastres</a:t>
          </a:r>
        </a:p>
      </dgm:t>
    </dgm:pt>
    <dgm:pt modelId="{54D71538-FBF4-2242-86E3-AA225F476B19}" type="parTrans" cxnId="{4131DCC6-4785-7548-8663-B25282231410}">
      <dgm:prSet/>
      <dgm:spPr/>
      <dgm:t>
        <a:bodyPr/>
        <a:lstStyle/>
        <a:p>
          <a:endParaRPr lang="es-ES"/>
        </a:p>
      </dgm:t>
    </dgm:pt>
    <dgm:pt modelId="{095C56CA-F69A-2C4C-9820-68539D89F10C}" type="sibTrans" cxnId="{4131DCC6-4785-7548-8663-B25282231410}">
      <dgm:prSet/>
      <dgm:spPr/>
      <dgm:t>
        <a:bodyPr/>
        <a:lstStyle/>
        <a:p>
          <a:endParaRPr lang="es-ES"/>
        </a:p>
      </dgm:t>
    </dgm:pt>
    <dgm:pt modelId="{90C78842-4559-5346-B4BC-6B54F3DEE1A5}" type="pres">
      <dgm:prSet presAssocID="{B5490776-D621-D94A-8146-487EDFFBF33B}" presName="CompostProcess" presStyleCnt="0">
        <dgm:presLayoutVars>
          <dgm:dir/>
          <dgm:resizeHandles val="exact"/>
        </dgm:presLayoutVars>
      </dgm:prSet>
      <dgm:spPr/>
    </dgm:pt>
    <dgm:pt modelId="{CA6DF86C-3914-BF47-B54A-A818A0B8A90F}" type="pres">
      <dgm:prSet presAssocID="{B5490776-D621-D94A-8146-487EDFFBF33B}" presName="arrow" presStyleLbl="bgShp" presStyleIdx="0" presStyleCnt="1" custLinFactNeighborX="-314" custLinFactNeighborY="4574"/>
      <dgm:spPr/>
    </dgm:pt>
    <dgm:pt modelId="{3E935342-B244-2D40-AB02-78EED81474AB}" type="pres">
      <dgm:prSet presAssocID="{B5490776-D621-D94A-8146-487EDFFBF33B}" presName="linearProcess" presStyleCnt="0"/>
      <dgm:spPr/>
    </dgm:pt>
    <dgm:pt modelId="{99F61848-7B37-A049-9F95-5EEDC52F7188}" type="pres">
      <dgm:prSet presAssocID="{AB2BE07D-360F-A94A-B610-3E4FE959448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407A59-5C69-E84F-AF14-7B148B4630CB}" type="pres">
      <dgm:prSet presAssocID="{0F966052-8E5B-8044-A3DC-957391E2BB34}" presName="sibTrans" presStyleCnt="0"/>
      <dgm:spPr/>
    </dgm:pt>
    <dgm:pt modelId="{40FE9FE7-C451-EB44-884C-94D7F4A5C7F6}" type="pres">
      <dgm:prSet presAssocID="{AE009F0B-2489-5B4F-9563-A91805BA14C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AE4B39-16FD-394B-8EA0-8BE996378649}" type="pres">
      <dgm:prSet presAssocID="{095C56CA-F69A-2C4C-9820-68539D89F10C}" presName="sibTrans" presStyleCnt="0"/>
      <dgm:spPr/>
    </dgm:pt>
    <dgm:pt modelId="{3955D8C7-FF8D-974D-B078-84D969B70B00}" type="pres">
      <dgm:prSet presAssocID="{8C972D7F-CF9F-2942-86A8-F002F0BD096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87DB3B-D5B0-A348-8DA0-53FF7A7C65E2}" type="pres">
      <dgm:prSet presAssocID="{8CBB55AF-FC83-8846-8E80-876FC5F03AE3}" presName="sibTrans" presStyleCnt="0"/>
      <dgm:spPr/>
    </dgm:pt>
    <dgm:pt modelId="{1599A5C3-E8E8-CA41-B494-45A211964F71}" type="pres">
      <dgm:prSet presAssocID="{DC18F447-2034-CE49-9BD3-A8AC28C23791}" presName="textNode" presStyleLbl="node1" presStyleIdx="3" presStyleCnt="4" custLinFactX="3455" custLinFactNeighborX="100000" custLinFactNeighborY="-41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35D3E7-084E-D449-AC32-888D6FC6EFDE}" type="presOf" srcId="{AE009F0B-2489-5B4F-9563-A91805BA14CC}" destId="{40FE9FE7-C451-EB44-884C-94D7F4A5C7F6}" srcOrd="0" destOrd="0" presId="urn:microsoft.com/office/officeart/2005/8/layout/hProcess9"/>
    <dgm:cxn modelId="{AAC89B99-6ACE-D443-90E8-43F3EFA0A4A5}" type="presOf" srcId="{B5490776-D621-D94A-8146-487EDFFBF33B}" destId="{90C78842-4559-5346-B4BC-6B54F3DEE1A5}" srcOrd="0" destOrd="0" presId="urn:microsoft.com/office/officeart/2005/8/layout/hProcess9"/>
    <dgm:cxn modelId="{5016DBC9-61A6-E243-B39A-19F389B17E1B}" srcId="{B5490776-D621-D94A-8146-487EDFFBF33B}" destId="{AB2BE07D-360F-A94A-B610-3E4FE9594480}" srcOrd="0" destOrd="0" parTransId="{6BF91C6E-415B-A24A-B9ED-C0E8CB53CACA}" sibTransId="{0F966052-8E5B-8044-A3DC-957391E2BB34}"/>
    <dgm:cxn modelId="{F1A2DA41-C34F-F446-9F7A-CC9D44872579}" type="presOf" srcId="{8C972D7F-CF9F-2942-86A8-F002F0BD096E}" destId="{3955D8C7-FF8D-974D-B078-84D969B70B00}" srcOrd="0" destOrd="0" presId="urn:microsoft.com/office/officeart/2005/8/layout/hProcess9"/>
    <dgm:cxn modelId="{5C8A221E-D6D3-F64C-8D74-27AF5CC8AA81}" type="presOf" srcId="{DC18F447-2034-CE49-9BD3-A8AC28C23791}" destId="{1599A5C3-E8E8-CA41-B494-45A211964F71}" srcOrd="0" destOrd="0" presId="urn:microsoft.com/office/officeart/2005/8/layout/hProcess9"/>
    <dgm:cxn modelId="{DD8365AB-B378-884D-A94A-0D860D79D320}" srcId="{B5490776-D621-D94A-8146-487EDFFBF33B}" destId="{DC18F447-2034-CE49-9BD3-A8AC28C23791}" srcOrd="3" destOrd="0" parTransId="{3BE0A97F-1501-004F-912D-F815A00F7D8F}" sibTransId="{6BDCBBFF-D77B-C14C-A191-B4521DE30929}"/>
    <dgm:cxn modelId="{A3991CB8-79E5-C64C-81A2-9A7D28F902E5}" srcId="{B5490776-D621-D94A-8146-487EDFFBF33B}" destId="{8C972D7F-CF9F-2942-86A8-F002F0BD096E}" srcOrd="2" destOrd="0" parTransId="{47623074-37D6-324E-B073-DD6DF9B72BC0}" sibTransId="{8CBB55AF-FC83-8846-8E80-876FC5F03AE3}"/>
    <dgm:cxn modelId="{EAF6EE0D-9F9F-3D40-868B-83D666284153}" type="presOf" srcId="{AB2BE07D-360F-A94A-B610-3E4FE9594480}" destId="{99F61848-7B37-A049-9F95-5EEDC52F7188}" srcOrd="0" destOrd="0" presId="urn:microsoft.com/office/officeart/2005/8/layout/hProcess9"/>
    <dgm:cxn modelId="{4131DCC6-4785-7548-8663-B25282231410}" srcId="{B5490776-D621-D94A-8146-487EDFFBF33B}" destId="{AE009F0B-2489-5B4F-9563-A91805BA14CC}" srcOrd="1" destOrd="0" parTransId="{54D71538-FBF4-2242-86E3-AA225F476B19}" sibTransId="{095C56CA-F69A-2C4C-9820-68539D89F10C}"/>
    <dgm:cxn modelId="{85354D23-B263-974D-8FCB-5ADD78463A2E}" type="presParOf" srcId="{90C78842-4559-5346-B4BC-6B54F3DEE1A5}" destId="{CA6DF86C-3914-BF47-B54A-A818A0B8A90F}" srcOrd="0" destOrd="0" presId="urn:microsoft.com/office/officeart/2005/8/layout/hProcess9"/>
    <dgm:cxn modelId="{F17F7199-602E-7345-8AA7-62CF062AD9CB}" type="presParOf" srcId="{90C78842-4559-5346-B4BC-6B54F3DEE1A5}" destId="{3E935342-B244-2D40-AB02-78EED81474AB}" srcOrd="1" destOrd="0" presId="urn:microsoft.com/office/officeart/2005/8/layout/hProcess9"/>
    <dgm:cxn modelId="{E10D437B-D425-394C-9B66-838AD16F6FDD}" type="presParOf" srcId="{3E935342-B244-2D40-AB02-78EED81474AB}" destId="{99F61848-7B37-A049-9F95-5EEDC52F7188}" srcOrd="0" destOrd="0" presId="urn:microsoft.com/office/officeart/2005/8/layout/hProcess9"/>
    <dgm:cxn modelId="{D8444C5E-3DA0-4B49-A3E4-7E2ADBBC76F4}" type="presParOf" srcId="{3E935342-B244-2D40-AB02-78EED81474AB}" destId="{E8407A59-5C69-E84F-AF14-7B148B4630CB}" srcOrd="1" destOrd="0" presId="urn:microsoft.com/office/officeart/2005/8/layout/hProcess9"/>
    <dgm:cxn modelId="{CFEC8961-146D-FE4B-8606-487DA8D0AF08}" type="presParOf" srcId="{3E935342-B244-2D40-AB02-78EED81474AB}" destId="{40FE9FE7-C451-EB44-884C-94D7F4A5C7F6}" srcOrd="2" destOrd="0" presId="urn:microsoft.com/office/officeart/2005/8/layout/hProcess9"/>
    <dgm:cxn modelId="{57A22215-44AC-C44F-A33F-5A9D45BEEAF4}" type="presParOf" srcId="{3E935342-B244-2D40-AB02-78EED81474AB}" destId="{CFAE4B39-16FD-394B-8EA0-8BE996378649}" srcOrd="3" destOrd="0" presId="urn:microsoft.com/office/officeart/2005/8/layout/hProcess9"/>
    <dgm:cxn modelId="{7AB19DEC-F758-794E-A163-8DE592DDFE48}" type="presParOf" srcId="{3E935342-B244-2D40-AB02-78EED81474AB}" destId="{3955D8C7-FF8D-974D-B078-84D969B70B00}" srcOrd="4" destOrd="0" presId="urn:microsoft.com/office/officeart/2005/8/layout/hProcess9"/>
    <dgm:cxn modelId="{6F321C7A-8C45-A94F-A6FA-13ECD573807A}" type="presParOf" srcId="{3E935342-B244-2D40-AB02-78EED81474AB}" destId="{3587DB3B-D5B0-A348-8DA0-53FF7A7C65E2}" srcOrd="5" destOrd="0" presId="urn:microsoft.com/office/officeart/2005/8/layout/hProcess9"/>
    <dgm:cxn modelId="{CCF2E78D-7EEB-1047-B483-E386E759A1A0}" type="presParOf" srcId="{3E935342-B244-2D40-AB02-78EED81474AB}" destId="{1599A5C3-E8E8-CA41-B494-45A211964F7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DF86C-3914-BF47-B54A-A818A0B8A90F}">
      <dsp:nvSpPr>
        <dsp:cNvPr id="0" name=""/>
        <dsp:cNvSpPr/>
      </dsp:nvSpPr>
      <dsp:spPr>
        <a:xfrm>
          <a:off x="551183" y="0"/>
          <a:ext cx="6477244" cy="354396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F61848-7B37-A049-9F95-5EEDC52F7188}">
      <dsp:nvSpPr>
        <dsp:cNvPr id="0" name=""/>
        <dsp:cNvSpPr/>
      </dsp:nvSpPr>
      <dsp:spPr>
        <a:xfrm>
          <a:off x="3813" y="1063189"/>
          <a:ext cx="1834375" cy="141758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DIRDN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Decenio Internacional para la Reducción de Desastres Naturales</a:t>
          </a:r>
        </a:p>
      </dsp:txBody>
      <dsp:txXfrm>
        <a:off x="73014" y="1132390"/>
        <a:ext cx="1695973" cy="1279184"/>
      </dsp:txXfrm>
    </dsp:sp>
    <dsp:sp modelId="{40FE9FE7-C451-EB44-884C-94D7F4A5C7F6}">
      <dsp:nvSpPr>
        <dsp:cNvPr id="0" name=""/>
        <dsp:cNvSpPr/>
      </dsp:nvSpPr>
      <dsp:spPr>
        <a:xfrm>
          <a:off x="1929908" y="1063189"/>
          <a:ext cx="1834375" cy="141758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EIRD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/ ISDR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Estrategia Internacional de Reducción de Desastres</a:t>
          </a:r>
        </a:p>
      </dsp:txBody>
      <dsp:txXfrm>
        <a:off x="1999109" y="1132390"/>
        <a:ext cx="1695973" cy="1279184"/>
      </dsp:txXfrm>
    </dsp:sp>
    <dsp:sp modelId="{3955D8C7-FF8D-974D-B078-84D969B70B00}">
      <dsp:nvSpPr>
        <dsp:cNvPr id="0" name=""/>
        <dsp:cNvSpPr/>
      </dsp:nvSpPr>
      <dsp:spPr>
        <a:xfrm>
          <a:off x="3856003" y="1063189"/>
          <a:ext cx="1834375" cy="141758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MAH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/>
            <a:t>Marco de Acción de Hyogo</a:t>
          </a:r>
          <a:endParaRPr lang="es-ES" sz="1400" b="1" kern="1200" dirty="0"/>
        </a:p>
      </dsp:txBody>
      <dsp:txXfrm>
        <a:off x="3925204" y="1132390"/>
        <a:ext cx="1695973" cy="1279184"/>
      </dsp:txXfrm>
    </dsp:sp>
    <dsp:sp modelId="{1599A5C3-E8E8-CA41-B494-45A211964F71}">
      <dsp:nvSpPr>
        <dsp:cNvPr id="0" name=""/>
        <dsp:cNvSpPr/>
      </dsp:nvSpPr>
      <dsp:spPr>
        <a:xfrm>
          <a:off x="5785912" y="1003735"/>
          <a:ext cx="1834375" cy="141758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/>
            <a:t>Marco de Sendai</a:t>
          </a:r>
          <a:endParaRPr lang="es-ES" sz="1800" b="1" kern="1200" dirty="0"/>
        </a:p>
      </dsp:txBody>
      <dsp:txXfrm>
        <a:off x="5855113" y="1072936"/>
        <a:ext cx="1695973" cy="1279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1417F-E853-D749-B398-066AFB7CC1EE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D1F1E-71BA-2949-9113-F5D45EC30BE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126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E9D897-9CB6-9E42-8ED9-2E77E9E20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6AF87E1-BF94-6340-BD10-16014D8F6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55D4B5E-47E1-6943-B486-E06216769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2AAC42-3DFF-534A-A2FE-81F76DBB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D4734E5-A48E-B14A-BF16-9DC3B56D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079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AE14BB-86E2-5B41-BFAE-F37E5F75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16770F8-38B4-C14E-B22C-B61A90E58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16F253-8754-2044-B1E2-7435AC79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974096A-6FCC-8D4A-BCA6-90EFCC1E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D5F6FB0-3B7B-904D-B1FA-804567B8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574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CD1FB81-5F69-3B49-AC41-FF1B515BF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AE54C0A-5325-5246-8322-B56866AC2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8E1ACBF-A0D9-5A46-9D8A-F8FA5B80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7B6854E-CF0F-1E4E-8BD9-E26373A1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D57F2B9-1B02-8E45-A740-C1509DDB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154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B3DFDF-1B39-204D-ADB4-11F3BB3D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244F7BB-C76C-E040-9FA9-D8260D033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E3BE2E7-D367-974B-A05E-CBAB3324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EDD2E5-17AE-1345-9207-385973F0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AD64B9C-4BAB-B844-9FAD-D973B1F7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485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35031D-B21D-8447-900C-F8B2979D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3E140DF-4329-EC4F-A7E9-2A7539333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14A665-CCC2-3C46-8261-DBFBE1FE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0B86CEE-5C77-E941-B9C8-5C618927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063EC4B-A98B-F244-B9FC-5D1F5EE0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709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BE8DAA-146D-574D-9FFA-3990E673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FA91A52-7D78-2247-A65E-8A89C0A2A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DDD188-B01C-8F46-8893-0BCBE1288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2079E7E-5EDE-4542-90D8-805E2B78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51DDA9C-A90F-8E45-9454-9BBEC88B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2DF1CA3-1EC5-5A40-ADD9-35C920F1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9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38932D-FEEC-8C46-90F3-59A439C5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73E8F21-17A5-C04E-8F03-01745FEE3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0E0CBD0-9B07-544D-A572-E18F9BD6C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A8C7EC5-73D1-0A41-904E-764DD5F2D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A08A7A0-F33E-7243-BCA7-92AEEC281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42EDEDE-A3D6-A14B-8F43-0BFB1F20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2F1A4F3-E3F0-D44C-873E-8CAE485DF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CCC8052-6F59-3744-883F-A8354D5F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9753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8B09F1-FE81-FE41-80F4-DCF5A069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C113BCF-7C1F-CF4C-8687-B04BFD0AD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B6AE85A-7B91-154B-B036-17325753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9D58D2A-EC40-4B49-A2AC-DBB89DB0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6424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9DEA88E-5B86-7F47-874F-55EF8EDF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168A9BF-00B3-F94A-8045-69E71179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76E0919-7DD1-7549-830A-50FC282E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214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78DDA7-F50E-F04E-8BF1-A6DCF074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F24B99-9F6F-0C4D-B011-C3BD336A6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6BD7E7A-B198-ED4B-ABEB-EB6EDF306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B68466-82A9-204B-AF6E-EBC436E4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0B63B01-41D5-A241-A2E6-2DFBA142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1F4945F-0717-CE40-AAD8-5DF5015A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64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2ED0AD-43A5-6945-97A1-C5E0F7D0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5886B94-4FD6-BC4F-A28F-128AA8B65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7C2D179-321D-9C43-BFDA-42EF831F1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907B06C-C630-334E-89FD-798EC51CF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599CA86-0BF5-234F-B5DA-8E117B68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DC9CD70-DF2E-B945-9F06-2DF21C0D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974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B8F74A4-85F9-2A47-B0AF-0B3BFECB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679F3A0-CEA2-5F47-8790-12540C9E4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6E58893-333A-5146-83C6-311DCF125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82ADD-2AB5-9045-9E2C-BA9447873187}" type="datetimeFigureOut">
              <a:rPr lang="es-PE" smtClean="0"/>
              <a:t>28/11/2019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E60E74-8256-3E41-A948-E733EA12F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3E99F3D-65B7-DB46-BF5C-15E2136A7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906CF-BC0B-6E44-8072-4A88AFEB0F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279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bb/wp6pdqxx63j7w2tpwbjfqhx80000gn/T/com.microsoft.Word/WebArchiveCopyPasteTempFiles/sdgs_poster_936_es.png%3fitok=0ePWnU4w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8.svg"/><Relationship Id="rId12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9.png"/><Relationship Id="rId7" Type="http://schemas.openxmlformats.org/officeDocument/2006/relationships/image" Target="../media/image2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023B5A-5B4E-7E4C-B5D4-A0F0C336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4271" y="4898758"/>
            <a:ext cx="4976793" cy="1401448"/>
          </a:xfrm>
        </p:spPr>
        <p:txBody>
          <a:bodyPr anchor="t">
            <a:normAutofit/>
          </a:bodyPr>
          <a:lstStyle/>
          <a:p>
            <a:pPr algn="l"/>
            <a:r>
              <a:rPr lang="es-PE" sz="3100" b="1" dirty="0">
                <a:solidFill>
                  <a:srgbClr val="000000"/>
                </a:solidFill>
              </a:rPr>
              <a:t>El Marco de Acción de SENDAI y los Objetivos de Desarrollo Sostenible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B6F2666-C288-294B-9F99-71ABE1FC0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244" y="6300206"/>
            <a:ext cx="1999975" cy="440617"/>
          </a:xfrm>
        </p:spPr>
        <p:txBody>
          <a:bodyPr anchor="b">
            <a:normAutofit/>
          </a:bodyPr>
          <a:lstStyle/>
          <a:p>
            <a:pPr algn="r"/>
            <a:r>
              <a:rPr lang="es-PE" sz="1800" b="1" dirty="0">
                <a:solidFill>
                  <a:srgbClr val="000000"/>
                </a:solidFill>
              </a:rPr>
              <a:t>Linda Zilbert Soto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DE3DAE7-AB5F-E848-8B57-E5F0DB1EA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433" y="1321276"/>
            <a:ext cx="3482335" cy="31815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7FBDC1C-3298-7B46-9C57-8723BDCB2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683" y="-3467"/>
            <a:ext cx="6266612" cy="138077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8766D08A-0C21-BF40-A15D-A466BC84B7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D2FA93A-E5D9-4AE2-87A7-22A90AAD7B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639" t="3516" r="191" b="9839"/>
          <a:stretch/>
        </p:blipFill>
        <p:spPr>
          <a:xfrm>
            <a:off x="-161086" y="1097280"/>
            <a:ext cx="5087281" cy="54232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700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630194F-7D36-0940-A6E5-CABFB4BBC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" r="-1" b="-1"/>
          <a:stretch/>
        </p:blipFill>
        <p:spPr>
          <a:xfrm>
            <a:off x="120770" y="10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E31642E-0040-4541-9C32-016D2D15D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0" r="7336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E8C93BFE-4442-104D-8F62-DC30CA38FC6B}"/>
              </a:ext>
            </a:extLst>
          </p:cNvPr>
          <p:cNvSpPr/>
          <p:nvPr/>
        </p:nvSpPr>
        <p:spPr>
          <a:xfrm>
            <a:off x="299803" y="1169233"/>
            <a:ext cx="4227227" cy="22635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224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68B33F2-32F9-B043-AFF8-F53C1A48D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0" y="1147687"/>
            <a:ext cx="10010274" cy="56260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3F2691C-A6CD-0B4C-AA0B-89BC5C708975}"/>
              </a:ext>
            </a:extLst>
          </p:cNvPr>
          <p:cNvSpPr txBox="1"/>
          <p:nvPr/>
        </p:nvSpPr>
        <p:spPr>
          <a:xfrm>
            <a:off x="3868151" y="548026"/>
            <a:ext cx="422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/>
              <a:t>Dar continuidad y profundizar la iniciativa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D49464B-0A1F-2D40-8935-80F91C3AE1A4}"/>
              </a:ext>
            </a:extLst>
          </p:cNvPr>
          <p:cNvSpPr txBox="1"/>
          <p:nvPr/>
        </p:nvSpPr>
        <p:spPr>
          <a:xfrm>
            <a:off x="1792704" y="365822"/>
            <a:ext cx="173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b="1" dirty="0"/>
              <a:t>ODM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0C3BB9F-8AF6-C743-A36F-ABC6E3317712}"/>
              </a:ext>
            </a:extLst>
          </p:cNvPr>
          <p:cNvSpPr txBox="1"/>
          <p:nvPr/>
        </p:nvSpPr>
        <p:spPr>
          <a:xfrm>
            <a:off x="8434137" y="409074"/>
            <a:ext cx="173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b="1" dirty="0"/>
              <a:t>ODS</a:t>
            </a:r>
          </a:p>
        </p:txBody>
      </p:sp>
      <p:sp>
        <p:nvSpPr>
          <p:cNvPr id="7" name="Flecha curvada hacia la izquierda 6">
            <a:extLst>
              <a:ext uri="{FF2B5EF4-FFF2-40B4-BE49-F238E27FC236}">
                <a16:creationId xmlns:a16="http://schemas.microsoft.com/office/drawing/2014/main" xmlns="" id="{84B8F492-CCB5-954D-8913-3B6C88827066}"/>
              </a:ext>
            </a:extLst>
          </p:cNvPr>
          <p:cNvSpPr/>
          <p:nvPr/>
        </p:nvSpPr>
        <p:spPr>
          <a:xfrm rot="16200000">
            <a:off x="5695475" y="-2194286"/>
            <a:ext cx="748916" cy="5474372"/>
          </a:xfrm>
          <a:prstGeom prst="curvedLeftArrow">
            <a:avLst/>
          </a:prstGeom>
          <a:solidFill>
            <a:srgbClr val="00D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72F2F70-9341-3548-8ED7-509908749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37CA2B4-A23E-8D4A-A45A-0CB8F14B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691"/>
            <a:ext cx="11610474" cy="652545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24E8082-4E46-2644-8C49-37C1437DE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0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lipse 98">
            <a:extLst>
              <a:ext uri="{FF2B5EF4-FFF2-40B4-BE49-F238E27FC236}">
                <a16:creationId xmlns:a16="http://schemas.microsoft.com/office/drawing/2014/main" xmlns="" id="{A9023ECD-9095-5346-9F79-B054CC09B877}"/>
              </a:ext>
            </a:extLst>
          </p:cNvPr>
          <p:cNvSpPr/>
          <p:nvPr/>
        </p:nvSpPr>
        <p:spPr>
          <a:xfrm>
            <a:off x="4295274" y="981012"/>
            <a:ext cx="1742681" cy="150798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Picture 2" descr="Resultado de imagen para marco de sendai ppt">
            <a:extLst>
              <a:ext uri="{FF2B5EF4-FFF2-40B4-BE49-F238E27FC236}">
                <a16:creationId xmlns:a16="http://schemas.microsoft.com/office/drawing/2014/main" xmlns="" id="{8AF0243C-ED08-7B4E-A3A4-05169584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9" y="156350"/>
            <a:ext cx="2386568" cy="95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6FF884D-F4CC-8841-9CB8-883866A43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432" y="234618"/>
            <a:ext cx="3387479" cy="746394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xmlns="" id="{55FC5691-FE8A-F447-973B-DE4402E22CF0}"/>
              </a:ext>
            </a:extLst>
          </p:cNvPr>
          <p:cNvSpPr/>
          <p:nvPr/>
        </p:nvSpPr>
        <p:spPr>
          <a:xfrm>
            <a:off x="3099859" y="1137380"/>
            <a:ext cx="603749" cy="5976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32C3FE3F-DED2-9C4A-83CE-DC91555EDC08}"/>
              </a:ext>
            </a:extLst>
          </p:cNvPr>
          <p:cNvSpPr/>
          <p:nvPr/>
        </p:nvSpPr>
        <p:spPr>
          <a:xfrm>
            <a:off x="3099858" y="1891359"/>
            <a:ext cx="603749" cy="59763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906A4EEB-ED17-0347-B6F1-445CACE3A9A2}"/>
              </a:ext>
            </a:extLst>
          </p:cNvPr>
          <p:cNvSpPr/>
          <p:nvPr/>
        </p:nvSpPr>
        <p:spPr>
          <a:xfrm>
            <a:off x="3099857" y="2645338"/>
            <a:ext cx="603749" cy="597634"/>
          </a:xfrm>
          <a:prstGeom prst="roundRect">
            <a:avLst/>
          </a:prstGeom>
          <a:solidFill>
            <a:srgbClr val="D10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xmlns="" id="{3E301593-4A0E-874A-A807-4D7CC5E2E449}"/>
              </a:ext>
            </a:extLst>
          </p:cNvPr>
          <p:cNvSpPr/>
          <p:nvPr/>
        </p:nvSpPr>
        <p:spPr>
          <a:xfrm>
            <a:off x="3099856" y="3399317"/>
            <a:ext cx="603749" cy="59763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B7C69B50-AC9E-D042-9659-C49C2CE8CBB6}"/>
              </a:ext>
            </a:extLst>
          </p:cNvPr>
          <p:cNvSpPr/>
          <p:nvPr/>
        </p:nvSpPr>
        <p:spPr>
          <a:xfrm>
            <a:off x="3099855" y="4153296"/>
            <a:ext cx="603749" cy="59763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394F7391-7173-AE49-92A0-87A19E012D6F}"/>
              </a:ext>
            </a:extLst>
          </p:cNvPr>
          <p:cNvSpPr/>
          <p:nvPr/>
        </p:nvSpPr>
        <p:spPr>
          <a:xfrm>
            <a:off x="3099854" y="4962852"/>
            <a:ext cx="603749" cy="59763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5EAE6AB-0F42-8E43-86BC-D5455965E31A}"/>
              </a:ext>
            </a:extLst>
          </p:cNvPr>
          <p:cNvSpPr txBox="1"/>
          <p:nvPr/>
        </p:nvSpPr>
        <p:spPr>
          <a:xfrm>
            <a:off x="337865" y="1436197"/>
            <a:ext cx="2224861" cy="769441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Nº personas fallecidas, desaparecidas y afectadas por los desastres por cada 100 mil habitantes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11001A2-1EB7-7448-8FDA-CB9E95DC2FE1}"/>
              </a:ext>
            </a:extLst>
          </p:cNvPr>
          <p:cNvSpPr txBox="1"/>
          <p:nvPr/>
        </p:nvSpPr>
        <p:spPr>
          <a:xfrm>
            <a:off x="337865" y="2658041"/>
            <a:ext cx="2224861" cy="1277273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Pérdidas economicas directas atribuidas a los desastres en relación con el producto interno bruto (PIB) mundial, incluyendo los daños ocasionados a la infraestructuras crítica y la interrupción de los servicios básicos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573AE77-BEC8-F649-BB7E-B92BCB0BA0AF}"/>
              </a:ext>
            </a:extLst>
          </p:cNvPr>
          <p:cNvSpPr txBox="1"/>
          <p:nvPr/>
        </p:nvSpPr>
        <p:spPr>
          <a:xfrm>
            <a:off x="337865" y="4466959"/>
            <a:ext cx="2224861" cy="600164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Nº países con estrategias nacionales de reducción del riesgo de desastres para la RRD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9D515343-471A-5D46-B852-70F26F7EDF81}"/>
              </a:ext>
            </a:extLst>
          </p:cNvPr>
          <p:cNvSpPr txBox="1"/>
          <p:nvPr/>
        </p:nvSpPr>
        <p:spPr>
          <a:xfrm>
            <a:off x="337865" y="5417252"/>
            <a:ext cx="2224861" cy="769441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Proporción de gobiernos locales que adoptan e implementan estrategias locales de RRD alineados con el Marco de Sendai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xmlns="" id="{FAA11CF4-0A77-124A-9465-36162E5EC741}"/>
              </a:ext>
            </a:extLst>
          </p:cNvPr>
          <p:cNvSpPr/>
          <p:nvPr/>
        </p:nvSpPr>
        <p:spPr>
          <a:xfrm>
            <a:off x="3099853" y="5710212"/>
            <a:ext cx="603749" cy="59763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xmlns="" id="{E5C730AB-F4A3-CD4A-86FB-E997E6E671B7}"/>
              </a:ext>
            </a:extLst>
          </p:cNvPr>
          <p:cNvSpPr/>
          <p:nvPr/>
        </p:nvSpPr>
        <p:spPr>
          <a:xfrm>
            <a:off x="4629421" y="1225552"/>
            <a:ext cx="1097718" cy="931651"/>
          </a:xfrm>
          <a:prstGeom prst="roundRect">
            <a:avLst/>
          </a:prstGeom>
          <a:solidFill>
            <a:schemeClr val="tx1"/>
          </a:solidFill>
          <a:ln>
            <a:solidFill>
              <a:srgbClr val="00F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bg1"/>
                </a:solidFill>
              </a:rPr>
              <a:t>ODS 1</a:t>
            </a:r>
          </a:p>
          <a:p>
            <a:pPr algn="ctr"/>
            <a:r>
              <a:rPr lang="es-PE" sz="1600" dirty="0">
                <a:solidFill>
                  <a:schemeClr val="bg1"/>
                </a:solidFill>
              </a:rPr>
              <a:t>META 1.5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xmlns="" id="{EB0DE576-47E7-954A-9F93-A50FAB871D45}"/>
              </a:ext>
            </a:extLst>
          </p:cNvPr>
          <p:cNvSpPr txBox="1">
            <a:spLocks/>
          </p:cNvSpPr>
          <p:nvPr/>
        </p:nvSpPr>
        <p:spPr>
          <a:xfrm>
            <a:off x="6348772" y="1356830"/>
            <a:ext cx="1566284" cy="601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FFE3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200" b="1" dirty="0"/>
              <a:t>Poner fin a la pobreza en todas sus formas en todo el mundo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A25695EB-F1AC-EE41-89EB-DF40F60159AD}"/>
              </a:ext>
            </a:extLst>
          </p:cNvPr>
          <p:cNvSpPr txBox="1">
            <a:spLocks/>
          </p:cNvSpPr>
          <p:nvPr/>
        </p:nvSpPr>
        <p:spPr>
          <a:xfrm>
            <a:off x="6294571" y="2883439"/>
            <a:ext cx="1620485" cy="1477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FFE3"/>
            </a:solidFill>
          </a:ln>
        </p:spPr>
        <p:txBody>
          <a:bodyPr vert="horz" lIns="91431" tIns="45715" rIns="91431" bIns="4571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S" sz="1200" b="1" dirty="0">
                <a:solidFill>
                  <a:schemeClr val="tx1"/>
                </a:solidFill>
              </a:rPr>
              <a:t>Lograr que las ciudades y los asentamientos humanos sean inclusivos, seguros, resilientes y sostenibles.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5A45BCF1-BF2B-8248-A5F2-64ECB26948FD}"/>
              </a:ext>
            </a:extLst>
          </p:cNvPr>
          <p:cNvSpPr/>
          <p:nvPr/>
        </p:nvSpPr>
        <p:spPr>
          <a:xfrm>
            <a:off x="6397443" y="5054311"/>
            <a:ext cx="1517613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FFE3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S" sz="1200" b="1" dirty="0">
                <a:solidFill>
                  <a:prstClr val="black"/>
                </a:solidFill>
              </a:rPr>
              <a:t>Adoptar medidas urgentes para combatir el cambio climático y sus efectos</a:t>
            </a:r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xmlns="" id="{5DBF5681-DE1F-DE4D-BBB6-71C546EE5A60}"/>
              </a:ext>
            </a:extLst>
          </p:cNvPr>
          <p:cNvSpPr/>
          <p:nvPr/>
        </p:nvSpPr>
        <p:spPr>
          <a:xfrm>
            <a:off x="4629421" y="2528369"/>
            <a:ext cx="1097718" cy="931651"/>
          </a:xfrm>
          <a:prstGeom prst="roundRect">
            <a:avLst/>
          </a:prstGeom>
          <a:solidFill>
            <a:schemeClr val="tx1"/>
          </a:solidFill>
          <a:ln>
            <a:solidFill>
              <a:srgbClr val="00F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bg1"/>
                </a:solidFill>
              </a:rPr>
              <a:t>ODS 11</a:t>
            </a:r>
          </a:p>
          <a:p>
            <a:pPr algn="ctr"/>
            <a:r>
              <a:rPr lang="es-PE" sz="1600" dirty="0">
                <a:solidFill>
                  <a:schemeClr val="bg1"/>
                </a:solidFill>
              </a:rPr>
              <a:t>META 11.5</a:t>
            </a: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xmlns="" id="{830D164B-639C-8141-92F9-2AED8FB9BEC4}"/>
              </a:ext>
            </a:extLst>
          </p:cNvPr>
          <p:cNvSpPr/>
          <p:nvPr/>
        </p:nvSpPr>
        <p:spPr>
          <a:xfrm>
            <a:off x="4634013" y="3794972"/>
            <a:ext cx="1097718" cy="931651"/>
          </a:xfrm>
          <a:prstGeom prst="roundRect">
            <a:avLst/>
          </a:prstGeom>
          <a:solidFill>
            <a:schemeClr val="tx1"/>
          </a:solidFill>
          <a:ln>
            <a:solidFill>
              <a:srgbClr val="00F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bg1"/>
                </a:solidFill>
              </a:rPr>
              <a:t>ODS 1</a:t>
            </a:r>
          </a:p>
          <a:p>
            <a:pPr algn="ctr"/>
            <a:r>
              <a:rPr lang="es-PE" sz="1600" dirty="0">
                <a:solidFill>
                  <a:schemeClr val="bg1"/>
                </a:solidFill>
              </a:rPr>
              <a:t>META 11B</a:t>
            </a:r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xmlns="" id="{6AD3FDE9-8A74-D94D-8E4F-D8B6E1ACF344}"/>
              </a:ext>
            </a:extLst>
          </p:cNvPr>
          <p:cNvSpPr/>
          <p:nvPr/>
        </p:nvSpPr>
        <p:spPr>
          <a:xfrm>
            <a:off x="4629421" y="5097789"/>
            <a:ext cx="1097718" cy="931651"/>
          </a:xfrm>
          <a:prstGeom prst="roundRect">
            <a:avLst/>
          </a:prstGeom>
          <a:solidFill>
            <a:schemeClr val="tx1"/>
          </a:solidFill>
          <a:ln>
            <a:solidFill>
              <a:srgbClr val="00F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bg1"/>
                </a:solidFill>
              </a:rPr>
              <a:t>ODS 13</a:t>
            </a:r>
          </a:p>
          <a:p>
            <a:pPr algn="ctr"/>
            <a:r>
              <a:rPr lang="es-PE" sz="1600" dirty="0">
                <a:solidFill>
                  <a:schemeClr val="bg1"/>
                </a:solidFill>
              </a:rPr>
              <a:t>META 13.1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7B13F64B-33C2-E44A-9BDD-50CC47A95112}"/>
              </a:ext>
            </a:extLst>
          </p:cNvPr>
          <p:cNvSpPr txBox="1"/>
          <p:nvPr/>
        </p:nvSpPr>
        <p:spPr>
          <a:xfrm>
            <a:off x="8361947" y="1224790"/>
            <a:ext cx="3509963" cy="938719"/>
          </a:xfrm>
          <a:prstGeom prst="rect">
            <a:avLst/>
          </a:prstGeom>
          <a:noFill/>
          <a:ln>
            <a:solidFill>
              <a:srgbClr val="00FFE3"/>
            </a:solidFill>
          </a:ln>
        </p:spPr>
        <p:txBody>
          <a:bodyPr wrap="square" rtlCol="0">
            <a:spAutoFit/>
          </a:bodyPr>
          <a:lstStyle/>
          <a:p>
            <a:r>
              <a:rPr lang="es-ES" sz="1100" dirty="0">
                <a:cs typeface="Arial" panose="020B0604020202020204" pitchFamily="34" charset="0"/>
              </a:rPr>
              <a:t>Para 2030, </a:t>
            </a:r>
            <a:r>
              <a:rPr lang="es-ES" sz="1100" b="1" dirty="0">
                <a:cs typeface="Arial" panose="020B0604020202020204" pitchFamily="34" charset="0"/>
              </a:rPr>
              <a:t>fomentar la resiliencia de los pobres y las personas que se encuentran en situaciones vulnerables </a:t>
            </a:r>
            <a:r>
              <a:rPr lang="es-ES" sz="1100" dirty="0">
                <a:cs typeface="Arial" panose="020B0604020202020204" pitchFamily="34" charset="0"/>
              </a:rPr>
              <a:t>y reducir su exposición y vulnerabilidad a los fenómenos extremos relacionados con el clima y otras crisis y desastres económicos, sociales y ambientales</a:t>
            </a:r>
            <a:endParaRPr lang="es-PE" sz="1100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92417139-A354-6145-9E91-664BBC8E33A7}"/>
              </a:ext>
            </a:extLst>
          </p:cNvPr>
          <p:cNvSpPr/>
          <p:nvPr/>
        </p:nvSpPr>
        <p:spPr>
          <a:xfrm>
            <a:off x="8361947" y="2287682"/>
            <a:ext cx="3509963" cy="1446550"/>
          </a:xfrm>
          <a:prstGeom prst="rect">
            <a:avLst/>
          </a:prstGeom>
          <a:ln>
            <a:solidFill>
              <a:srgbClr val="00FFE3"/>
            </a:solidFill>
          </a:ln>
        </p:spPr>
        <p:txBody>
          <a:bodyPr wrap="square">
            <a:spAutoFit/>
          </a:bodyPr>
          <a:lstStyle/>
          <a:p>
            <a:r>
              <a:rPr lang="es-ES" sz="1100" dirty="0">
                <a:cs typeface="Arial" panose="020B0604020202020204" pitchFamily="34" charset="0"/>
              </a:rPr>
              <a:t>De aquí a 2030, </a:t>
            </a:r>
            <a:r>
              <a:rPr lang="es-ES" sz="1100" b="1" dirty="0">
                <a:cs typeface="Arial" panose="020B0604020202020204" pitchFamily="34" charset="0"/>
              </a:rPr>
              <a:t>reducir significativamente el número de muertes causadas por los desastres</a:t>
            </a:r>
            <a:r>
              <a:rPr lang="es-ES" sz="1100" dirty="0">
                <a:cs typeface="Arial" panose="020B0604020202020204" pitchFamily="34" charset="0"/>
              </a:rPr>
              <a:t>, incluidos los relacionados con el agua, y de personas afectadas por ellos, y </a:t>
            </a:r>
            <a:r>
              <a:rPr lang="es-ES" sz="1100" b="1" dirty="0">
                <a:cs typeface="Arial" panose="020B0604020202020204" pitchFamily="34" charset="0"/>
              </a:rPr>
              <a:t>reducir considerablemente las pérdidas económicas directas provocadas por los desastres</a:t>
            </a:r>
            <a:r>
              <a:rPr lang="es-ES" sz="1100" dirty="0">
                <a:cs typeface="Arial" panose="020B0604020202020204" pitchFamily="34" charset="0"/>
              </a:rPr>
              <a:t> en comparación con el producto interno bruto mundial, haciendo especial hincapié en la protección de los pobres y las personas en situaciones de vulnerabilidad</a:t>
            </a:r>
            <a:endParaRPr lang="es-PE" sz="1100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xmlns="" id="{032397D0-4765-3842-94E2-981FE2FACA95}"/>
              </a:ext>
            </a:extLst>
          </p:cNvPr>
          <p:cNvSpPr/>
          <p:nvPr/>
        </p:nvSpPr>
        <p:spPr>
          <a:xfrm>
            <a:off x="8361945" y="5586529"/>
            <a:ext cx="3509963" cy="600164"/>
          </a:xfrm>
          <a:prstGeom prst="rect">
            <a:avLst/>
          </a:prstGeom>
          <a:ln>
            <a:solidFill>
              <a:srgbClr val="00FFE3"/>
            </a:solidFill>
          </a:ln>
        </p:spPr>
        <p:txBody>
          <a:bodyPr wrap="square">
            <a:spAutoFit/>
          </a:bodyPr>
          <a:lstStyle/>
          <a:p>
            <a:r>
              <a:rPr lang="es-ES_tradnl" sz="1100"/>
              <a:t>Fortalecer </a:t>
            </a:r>
            <a:r>
              <a:rPr lang="es-ES_tradnl" sz="1100" b="1"/>
              <a:t>la resiliencia </a:t>
            </a:r>
            <a:r>
              <a:rPr lang="es-ES_tradnl" sz="1100"/>
              <a:t>y la capacidad de </a:t>
            </a:r>
            <a:r>
              <a:rPr lang="es-ES_tradnl" sz="1100" b="1"/>
              <a:t>adaptación a los riesgos </a:t>
            </a:r>
            <a:r>
              <a:rPr lang="es-ES_tradnl" sz="1100"/>
              <a:t>relacionados con el clima y los desastres naturales en todos los países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50042C8D-9137-094B-92ED-F5A3F3CFE1CB}"/>
              </a:ext>
            </a:extLst>
          </p:cNvPr>
          <p:cNvSpPr/>
          <p:nvPr/>
        </p:nvSpPr>
        <p:spPr>
          <a:xfrm>
            <a:off x="8361944" y="3935314"/>
            <a:ext cx="3509963" cy="1446550"/>
          </a:xfrm>
          <a:prstGeom prst="rect">
            <a:avLst/>
          </a:prstGeom>
          <a:ln>
            <a:solidFill>
              <a:srgbClr val="00FFE3"/>
            </a:solidFill>
          </a:ln>
        </p:spPr>
        <p:txBody>
          <a:bodyPr wrap="square">
            <a:spAutoFit/>
          </a:bodyPr>
          <a:lstStyle/>
          <a:p>
            <a:r>
              <a:rPr lang="es-ES" sz="1100" dirty="0">
                <a:cs typeface="Arial" panose="020B0604020202020204" pitchFamily="34" charset="0"/>
              </a:rPr>
              <a:t>De aquí a 2020, </a:t>
            </a:r>
            <a:r>
              <a:rPr lang="es-ES" sz="1100" b="1" dirty="0">
                <a:cs typeface="Arial" panose="020B0604020202020204" pitchFamily="34" charset="0"/>
              </a:rPr>
              <a:t>aumentar considerablemente el nº de ciudades y AAHH que adoptan e implementan políticas y planes integrados </a:t>
            </a:r>
            <a:r>
              <a:rPr lang="es-ES" sz="1100" dirty="0">
                <a:cs typeface="Arial" panose="020B0604020202020204" pitchFamily="34" charset="0"/>
              </a:rPr>
              <a:t>para promover la inclusión, el uso eficiente de recursos, la mitigación del cambio climático y la adaptación a el y la resiliencia ante los desastres y desarrollar y poner en práctica, en consonancia, con el MSRRD, la gestión integral de los riesgos de desastres en todos los niveles</a:t>
            </a:r>
            <a:endParaRPr lang="es-PE" sz="1100" dirty="0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xmlns="" id="{FBB71AC1-C7DD-4C48-9D38-D1A9C8FC6522}"/>
              </a:ext>
            </a:extLst>
          </p:cNvPr>
          <p:cNvCxnSpPr>
            <a:stCxn id="5" idx="3"/>
          </p:cNvCxnSpPr>
          <p:nvPr/>
        </p:nvCxnSpPr>
        <p:spPr>
          <a:xfrm>
            <a:off x="3703607" y="2190176"/>
            <a:ext cx="925814" cy="693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xmlns="" id="{0FC6A584-F2BF-A24A-B32B-CE94D76E16FE}"/>
              </a:ext>
            </a:extLst>
          </p:cNvPr>
          <p:cNvCxnSpPr>
            <a:stCxn id="6" idx="3"/>
            <a:endCxn id="47" idx="1"/>
          </p:cNvCxnSpPr>
          <p:nvPr/>
        </p:nvCxnSpPr>
        <p:spPr>
          <a:xfrm>
            <a:off x="3703606" y="2944155"/>
            <a:ext cx="925815" cy="5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xmlns="" id="{4B37B3CA-C789-514D-B885-9755EDC0B6F5}"/>
              </a:ext>
            </a:extLst>
          </p:cNvPr>
          <p:cNvCxnSpPr>
            <a:stCxn id="7" idx="3"/>
            <a:endCxn id="47" idx="1"/>
          </p:cNvCxnSpPr>
          <p:nvPr/>
        </p:nvCxnSpPr>
        <p:spPr>
          <a:xfrm flipV="1">
            <a:off x="3703605" y="2994195"/>
            <a:ext cx="925816" cy="703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xmlns="" id="{70C72A29-300C-4941-9F00-9106D87E6FCA}"/>
              </a:ext>
            </a:extLst>
          </p:cNvPr>
          <p:cNvCxnSpPr>
            <a:stCxn id="4" idx="3"/>
          </p:cNvCxnSpPr>
          <p:nvPr/>
        </p:nvCxnSpPr>
        <p:spPr>
          <a:xfrm>
            <a:off x="3703608" y="1436197"/>
            <a:ext cx="925813" cy="14472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xmlns="" id="{A7D3C86D-9135-754E-9154-CBD295F68E34}"/>
              </a:ext>
            </a:extLst>
          </p:cNvPr>
          <p:cNvCxnSpPr>
            <a:stCxn id="8" idx="3"/>
          </p:cNvCxnSpPr>
          <p:nvPr/>
        </p:nvCxnSpPr>
        <p:spPr>
          <a:xfrm flipV="1">
            <a:off x="3703604" y="4153296"/>
            <a:ext cx="925817" cy="2988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xmlns="" id="{8B940DD8-8BA3-5F48-B8D9-70513521FE13}"/>
              </a:ext>
            </a:extLst>
          </p:cNvPr>
          <p:cNvCxnSpPr>
            <a:stCxn id="9" idx="3"/>
          </p:cNvCxnSpPr>
          <p:nvPr/>
        </p:nvCxnSpPr>
        <p:spPr>
          <a:xfrm flipV="1">
            <a:off x="3703603" y="4153296"/>
            <a:ext cx="925818" cy="1108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xmlns="" id="{5166994A-405D-6F46-9FC3-888466B31756}"/>
              </a:ext>
            </a:extLst>
          </p:cNvPr>
          <p:cNvCxnSpPr>
            <a:stCxn id="27" idx="3"/>
            <a:endCxn id="48" idx="1"/>
          </p:cNvCxnSpPr>
          <p:nvPr/>
        </p:nvCxnSpPr>
        <p:spPr>
          <a:xfrm flipV="1">
            <a:off x="3703602" y="4260798"/>
            <a:ext cx="930411" cy="1748231"/>
          </a:xfrm>
          <a:prstGeom prst="line">
            <a:avLst/>
          </a:prstGeom>
          <a:ln w="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xmlns="" id="{26D6F1CC-1B05-F14A-B174-D484C99F1F16}"/>
              </a:ext>
            </a:extLst>
          </p:cNvPr>
          <p:cNvCxnSpPr>
            <a:stCxn id="47" idx="3"/>
          </p:cNvCxnSpPr>
          <p:nvPr/>
        </p:nvCxnSpPr>
        <p:spPr>
          <a:xfrm>
            <a:off x="5727139" y="2994195"/>
            <a:ext cx="621633" cy="465825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xmlns="" id="{FC67C25C-6FBD-E746-99CE-C6EF23B5D811}"/>
              </a:ext>
            </a:extLst>
          </p:cNvPr>
          <p:cNvCxnSpPr>
            <a:stCxn id="48" idx="3"/>
          </p:cNvCxnSpPr>
          <p:nvPr/>
        </p:nvCxnSpPr>
        <p:spPr>
          <a:xfrm flipV="1">
            <a:off x="5731731" y="3460020"/>
            <a:ext cx="562840" cy="800778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xmlns="" id="{02D60C9D-DEBE-594C-B818-7B74C3FA3B44}"/>
              </a:ext>
            </a:extLst>
          </p:cNvPr>
          <p:cNvCxnSpPr>
            <a:stCxn id="49" idx="3"/>
            <a:endCxn id="46" idx="1"/>
          </p:cNvCxnSpPr>
          <p:nvPr/>
        </p:nvCxnSpPr>
        <p:spPr>
          <a:xfrm flipV="1">
            <a:off x="5727139" y="5562143"/>
            <a:ext cx="670304" cy="1472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xmlns="" id="{E8EAFB57-5576-8441-ACAE-88039CBDC6FA}"/>
              </a:ext>
            </a:extLst>
          </p:cNvPr>
          <p:cNvCxnSpPr/>
          <p:nvPr/>
        </p:nvCxnSpPr>
        <p:spPr>
          <a:xfrm flipV="1">
            <a:off x="5727139" y="1718194"/>
            <a:ext cx="670304" cy="1472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xmlns="" id="{098EB368-D5DB-844C-8711-B4490C827D76}"/>
              </a:ext>
            </a:extLst>
          </p:cNvPr>
          <p:cNvCxnSpPr>
            <a:stCxn id="44" idx="3"/>
          </p:cNvCxnSpPr>
          <p:nvPr/>
        </p:nvCxnSpPr>
        <p:spPr>
          <a:xfrm flipV="1">
            <a:off x="7915056" y="1657535"/>
            <a:ext cx="446888" cy="1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xmlns="" id="{03C6FAC7-2D8B-2442-A8EE-9530939DFA5B}"/>
              </a:ext>
            </a:extLst>
          </p:cNvPr>
          <p:cNvCxnSpPr>
            <a:endCxn id="52" idx="1"/>
          </p:cNvCxnSpPr>
          <p:nvPr/>
        </p:nvCxnSpPr>
        <p:spPr>
          <a:xfrm flipV="1">
            <a:off x="7915056" y="3010957"/>
            <a:ext cx="446891" cy="449063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xmlns="" id="{9F8CAF9F-0922-7244-B54A-E2CF8BB4D608}"/>
              </a:ext>
            </a:extLst>
          </p:cNvPr>
          <p:cNvCxnSpPr/>
          <p:nvPr/>
        </p:nvCxnSpPr>
        <p:spPr>
          <a:xfrm>
            <a:off x="7915055" y="3460020"/>
            <a:ext cx="461843" cy="967874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xmlns="" id="{5E5AD656-069B-FD47-B40F-59128FF89146}"/>
              </a:ext>
            </a:extLst>
          </p:cNvPr>
          <p:cNvCxnSpPr/>
          <p:nvPr/>
        </p:nvCxnSpPr>
        <p:spPr>
          <a:xfrm flipV="1">
            <a:off x="7915055" y="5803908"/>
            <a:ext cx="446888" cy="1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xmlns="" id="{D6A95E66-33D2-F445-8F40-B3FEB1D20AD0}"/>
              </a:ext>
            </a:extLst>
          </p:cNvPr>
          <p:cNvCxnSpPr>
            <a:stCxn id="11" idx="3"/>
            <a:endCxn id="4" idx="1"/>
          </p:cNvCxnSpPr>
          <p:nvPr/>
        </p:nvCxnSpPr>
        <p:spPr>
          <a:xfrm flipV="1">
            <a:off x="2562726" y="1436197"/>
            <a:ext cx="537133" cy="384721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xmlns="" id="{7C6FBDB7-763F-BD40-A08B-CB58F690D7F1}"/>
              </a:ext>
            </a:extLst>
          </p:cNvPr>
          <p:cNvCxnSpPr>
            <a:stCxn id="11" idx="3"/>
            <a:endCxn id="5" idx="1"/>
          </p:cNvCxnSpPr>
          <p:nvPr/>
        </p:nvCxnSpPr>
        <p:spPr>
          <a:xfrm>
            <a:off x="2562726" y="1820918"/>
            <a:ext cx="537132" cy="369258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xmlns="" id="{7A9FC0D3-EE74-FC40-B417-7D3975E95731}"/>
              </a:ext>
            </a:extLst>
          </p:cNvPr>
          <p:cNvCxnSpPr>
            <a:stCxn id="12" idx="3"/>
            <a:endCxn id="6" idx="1"/>
          </p:cNvCxnSpPr>
          <p:nvPr/>
        </p:nvCxnSpPr>
        <p:spPr>
          <a:xfrm flipV="1">
            <a:off x="2562726" y="2944155"/>
            <a:ext cx="537131" cy="352523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xmlns="" id="{03342DB0-6C2D-D84A-AA00-D1F0191445D0}"/>
              </a:ext>
            </a:extLst>
          </p:cNvPr>
          <p:cNvCxnSpPr>
            <a:stCxn id="12" idx="3"/>
            <a:endCxn id="7" idx="1"/>
          </p:cNvCxnSpPr>
          <p:nvPr/>
        </p:nvCxnSpPr>
        <p:spPr>
          <a:xfrm>
            <a:off x="2562726" y="3296678"/>
            <a:ext cx="537130" cy="401456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xmlns="" id="{CD90B922-48B9-1643-8241-B6F23E413129}"/>
              </a:ext>
            </a:extLst>
          </p:cNvPr>
          <p:cNvCxnSpPr>
            <a:stCxn id="14" idx="3"/>
            <a:endCxn id="8" idx="1"/>
          </p:cNvCxnSpPr>
          <p:nvPr/>
        </p:nvCxnSpPr>
        <p:spPr>
          <a:xfrm flipV="1">
            <a:off x="2562726" y="4452113"/>
            <a:ext cx="537129" cy="314928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xmlns="" id="{9F4365D0-07C6-184D-985E-9A9ED7DBA34F}"/>
              </a:ext>
            </a:extLst>
          </p:cNvPr>
          <p:cNvCxnSpPr>
            <a:stCxn id="8" idx="1"/>
            <a:endCxn id="15" idx="3"/>
          </p:cNvCxnSpPr>
          <p:nvPr/>
        </p:nvCxnSpPr>
        <p:spPr>
          <a:xfrm flipH="1">
            <a:off x="2562726" y="4452113"/>
            <a:ext cx="537129" cy="1349860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xmlns="" id="{002D9341-7CFE-9B4D-AA6F-51D9392DC703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2575581" y="4563697"/>
            <a:ext cx="524273" cy="697972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xmlns="" id="{3E1D93D7-A8C5-EA44-BECD-6496FCEA84EE}"/>
              </a:ext>
            </a:extLst>
          </p:cNvPr>
          <p:cNvCxnSpPr>
            <a:stCxn id="9" idx="1"/>
            <a:endCxn id="15" idx="3"/>
          </p:cNvCxnSpPr>
          <p:nvPr/>
        </p:nvCxnSpPr>
        <p:spPr>
          <a:xfrm flipH="1">
            <a:off x="2562726" y="5261669"/>
            <a:ext cx="537128" cy="540304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112">
            <a:extLst>
              <a:ext uri="{FF2B5EF4-FFF2-40B4-BE49-F238E27FC236}">
                <a16:creationId xmlns:a16="http://schemas.microsoft.com/office/drawing/2014/main" xmlns="" id="{A2015F2D-6A4E-D443-86B8-0FE40B645B83}"/>
              </a:ext>
            </a:extLst>
          </p:cNvPr>
          <p:cNvCxnSpPr>
            <a:stCxn id="27" idx="1"/>
            <a:endCxn id="14" idx="3"/>
          </p:cNvCxnSpPr>
          <p:nvPr/>
        </p:nvCxnSpPr>
        <p:spPr>
          <a:xfrm flipH="1" flipV="1">
            <a:off x="2562726" y="4767041"/>
            <a:ext cx="537127" cy="1241988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xmlns="" id="{103F0268-E339-2A46-AB0F-828218E3FA00}"/>
              </a:ext>
            </a:extLst>
          </p:cNvPr>
          <p:cNvCxnSpPr>
            <a:stCxn id="27" idx="1"/>
          </p:cNvCxnSpPr>
          <p:nvPr/>
        </p:nvCxnSpPr>
        <p:spPr>
          <a:xfrm flipH="1" flipV="1">
            <a:off x="2529416" y="5951699"/>
            <a:ext cx="570437" cy="57330"/>
          </a:xfrm>
          <a:prstGeom prst="line">
            <a:avLst/>
          </a:prstGeom>
          <a:ln>
            <a:solidFill>
              <a:srgbClr val="69D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xmlns="" id="{C43897F7-396B-2944-B72F-2B09F12B54B9}"/>
              </a:ext>
            </a:extLst>
          </p:cNvPr>
          <p:cNvCxnSpPr>
            <a:stCxn id="49" idx="1"/>
          </p:cNvCxnSpPr>
          <p:nvPr/>
        </p:nvCxnSpPr>
        <p:spPr>
          <a:xfrm flipH="1" flipV="1">
            <a:off x="3703602" y="1657535"/>
            <a:ext cx="925819" cy="3906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xmlns="" id="{264EE767-9B28-9E4F-84D1-F60FCFCC2118}"/>
              </a:ext>
            </a:extLst>
          </p:cNvPr>
          <p:cNvCxnSpPr>
            <a:stCxn id="49" idx="1"/>
            <a:endCxn id="8" idx="3"/>
          </p:cNvCxnSpPr>
          <p:nvPr/>
        </p:nvCxnSpPr>
        <p:spPr>
          <a:xfrm flipH="1" flipV="1">
            <a:off x="3703604" y="4452113"/>
            <a:ext cx="925817" cy="1111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13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F624438-336F-8848-8EBD-CF131D7D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70" y="914401"/>
            <a:ext cx="10842118" cy="609869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D79F932-B6AE-D04B-85D0-58D9B7BD60BD}"/>
              </a:ext>
            </a:extLst>
          </p:cNvPr>
          <p:cNvSpPr/>
          <p:nvPr/>
        </p:nvSpPr>
        <p:spPr>
          <a:xfrm>
            <a:off x="-1" y="1"/>
            <a:ext cx="11273589" cy="91440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935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CDDAB5C-777C-7B4E-9B6A-C83E1CCF3B06}"/>
              </a:ext>
            </a:extLst>
          </p:cNvPr>
          <p:cNvSpPr/>
          <p:nvPr/>
        </p:nvSpPr>
        <p:spPr>
          <a:xfrm>
            <a:off x="234490" y="192812"/>
            <a:ext cx="6177892" cy="51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769" b="1" dirty="0"/>
              <a:t>EL COSTO DE LOS DESASTRES ES ALTO …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BA9E0305-70AC-AF4E-9EC2-B61A82E4F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927E43DE-9EAF-0B4C-9F7F-53AC170EC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 r="7336"/>
          <a:stretch/>
        </p:blipFill>
        <p:spPr>
          <a:xfrm>
            <a:off x="8107140" y="914401"/>
            <a:ext cx="3022069" cy="3235135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325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2314" y="52261"/>
            <a:ext cx="7097918" cy="94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769" b="1" dirty="0"/>
              <a:t>Los Desastres han dejado más de 17 millones de personas en los últimos 15 años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300511" y="524570"/>
            <a:ext cx="7029721" cy="15785"/>
          </a:xfrm>
          <a:prstGeom prst="line">
            <a:avLst/>
          </a:prstGeom>
          <a:ln w="28575">
            <a:solidFill>
              <a:srgbClr val="31B3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8"/>
          <p:cNvSpPr txBox="1"/>
          <p:nvPr/>
        </p:nvSpPr>
        <p:spPr>
          <a:xfrm>
            <a:off x="4549649" y="1591447"/>
            <a:ext cx="3630324" cy="1882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A" sz="1662" dirty="0">
                <a:solidFill>
                  <a:srgbClr val="3FA6A6"/>
                </a:solidFill>
              </a:rPr>
              <a:t>+ 61 mil </a:t>
            </a:r>
            <a:r>
              <a:rPr lang="es-PA" sz="1662" dirty="0">
                <a:solidFill>
                  <a:schemeClr val="tx1"/>
                </a:solidFill>
              </a:rPr>
              <a:t>emergencias</a:t>
            </a:r>
          </a:p>
          <a:p>
            <a:r>
              <a:rPr lang="es-PA" sz="1662" dirty="0">
                <a:solidFill>
                  <a:srgbClr val="3FA6A6"/>
                </a:solidFill>
              </a:rPr>
              <a:t>+ 15,9</a:t>
            </a:r>
            <a:r>
              <a:rPr lang="es-PA" sz="1662" dirty="0">
                <a:solidFill>
                  <a:schemeClr val="tx1"/>
                </a:solidFill>
              </a:rPr>
              <a:t> millones de habitantes damnificados y afectados</a:t>
            </a:r>
          </a:p>
          <a:p>
            <a:r>
              <a:rPr lang="es-PA" sz="1662" dirty="0">
                <a:solidFill>
                  <a:srgbClr val="3FA6A6"/>
                </a:solidFill>
              </a:rPr>
              <a:t>+ 1,2 millón </a:t>
            </a:r>
            <a:r>
              <a:rPr lang="es-PA" sz="1662" dirty="0">
                <a:solidFill>
                  <a:schemeClr val="tx1"/>
                </a:solidFill>
              </a:rPr>
              <a:t>de viviendas entre destruidas y afectadas</a:t>
            </a:r>
          </a:p>
          <a:p>
            <a:r>
              <a:rPr lang="es-PA" sz="1662" dirty="0">
                <a:solidFill>
                  <a:srgbClr val="3FA6A6"/>
                </a:solidFill>
              </a:rPr>
              <a:t>+ 2,8  millones </a:t>
            </a:r>
            <a:r>
              <a:rPr lang="es-PA" sz="1662" dirty="0">
                <a:solidFill>
                  <a:schemeClr val="tx1"/>
                </a:solidFill>
              </a:rPr>
              <a:t>de has. cultivo perdidas y/o afectadas</a:t>
            </a:r>
          </a:p>
        </p:txBody>
      </p:sp>
      <p:pic>
        <p:nvPicPr>
          <p:cNvPr id="13" name="Picture 1" descr="C:\Users\TOSHIBA\Desktop\fotos P+S\imagesCAY5BT2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316" y="1591320"/>
            <a:ext cx="3410254" cy="43527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127000"/>
          </a:effectLst>
        </p:spPr>
      </p:pic>
      <p:sp>
        <p:nvSpPr>
          <p:cNvPr id="15" name="TextBox 16"/>
          <p:cNvSpPr txBox="1"/>
          <p:nvPr/>
        </p:nvSpPr>
        <p:spPr>
          <a:xfrm>
            <a:off x="4022111" y="1201033"/>
            <a:ext cx="3060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b="1" dirty="0"/>
              <a:t>Entre el 2003 al 2016…</a:t>
            </a:r>
          </a:p>
        </p:txBody>
      </p:sp>
      <p:sp>
        <p:nvSpPr>
          <p:cNvPr id="8" name="TextBox 18"/>
          <p:cNvSpPr txBox="1"/>
          <p:nvPr/>
        </p:nvSpPr>
        <p:spPr>
          <a:xfrm>
            <a:off x="4463268" y="4430888"/>
            <a:ext cx="3630324" cy="1882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A" sz="1662" b="1" dirty="0">
                <a:solidFill>
                  <a:srgbClr val="3FA6A6"/>
                </a:solidFill>
              </a:rPr>
              <a:t>+ 65 mil </a:t>
            </a:r>
            <a:r>
              <a:rPr lang="es-PA" sz="1662" dirty="0">
                <a:solidFill>
                  <a:schemeClr val="tx1"/>
                </a:solidFill>
              </a:rPr>
              <a:t>emergencias</a:t>
            </a:r>
          </a:p>
          <a:p>
            <a:r>
              <a:rPr lang="es-PA" sz="1662" b="1" dirty="0">
                <a:solidFill>
                  <a:srgbClr val="3FA6A6"/>
                </a:solidFill>
              </a:rPr>
              <a:t>+ 17,8 millones </a:t>
            </a:r>
            <a:r>
              <a:rPr lang="es-PA" sz="1662" dirty="0">
                <a:solidFill>
                  <a:schemeClr val="tx1"/>
                </a:solidFill>
              </a:rPr>
              <a:t>de habitantes damnificados y afectados</a:t>
            </a:r>
          </a:p>
          <a:p>
            <a:r>
              <a:rPr lang="es-PA" sz="1662" b="1" dirty="0">
                <a:solidFill>
                  <a:srgbClr val="3FA6A6"/>
                </a:solidFill>
              </a:rPr>
              <a:t>+ 1,6 millón </a:t>
            </a:r>
            <a:r>
              <a:rPr lang="es-PA" sz="1662" dirty="0">
                <a:solidFill>
                  <a:schemeClr val="tx1"/>
                </a:solidFill>
              </a:rPr>
              <a:t>de viviendas entre destruidas y afectadas</a:t>
            </a:r>
          </a:p>
          <a:p>
            <a:r>
              <a:rPr lang="es-PA" sz="1662" b="1" dirty="0">
                <a:solidFill>
                  <a:srgbClr val="3FA6A6"/>
                </a:solidFill>
              </a:rPr>
              <a:t>+ 3  millones </a:t>
            </a:r>
            <a:r>
              <a:rPr lang="es-PA" sz="1662" dirty="0">
                <a:solidFill>
                  <a:schemeClr val="tx1"/>
                </a:solidFill>
              </a:rPr>
              <a:t>de has. cultivo perdidas y/o afectadas</a:t>
            </a:r>
          </a:p>
        </p:txBody>
      </p:sp>
      <p:sp>
        <p:nvSpPr>
          <p:cNvPr id="9" name="TextBox 16"/>
          <p:cNvSpPr txBox="1"/>
          <p:nvPr/>
        </p:nvSpPr>
        <p:spPr>
          <a:xfrm>
            <a:off x="4022112" y="3828221"/>
            <a:ext cx="311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b="1"/>
              <a:t>… </a:t>
            </a:r>
            <a:r>
              <a:rPr lang="es-PA" sz="2000" b="1" dirty="0"/>
              <a:t>mas el NIÑO COSTERO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DAE54EC-2126-4742-BAF6-0FA50AC1D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0" r="7336"/>
          <a:stretch/>
        </p:blipFill>
        <p:spPr>
          <a:xfrm>
            <a:off x="7012555" y="267339"/>
            <a:ext cx="3888342" cy="4162483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48F616B7-0BD5-724E-A9BA-251D26DE3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EAB95F2-9CB7-6A48-9295-07B5A41B64F7}"/>
              </a:ext>
            </a:extLst>
          </p:cNvPr>
          <p:cNvSpPr/>
          <p:nvPr/>
        </p:nvSpPr>
        <p:spPr>
          <a:xfrm>
            <a:off x="8542422" y="4362879"/>
            <a:ext cx="33644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latin typeface="Calibri Light" panose="020F0302020204030204" pitchFamily="34" charset="0"/>
                <a:ea typeface="Calibri" panose="020F0502020204030204" pitchFamily="34" charset="0"/>
              </a:rPr>
              <a:t>En el Perú las pérdidas sufridas en las </a:t>
            </a:r>
            <a:r>
              <a:rPr lang="es-ES_tradnl" b="1" dirty="0">
                <a:latin typeface="Calibri Light" panose="020F0302020204030204" pitchFamily="34" charset="0"/>
                <a:ea typeface="Calibri" panose="020F0502020204030204" pitchFamily="34" charset="0"/>
              </a:rPr>
              <a:t>últimas dos décadas </a:t>
            </a:r>
            <a:r>
              <a:rPr lang="es-ES_tradnl" dirty="0">
                <a:latin typeface="Calibri Light" panose="020F0302020204030204" pitchFamily="34" charset="0"/>
                <a:ea typeface="Calibri" panose="020F0502020204030204" pitchFamily="34" charset="0"/>
              </a:rPr>
              <a:t>a consecuencia de emergencias y desastres ocurridos muestran cifras de alrededor de los </a:t>
            </a:r>
            <a:r>
              <a:rPr lang="es-ES_tradnl" b="1" dirty="0">
                <a:latin typeface="Calibri Light" panose="020F0302020204030204" pitchFamily="34" charset="0"/>
                <a:ea typeface="Calibri" panose="020F0502020204030204" pitchFamily="34" charset="0"/>
              </a:rPr>
              <a:t>4 mil millones 196 mil dólares, en pérdidas económicas</a:t>
            </a:r>
            <a:r>
              <a:rPr lang="es-PE" b="1" dirty="0">
                <a:effectLst/>
              </a:rPr>
              <a:t> 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99217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1601283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935"/>
          </a:p>
        </p:txBody>
      </p:sp>
      <p:sp>
        <p:nvSpPr>
          <p:cNvPr id="2" name="Rectángulo 1"/>
          <p:cNvSpPr/>
          <p:nvPr/>
        </p:nvSpPr>
        <p:spPr>
          <a:xfrm>
            <a:off x="835270" y="456193"/>
            <a:ext cx="7183315" cy="51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769" b="1" dirty="0"/>
              <a:t>EMERGENCIAS Y DESASTRES 2017 … (a set.)</a:t>
            </a:r>
          </a:p>
        </p:txBody>
      </p:sp>
      <p:pic>
        <p:nvPicPr>
          <p:cNvPr id="6" name="Imagen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6695" y="1960280"/>
            <a:ext cx="3275376" cy="39611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237051" y="1913499"/>
            <a:ext cx="474402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/>
              <a:t>426 </a:t>
            </a:r>
            <a:r>
              <a:rPr lang="es-ES_tradnl" sz="1600" dirty="0"/>
              <a:t>instituciones educativas colapsadas/inhabitables</a:t>
            </a:r>
            <a:endParaRPr lang="es-ES_tradnl" sz="1600" b="1" dirty="0"/>
          </a:p>
          <a:p>
            <a:r>
              <a:rPr lang="es-ES_tradnl" sz="1600" b="1" dirty="0"/>
              <a:t>3 450 </a:t>
            </a:r>
            <a:r>
              <a:rPr lang="es-ES_tradnl" sz="1600" dirty="0"/>
              <a:t>instituciones educativas afectadas</a:t>
            </a:r>
            <a:endParaRPr lang="es-ES_tradnl" sz="1600" b="1" dirty="0"/>
          </a:p>
          <a:p>
            <a:r>
              <a:rPr lang="es-ES_tradnl" sz="1600" b="1" dirty="0"/>
              <a:t>69 </a:t>
            </a:r>
            <a:r>
              <a:rPr lang="es-ES_tradnl" sz="1600" dirty="0"/>
              <a:t>establecimientos de salud colapsados/inhabitables</a:t>
            </a:r>
            <a:endParaRPr lang="es-ES_tradnl" sz="1600" b="1" dirty="0"/>
          </a:p>
          <a:p>
            <a:r>
              <a:rPr lang="es-ES_tradnl" sz="1600" b="1" dirty="0"/>
              <a:t>1 131 </a:t>
            </a:r>
            <a:r>
              <a:rPr lang="es-ES_tradnl" sz="1600" dirty="0"/>
              <a:t>establecimientos de salud afectados</a:t>
            </a:r>
          </a:p>
          <a:p>
            <a:endParaRPr lang="es-ES_tradnl" sz="1600" b="1" dirty="0"/>
          </a:p>
          <a:p>
            <a:r>
              <a:rPr lang="es-ES_tradnl" sz="1600" b="1" dirty="0"/>
              <a:t>10 456 km. </a:t>
            </a:r>
            <a:r>
              <a:rPr lang="es-ES_tradnl" sz="1600" dirty="0"/>
              <a:t>de caminos rurales destruidos </a:t>
            </a:r>
          </a:p>
          <a:p>
            <a:r>
              <a:rPr lang="es-ES_tradnl" sz="1600" b="1" dirty="0"/>
              <a:t>229 159 km. </a:t>
            </a:r>
            <a:r>
              <a:rPr lang="es-ES_tradnl" sz="1600" dirty="0"/>
              <a:t>de caminos rurales afectados </a:t>
            </a:r>
          </a:p>
          <a:p>
            <a:r>
              <a:rPr lang="es-ES_tradnl" sz="1600" b="1" dirty="0"/>
              <a:t>4 391 km. </a:t>
            </a:r>
            <a:r>
              <a:rPr lang="es-ES_tradnl" sz="1600" dirty="0"/>
              <a:t>de carreteras destruidas </a:t>
            </a:r>
          </a:p>
          <a:p>
            <a:r>
              <a:rPr lang="es-ES_tradnl" sz="1600" b="1" dirty="0"/>
              <a:t>17 696 km. </a:t>
            </a:r>
            <a:r>
              <a:rPr lang="es-ES_tradnl" sz="1600" dirty="0"/>
              <a:t>de carreteras afectadas</a:t>
            </a:r>
          </a:p>
          <a:p>
            <a:r>
              <a:rPr lang="es-ES_tradnl" sz="1600" b="1" dirty="0"/>
              <a:t>489 </a:t>
            </a:r>
            <a:r>
              <a:rPr lang="es-ES_tradnl" sz="1600" dirty="0"/>
              <a:t>puentes destruidos</a:t>
            </a:r>
          </a:p>
          <a:p>
            <a:r>
              <a:rPr lang="es-ES_tradnl" sz="1600" b="1" dirty="0"/>
              <a:t>881 </a:t>
            </a:r>
            <a:r>
              <a:rPr lang="es-ES_tradnl" sz="1600" dirty="0"/>
              <a:t>puentes afectados</a:t>
            </a:r>
          </a:p>
          <a:p>
            <a:endParaRPr lang="es-ES_tradnl" sz="1600" dirty="0"/>
          </a:p>
          <a:p>
            <a:r>
              <a:rPr lang="es-ES_tradnl" sz="1600" b="1" dirty="0"/>
              <a:t>57</a:t>
            </a:r>
            <a:r>
              <a:rPr lang="es-ES_tradnl" sz="1600" b="1" dirty="0">
                <a:solidFill>
                  <a:srgbClr val="4472C4"/>
                </a:solidFill>
              </a:rPr>
              <a:t> </a:t>
            </a:r>
            <a:r>
              <a:rPr lang="es-ES_tradnl" sz="1600" b="1" dirty="0"/>
              <a:t>460 km. </a:t>
            </a:r>
            <a:r>
              <a:rPr lang="es-ES_tradnl" sz="1600" dirty="0"/>
              <a:t>de canal de riesgo afectados</a:t>
            </a:r>
          </a:p>
          <a:p>
            <a:r>
              <a:rPr lang="es-ES_tradnl" sz="1600" b="1" dirty="0"/>
              <a:t>24 131 km. </a:t>
            </a:r>
            <a:r>
              <a:rPr lang="es-ES_tradnl" sz="1600" dirty="0"/>
              <a:t>de canal de riego destruidos; </a:t>
            </a:r>
          </a:p>
          <a:p>
            <a:r>
              <a:rPr lang="es-ES_tradnl" sz="1600" b="1" dirty="0"/>
              <a:t>110 141 </a:t>
            </a:r>
            <a:r>
              <a:rPr lang="es-ES_tradnl" sz="1600" dirty="0"/>
              <a:t>hectáreas de áreas de cultivo afectados</a:t>
            </a:r>
          </a:p>
          <a:p>
            <a:r>
              <a:rPr lang="es-ES_tradnl" sz="1600" b="1" dirty="0"/>
              <a:t>51 378 </a:t>
            </a:r>
            <a:r>
              <a:rPr lang="es-ES_tradnl" sz="1600" dirty="0"/>
              <a:t>hectáreas de cultivo perdidos</a:t>
            </a:r>
            <a:r>
              <a:rPr lang="es-PE" sz="1600" dirty="0"/>
              <a:t> </a:t>
            </a:r>
            <a:endParaRPr lang="es-E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623789" y="6029491"/>
            <a:ext cx="2488282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62" dirty="0"/>
              <a:t>Fuente: COEN -INDECI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41D28E5-F47F-DB47-AB67-3CDE6AF93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0" r="7336"/>
          <a:stretch/>
        </p:blipFill>
        <p:spPr>
          <a:xfrm>
            <a:off x="7330606" y="180474"/>
            <a:ext cx="3967046" cy="4246736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24C6CA2-E11B-7C42-8CE5-F781F9A38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028138C-F31D-654F-B2ED-3482F5146ECE}"/>
              </a:ext>
            </a:extLst>
          </p:cNvPr>
          <p:cNvSpPr/>
          <p:nvPr/>
        </p:nvSpPr>
        <p:spPr>
          <a:xfrm>
            <a:off x="8638060" y="4346275"/>
            <a:ext cx="30760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latin typeface="Calibri Light" panose="020F0302020204030204" pitchFamily="34" charset="0"/>
                <a:ea typeface="Calibri" panose="020F0502020204030204" pitchFamily="34" charset="0"/>
              </a:rPr>
              <a:t>Los daños causados en el país por el FEN Costero 2017, según la consultoría </a:t>
            </a:r>
            <a:r>
              <a:rPr lang="es-ES_tradnl" dirty="0" err="1">
                <a:latin typeface="Calibri Light" panose="020F0302020204030204" pitchFamily="34" charset="0"/>
                <a:ea typeface="Calibri" panose="020F0502020204030204" pitchFamily="34" charset="0"/>
              </a:rPr>
              <a:t>Macroconsult</a:t>
            </a:r>
            <a:r>
              <a:rPr lang="es-ES_tradnl" dirty="0">
                <a:latin typeface="Calibri Light" panose="020F0302020204030204" pitchFamily="34" charset="0"/>
                <a:ea typeface="Calibri" panose="020F0502020204030204" pitchFamily="34" charset="0"/>
              </a:rPr>
              <a:t> superaron los </a:t>
            </a:r>
            <a:r>
              <a:rPr lang="es-ES_tradnl" b="1" dirty="0">
                <a:latin typeface="Calibri Light" panose="020F0302020204030204" pitchFamily="34" charset="0"/>
                <a:ea typeface="Calibri" panose="020F0502020204030204" pitchFamily="34" charset="0"/>
              </a:rPr>
              <a:t>US$ 3 100 millones</a:t>
            </a:r>
            <a:r>
              <a:rPr lang="es-ES_tradnl" dirty="0">
                <a:latin typeface="Calibri Light" panose="020F0302020204030204" pitchFamily="34" charset="0"/>
                <a:ea typeface="Calibri" panose="020F0502020204030204" pitchFamily="34" charset="0"/>
              </a:rPr>
              <a:t>, lo que equivale al </a:t>
            </a:r>
            <a:r>
              <a:rPr lang="es-ES_tradnl" b="1" dirty="0">
                <a:latin typeface="Calibri Light" panose="020F0302020204030204" pitchFamily="34" charset="0"/>
                <a:ea typeface="Calibri" panose="020F0502020204030204" pitchFamily="34" charset="0"/>
              </a:rPr>
              <a:t>1,6% del Producto Interno Bruto </a:t>
            </a:r>
            <a:r>
              <a:rPr lang="es-ES_tradnl" dirty="0">
                <a:latin typeface="Calibri Light" panose="020F0302020204030204" pitchFamily="34" charset="0"/>
                <a:ea typeface="Calibri" panose="020F0502020204030204" pitchFamily="34" charset="0"/>
              </a:rPr>
              <a:t>(PIB)</a:t>
            </a:r>
            <a:r>
              <a:rPr lang="es-PE" dirty="0">
                <a:effectLst/>
              </a:rPr>
              <a:t>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12019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Imagen 11" descr="/var/folders/bb/wp6pdqxx63j7w2tpwbjfqhx80000gn/T/com.microsoft.Word/WebArchiveCopyPasteTempFiles/sdgs_poster_936_es.png?itok=0ePWnU4w">
            <a:extLst>
              <a:ext uri="{FF2B5EF4-FFF2-40B4-BE49-F238E27FC236}">
                <a16:creationId xmlns:a16="http://schemas.microsoft.com/office/drawing/2014/main" xmlns="" id="{66ADC72C-DAB9-2A40-9FB5-E1FFC7CF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83" y="1633586"/>
            <a:ext cx="9873800" cy="48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C06B8E0-3FCA-CC45-9A38-91DB7AEE3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65937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CC232A9-339E-B64F-A360-D818A0730F6C}"/>
              </a:ext>
            </a:extLst>
          </p:cNvPr>
          <p:cNvSpPr/>
          <p:nvPr/>
        </p:nvSpPr>
        <p:spPr>
          <a:xfrm>
            <a:off x="0" y="0"/>
            <a:ext cx="11273589" cy="91440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935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501DFC7-E499-D64B-812B-92625AE0CB2E}"/>
              </a:ext>
            </a:extLst>
          </p:cNvPr>
          <p:cNvSpPr/>
          <p:nvPr/>
        </p:nvSpPr>
        <p:spPr>
          <a:xfrm>
            <a:off x="101343" y="197962"/>
            <a:ext cx="9784487" cy="94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769" b="1" dirty="0"/>
              <a:t>¿PODREMOS CUMPLIR CON LAS METAS DE LA AGENDA 2030 …? </a:t>
            </a:r>
            <a:r>
              <a:rPr lang="es-ES" sz="2769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E1F78E7-89A3-DB43-B52F-CF8D2F6CF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D91DE0D-9061-0E44-B89E-5897EF41A7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0" r="7336"/>
          <a:stretch/>
        </p:blipFill>
        <p:spPr>
          <a:xfrm>
            <a:off x="9365773" y="980117"/>
            <a:ext cx="1859324" cy="1990412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1081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3AA2E24E-ED99-A642-BA12-A914871368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994899"/>
              </p:ext>
            </p:extLst>
          </p:nvPr>
        </p:nvGraphicFramePr>
        <p:xfrm>
          <a:off x="2228242" y="1298619"/>
          <a:ext cx="7620288" cy="3543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1057599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371467"/>
            <a:ext cx="936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/>
              <a:t>EVOLUCIÓN DE LOS MARCOS INTERNACIONALES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4B1886E0-AAA2-3A46-99BD-B929EB2DBC02}"/>
              </a:ext>
            </a:extLst>
          </p:cNvPr>
          <p:cNvSpPr/>
          <p:nvPr/>
        </p:nvSpPr>
        <p:spPr>
          <a:xfrm>
            <a:off x="7913680" y="4842584"/>
            <a:ext cx="3937925" cy="18928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1300" dirty="0"/>
              <a:t>Prioridad 1: 	Comprender el riesgo de desastres.</a:t>
            </a:r>
            <a:endParaRPr lang="es-PE" sz="1300" dirty="0"/>
          </a:p>
          <a:p>
            <a:r>
              <a:rPr lang="es-ES_tradnl" sz="1300" dirty="0"/>
              <a:t>Prioridad 2: 	Fortalecer la gobernanza del riesgo de desastres para gestionar dicho riesgo.</a:t>
            </a:r>
            <a:endParaRPr lang="es-PE" sz="1300" dirty="0"/>
          </a:p>
          <a:p>
            <a:r>
              <a:rPr lang="es-ES_tradnl" sz="1300" dirty="0"/>
              <a:t>Prioridad 3: 	Invertir en la reducción del riesgo de desastres.</a:t>
            </a:r>
            <a:endParaRPr lang="es-PE" sz="1300" dirty="0"/>
          </a:p>
          <a:p>
            <a:r>
              <a:rPr lang="es-ES_tradnl" sz="1300" dirty="0"/>
              <a:t>Prioridad 4: 	Aumentar la preparación para casos de desastre a fin de dar una respuesta eficaz y “reconstruir mejor” en los ámbitos de la recuperación y la reconstrucción</a:t>
            </a:r>
            <a:r>
              <a:rPr lang="es-PE" sz="1300" dirty="0"/>
              <a:t> </a:t>
            </a:r>
            <a:endParaRPr lang="es-ES" sz="13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055AB9A4-BEF7-2B47-84E6-9768DF2B9F10}"/>
              </a:ext>
            </a:extLst>
          </p:cNvPr>
          <p:cNvSpPr/>
          <p:nvPr/>
        </p:nvSpPr>
        <p:spPr>
          <a:xfrm>
            <a:off x="127147" y="4273197"/>
            <a:ext cx="4377830" cy="24622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1400" dirty="0"/>
              <a:t>Prioridad 1: 	Garantizar que la RRD sea una prioridad nacional y local con una sólida base institucional para la implementación.</a:t>
            </a:r>
            <a:endParaRPr lang="es-PE" sz="1400" dirty="0"/>
          </a:p>
          <a:p>
            <a:r>
              <a:rPr lang="es-ES_tradnl" sz="1400" dirty="0"/>
              <a:t>Prioridad 2: 	Identificar, evaluar y observar de cerca los riesgos de los desastres y mejorar las alertas tempranas</a:t>
            </a:r>
            <a:endParaRPr lang="es-PE" sz="1400" dirty="0"/>
          </a:p>
          <a:p>
            <a:r>
              <a:rPr lang="es-ES_tradnl" sz="1400" dirty="0"/>
              <a:t>Prioridad 3: 	Utilizar el conocimiento, la innovación y la educación para crear una cultura de seguridad y </a:t>
            </a:r>
            <a:r>
              <a:rPr lang="es-ES_tradnl" sz="1400" dirty="0" err="1"/>
              <a:t>resiliencia</a:t>
            </a:r>
            <a:r>
              <a:rPr lang="es-ES_tradnl" sz="1400" dirty="0"/>
              <a:t> a todo nivel</a:t>
            </a:r>
            <a:endParaRPr lang="es-PE" sz="1400" dirty="0"/>
          </a:p>
          <a:p>
            <a:r>
              <a:rPr lang="es-ES_tradnl" sz="1400" dirty="0"/>
              <a:t>Prioridad 4: Reducir los factores subyacentes del riesgo</a:t>
            </a:r>
          </a:p>
          <a:p>
            <a:r>
              <a:rPr lang="es-ES_tradnl" sz="1400" dirty="0"/>
              <a:t>Prioridad 5: Fortalecer la preparación en desastres para una respuesta eficaz a todo nivel</a:t>
            </a:r>
            <a:endParaRPr lang="es-ES" sz="1400" dirty="0"/>
          </a:p>
        </p:txBody>
      </p:sp>
      <p:sp>
        <p:nvSpPr>
          <p:cNvPr id="14" name="Flecha arriba 13">
            <a:extLst>
              <a:ext uri="{FF2B5EF4-FFF2-40B4-BE49-F238E27FC236}">
                <a16:creationId xmlns:a16="http://schemas.microsoft.com/office/drawing/2014/main" xmlns="" id="{0BC7B5AA-32FB-8741-9014-CF0E638D165E}"/>
              </a:ext>
            </a:extLst>
          </p:cNvPr>
          <p:cNvSpPr/>
          <p:nvPr/>
        </p:nvSpPr>
        <p:spPr>
          <a:xfrm>
            <a:off x="8269644" y="4091734"/>
            <a:ext cx="1446378" cy="557899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oblada hacia arriba 14">
            <a:extLst>
              <a:ext uri="{FF2B5EF4-FFF2-40B4-BE49-F238E27FC236}">
                <a16:creationId xmlns:a16="http://schemas.microsoft.com/office/drawing/2014/main" xmlns="" id="{9A1AACF4-87C2-3B49-8D7F-DC2D06B069DC}"/>
              </a:ext>
            </a:extLst>
          </p:cNvPr>
          <p:cNvSpPr/>
          <p:nvPr/>
        </p:nvSpPr>
        <p:spPr>
          <a:xfrm>
            <a:off x="4381567" y="3533835"/>
            <a:ext cx="2592669" cy="1308749"/>
          </a:xfrm>
          <a:prstGeom prst="bent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E0AA950D-A715-734D-A901-FBDCAB10EFDA}"/>
              </a:ext>
            </a:extLst>
          </p:cNvPr>
          <p:cNvSpPr txBox="1"/>
          <p:nvPr/>
        </p:nvSpPr>
        <p:spPr>
          <a:xfrm>
            <a:off x="2316062" y="1739637"/>
            <a:ext cx="151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1990 - 2000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B51AC50-EB6B-E641-9D4E-C00B5DD6C810}"/>
              </a:ext>
            </a:extLst>
          </p:cNvPr>
          <p:cNvSpPr txBox="1"/>
          <p:nvPr/>
        </p:nvSpPr>
        <p:spPr>
          <a:xfrm>
            <a:off x="6251000" y="1740709"/>
            <a:ext cx="151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2005 - 2015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6AD57476-89EF-0246-9AC7-48C4C08AE853}"/>
              </a:ext>
            </a:extLst>
          </p:cNvPr>
          <p:cNvSpPr txBox="1"/>
          <p:nvPr/>
        </p:nvSpPr>
        <p:spPr>
          <a:xfrm>
            <a:off x="8253253" y="1727437"/>
            <a:ext cx="151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2015 - 2030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4DB25C5F-12E8-364D-A7BA-0C55F76267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4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C54791B-F60E-B049-8530-5538F1B85D7A}"/>
              </a:ext>
            </a:extLst>
          </p:cNvPr>
          <p:cNvSpPr/>
          <p:nvPr/>
        </p:nvSpPr>
        <p:spPr>
          <a:xfrm>
            <a:off x="578218" y="1630119"/>
            <a:ext cx="3507476" cy="2978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Adoptado en la </a:t>
            </a:r>
            <a:r>
              <a:rPr lang="es-PE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Tercera Conferencia Mundial de las Naciones Unidas celebrada en Sendai</a:t>
            </a:r>
            <a:r>
              <a:rPr lang="es-P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(Japón) el 18 de marzo de 2015, </a:t>
            </a:r>
            <a:r>
              <a:rPr lang="es-PE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suscrito por 187 países miembros </a:t>
            </a:r>
            <a:r>
              <a:rPr lang="es-P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Organización de Naciones Unidas, se constituye en el </a:t>
            </a:r>
            <a:r>
              <a:rPr lang="es-PE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instrumento sucesor del Marco de Acción de </a:t>
            </a:r>
            <a:r>
              <a:rPr lang="es-PE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Hyogo</a:t>
            </a:r>
            <a:r>
              <a:rPr lang="es-PE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2005-2015: Aumento de la resiliencia de las naciones y las comunidades ante los desastres.</a:t>
            </a:r>
          </a:p>
        </p:txBody>
      </p:sp>
      <p:pic>
        <p:nvPicPr>
          <p:cNvPr id="7" name="Picture 2" descr="Resultado de imagen para marco de sendai ppt">
            <a:extLst>
              <a:ext uri="{FF2B5EF4-FFF2-40B4-BE49-F238E27FC236}">
                <a16:creationId xmlns:a16="http://schemas.microsoft.com/office/drawing/2014/main" xmlns="" id="{42EFB471-1AC8-2D46-8532-E31D349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4" y="4978808"/>
            <a:ext cx="42386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8ED2B766-2F57-0942-8B17-6FCF10484E7F}"/>
              </a:ext>
            </a:extLst>
          </p:cNvPr>
          <p:cNvCxnSpPr/>
          <p:nvPr/>
        </p:nvCxnSpPr>
        <p:spPr>
          <a:xfrm>
            <a:off x="4695986" y="1410346"/>
            <a:ext cx="0" cy="5114440"/>
          </a:xfrm>
          <a:prstGeom prst="line">
            <a:avLst/>
          </a:prstGeom>
          <a:ln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7CA32EE-0290-7148-BE11-589EDF374D53}"/>
              </a:ext>
            </a:extLst>
          </p:cNvPr>
          <p:cNvSpPr/>
          <p:nvPr/>
        </p:nvSpPr>
        <p:spPr>
          <a:xfrm>
            <a:off x="5928263" y="5503367"/>
            <a:ext cx="57784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Añade amenazas </a:t>
            </a:r>
            <a:r>
              <a:rPr lang="es-P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ambientales, tecnológicas, biológicas y provocadas por el ser humano </a:t>
            </a:r>
            <a:endParaRPr lang="es-PE" sz="22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B8A2523-CAD5-2A46-B005-20CA305DD023}"/>
              </a:ext>
            </a:extLst>
          </p:cNvPr>
          <p:cNvSpPr/>
          <p:nvPr/>
        </p:nvSpPr>
        <p:spPr>
          <a:xfrm>
            <a:off x="5928263" y="2851490"/>
            <a:ext cx="5778446" cy="11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Objetivo y Resultado Global </a:t>
            </a:r>
            <a:r>
              <a:rPr lang="es-E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enfocado no solo en </a:t>
            </a:r>
            <a:r>
              <a:rPr lang="es-ES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reducir el riesgo </a:t>
            </a:r>
            <a:r>
              <a:rPr lang="es-E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existente sino también en </a:t>
            </a:r>
            <a:r>
              <a:rPr lang="es-ES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no generar nuevos riesgos </a:t>
            </a:r>
            <a:r>
              <a:rPr lang="es-E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y fortalecer la resiliencia.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E9D4F84-AC82-784D-9E7C-04735291D420}"/>
              </a:ext>
            </a:extLst>
          </p:cNvPr>
          <p:cNvSpPr/>
          <p:nvPr/>
        </p:nvSpPr>
        <p:spPr>
          <a:xfrm>
            <a:off x="5928263" y="4426390"/>
            <a:ext cx="57784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 preventivo </a:t>
            </a:r>
            <a:r>
              <a:rPr lang="es-P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abordar la RRD </a:t>
            </a:r>
            <a:r>
              <a:rPr lang="es-PE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centrado en las personas</a:t>
            </a:r>
            <a:endParaRPr lang="es-PE" sz="2200" b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8F075A4-6F8E-F34F-AD82-1B74D33A417C}"/>
              </a:ext>
            </a:extLst>
          </p:cNvPr>
          <p:cNvSpPr/>
          <p:nvPr/>
        </p:nvSpPr>
        <p:spPr>
          <a:xfrm>
            <a:off x="5928263" y="1589029"/>
            <a:ext cx="54608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Marcado énfasis puesto en la </a:t>
            </a:r>
            <a:r>
              <a:rPr lang="es-PE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gestión del riesgo de desastres </a:t>
            </a:r>
            <a:r>
              <a:rPr lang="es-P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lugar de la </a:t>
            </a:r>
            <a:r>
              <a:rPr lang="es-PE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gestión de desastres</a:t>
            </a:r>
            <a:endParaRPr lang="es-PE" sz="2200" dirty="0"/>
          </a:p>
        </p:txBody>
      </p:sp>
      <p:pic>
        <p:nvPicPr>
          <p:cNvPr id="24" name="Gráfico 23" descr="Lupa">
            <a:extLst>
              <a:ext uri="{FF2B5EF4-FFF2-40B4-BE49-F238E27FC236}">
                <a16:creationId xmlns:a16="http://schemas.microsoft.com/office/drawing/2014/main" xmlns="" id="{C7DB1F78-D039-3548-95BB-FBAA1AA6B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23327" y="2985731"/>
            <a:ext cx="609970" cy="609970"/>
          </a:xfrm>
          <a:prstGeom prst="rect">
            <a:avLst/>
          </a:prstGeom>
        </p:spPr>
      </p:pic>
      <p:pic>
        <p:nvPicPr>
          <p:cNvPr id="26" name="Gráfico 25" descr="Hombre y mujer">
            <a:extLst>
              <a:ext uri="{FF2B5EF4-FFF2-40B4-BE49-F238E27FC236}">
                <a16:creationId xmlns:a16="http://schemas.microsoft.com/office/drawing/2014/main" xmlns="" id="{9CCC65A0-F7F6-3E4E-81BE-DDD220AB4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23327" y="4426390"/>
            <a:ext cx="654672" cy="654672"/>
          </a:xfrm>
          <a:prstGeom prst="rect">
            <a:avLst/>
          </a:prstGeom>
        </p:spPr>
      </p:pic>
      <p:pic>
        <p:nvPicPr>
          <p:cNvPr id="28" name="Gráfico 27" descr="Escena de lluvia">
            <a:extLst>
              <a:ext uri="{FF2B5EF4-FFF2-40B4-BE49-F238E27FC236}">
                <a16:creationId xmlns:a16="http://schemas.microsoft.com/office/drawing/2014/main" xmlns="" id="{9CAC0BE5-C468-7A44-9499-F95BAF9C7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26853" y="5503367"/>
            <a:ext cx="743220" cy="743220"/>
          </a:xfrm>
          <a:prstGeom prst="rect">
            <a:avLst/>
          </a:prstGeom>
        </p:spPr>
      </p:pic>
      <p:pic>
        <p:nvPicPr>
          <p:cNvPr id="30" name="Gráfico 29" descr="Alfiler">
            <a:extLst>
              <a:ext uri="{FF2B5EF4-FFF2-40B4-BE49-F238E27FC236}">
                <a16:creationId xmlns:a16="http://schemas.microsoft.com/office/drawing/2014/main" xmlns="" id="{B46B20D2-8F43-354F-8BE2-85A59B7E10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24112" y="1648907"/>
            <a:ext cx="686597" cy="686597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C54791B-F60E-B049-8530-5538F1B85D7A}"/>
              </a:ext>
            </a:extLst>
          </p:cNvPr>
          <p:cNvSpPr/>
          <p:nvPr/>
        </p:nvSpPr>
        <p:spPr>
          <a:xfrm>
            <a:off x="578218" y="1630119"/>
            <a:ext cx="35074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definición de </a:t>
            </a:r>
            <a:r>
              <a:rPr lang="es-P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siete metas globales 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 sus consecuentes </a:t>
            </a:r>
            <a:r>
              <a:rPr lang="es-P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medida de seguimiento </a:t>
            </a:r>
            <a:r>
              <a:rPr lang="es-P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medir los avances 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aplicación del presente Marco </a:t>
            </a:r>
            <a:r>
              <a:rPr lang="es-P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relacionados con los indicadores de los Objetivos de Desarrollo 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Sostenible).</a:t>
            </a:r>
            <a:endParaRPr lang="es-PE" sz="2000" dirty="0"/>
          </a:p>
        </p:txBody>
      </p:sp>
      <p:pic>
        <p:nvPicPr>
          <p:cNvPr id="7" name="Picture 2" descr="Resultado de imagen para marco de sendai ppt">
            <a:extLst>
              <a:ext uri="{FF2B5EF4-FFF2-40B4-BE49-F238E27FC236}">
                <a16:creationId xmlns:a16="http://schemas.microsoft.com/office/drawing/2014/main" xmlns="" id="{42EFB471-1AC8-2D46-8532-E31D349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5" y="4978808"/>
            <a:ext cx="2386568" cy="95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8ED2B766-2F57-0942-8B17-6FCF10484E7F}"/>
              </a:ext>
            </a:extLst>
          </p:cNvPr>
          <p:cNvCxnSpPr/>
          <p:nvPr/>
        </p:nvCxnSpPr>
        <p:spPr>
          <a:xfrm>
            <a:off x="4695986" y="1410346"/>
            <a:ext cx="0" cy="5114440"/>
          </a:xfrm>
          <a:prstGeom prst="line">
            <a:avLst/>
          </a:prstGeom>
          <a:ln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7CA32EE-0290-7148-BE11-589EDF374D53}"/>
              </a:ext>
            </a:extLst>
          </p:cNvPr>
          <p:cNvSpPr/>
          <p:nvPr/>
        </p:nvSpPr>
        <p:spPr>
          <a:xfrm>
            <a:off x="5928263" y="5715264"/>
            <a:ext cx="5778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  <a:sym typeface="Verdana"/>
              </a:rPr>
              <a:t>Vínculos explícitos con la </a:t>
            </a:r>
            <a:r>
              <a:rPr lang="es-ES" sz="2000" b="1" dirty="0">
                <a:latin typeface="Calibri" panose="020F0502020204030204" pitchFamily="34" charset="0"/>
                <a:cs typeface="Times New Roman" panose="02020603050405020304" pitchFamily="18" charset="0"/>
                <a:sym typeface="Verdana"/>
              </a:rPr>
              <a:t>Agenda 2030 para el Desarrollo Sostenible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PE" sz="20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B8A2523-CAD5-2A46-B005-20CA305DD023}"/>
              </a:ext>
            </a:extLst>
          </p:cNvPr>
          <p:cNvSpPr/>
          <p:nvPr/>
        </p:nvSpPr>
        <p:spPr>
          <a:xfrm>
            <a:off x="5928263" y="3415607"/>
            <a:ext cx="5778446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  <a:sym typeface="Verdana"/>
              </a:rPr>
              <a:t>Las Prioridades de Acción se refieren a </a:t>
            </a:r>
            <a:r>
              <a:rPr lang="es-ES" sz="2000" b="1" dirty="0">
                <a:latin typeface="Calibri" panose="020F0502020204030204" pitchFamily="34" charset="0"/>
                <a:cs typeface="Times New Roman" panose="02020603050405020304" pitchFamily="18" charset="0"/>
                <a:sym typeface="Verdana"/>
              </a:rPr>
              <a:t>políticas públicas </a:t>
            </a: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  <a:sym typeface="Verdana"/>
              </a:rPr>
              <a:t>específicas para la gestión del riesgo de desastres</a:t>
            </a:r>
            <a:r>
              <a:rPr lang="es-E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E9D4F84-AC82-784D-9E7C-04735291D420}"/>
              </a:ext>
            </a:extLst>
          </p:cNvPr>
          <p:cNvSpPr/>
          <p:nvPr/>
        </p:nvSpPr>
        <p:spPr>
          <a:xfrm>
            <a:off x="5928263" y="4708316"/>
            <a:ext cx="5778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responsabilidad compartida con actores pertinentes para la RRD</a:t>
            </a:r>
            <a:endParaRPr lang="es-PE" sz="20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8F075A4-6F8E-F34F-AD82-1B74D33A417C}"/>
              </a:ext>
            </a:extLst>
          </p:cNvPr>
          <p:cNvSpPr/>
          <p:nvPr/>
        </p:nvSpPr>
        <p:spPr>
          <a:xfrm>
            <a:off x="5928262" y="1683330"/>
            <a:ext cx="5778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conjunto de </a:t>
            </a:r>
            <a:r>
              <a:rPr lang="es-P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principios rectores</a:t>
            </a:r>
            <a:r>
              <a:rPr lang="es-P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incluida la responsabilidad primordial de los Estados de prevenir y reducir el riesgo de desastres, y la participación de toda la sociedad y todas las instituciones del Estado.</a:t>
            </a:r>
            <a:endParaRPr lang="es-PE" sz="2000" dirty="0"/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  <p:pic>
        <p:nvPicPr>
          <p:cNvPr id="9" name="Gráfico 8" descr="América en globo terráqueo">
            <a:extLst>
              <a:ext uri="{FF2B5EF4-FFF2-40B4-BE49-F238E27FC236}">
                <a16:creationId xmlns:a16="http://schemas.microsoft.com/office/drawing/2014/main" xmlns="" id="{7F2036F5-D41E-9F4C-9304-F1A4EC559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49079" y="1778446"/>
            <a:ext cx="914400" cy="914400"/>
          </a:xfrm>
          <a:prstGeom prst="rect">
            <a:avLst/>
          </a:prstGeom>
        </p:spPr>
      </p:pic>
      <p:pic>
        <p:nvPicPr>
          <p:cNvPr id="12" name="Gráfico 11" descr="Trabajador en oficina">
            <a:extLst>
              <a:ext uri="{FF2B5EF4-FFF2-40B4-BE49-F238E27FC236}">
                <a16:creationId xmlns:a16="http://schemas.microsoft.com/office/drawing/2014/main" xmlns="" id="{54702C4C-A5E4-984B-A0E5-744826026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60563" y="4728835"/>
            <a:ext cx="687367" cy="687367"/>
          </a:xfrm>
          <a:prstGeom prst="rect">
            <a:avLst/>
          </a:prstGeom>
        </p:spPr>
      </p:pic>
      <p:pic>
        <p:nvPicPr>
          <p:cNvPr id="14" name="Gráfico 13" descr="Crecimiento empresarial">
            <a:extLst>
              <a:ext uri="{FF2B5EF4-FFF2-40B4-BE49-F238E27FC236}">
                <a16:creationId xmlns:a16="http://schemas.microsoft.com/office/drawing/2014/main" xmlns="" id="{200DC746-463A-ED47-9DD5-24BE38F0C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26804" y="5743356"/>
            <a:ext cx="717966" cy="717966"/>
          </a:xfrm>
          <a:prstGeom prst="rect">
            <a:avLst/>
          </a:prstGeom>
        </p:spPr>
      </p:pic>
      <p:pic>
        <p:nvPicPr>
          <p:cNvPr id="16" name="Gráfico 15" descr="Reseña de cliente RTL">
            <a:extLst>
              <a:ext uri="{FF2B5EF4-FFF2-40B4-BE49-F238E27FC236}">
                <a16:creationId xmlns:a16="http://schemas.microsoft.com/office/drawing/2014/main" xmlns="" id="{A6934CAB-9B89-5744-864B-4C4C32FBB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960563" y="3489117"/>
            <a:ext cx="714813" cy="71481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9C015B6A-6A3F-8B4C-89F7-6F16088D3B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6047" y="4809902"/>
            <a:ext cx="1414645" cy="12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1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C54791B-F60E-B049-8530-5538F1B85D7A}"/>
              </a:ext>
            </a:extLst>
          </p:cNvPr>
          <p:cNvSpPr/>
          <p:nvPr/>
        </p:nvSpPr>
        <p:spPr>
          <a:xfrm>
            <a:off x="6900045" y="2431358"/>
            <a:ext cx="43052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PE" sz="2000" b="1" dirty="0"/>
              <a:t>Prevenir la aparición de nuevos riesgos de desastres y reducir los existentes</a:t>
            </a:r>
            <a:r>
              <a:rPr lang="es-PE" sz="2000" dirty="0"/>
              <a:t> implementando medidas integradas e inclusivas de índole económica, estructural, jurídica, social, sanitaria, cultural, educativa, ambiental, tecnológica, política e institucional que prevenga y reduzcan el grado de exposición a la amenazas y la vulnerabilidad a los desastres, aumentan la preparación para la repuesta y la recuperación y refuercen de ese modo la resiliencia</a:t>
            </a:r>
            <a:endParaRPr lang="es-ES" sz="2000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8ED2B766-2F57-0942-8B17-6FCF10484E7F}"/>
              </a:ext>
            </a:extLst>
          </p:cNvPr>
          <p:cNvCxnSpPr/>
          <p:nvPr/>
        </p:nvCxnSpPr>
        <p:spPr>
          <a:xfrm>
            <a:off x="6245817" y="1410346"/>
            <a:ext cx="0" cy="5114440"/>
          </a:xfrm>
          <a:prstGeom prst="line">
            <a:avLst/>
          </a:prstGeom>
          <a:ln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  <p:pic>
        <p:nvPicPr>
          <p:cNvPr id="17" name="Picture 2" descr="Resultado de imagen para marco de sendai ppt">
            <a:extLst>
              <a:ext uri="{FF2B5EF4-FFF2-40B4-BE49-F238E27FC236}">
                <a16:creationId xmlns:a16="http://schemas.microsoft.com/office/drawing/2014/main" xmlns="" id="{FC117FB7-A8A3-2643-AD57-708D9FF1F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55" y="1410346"/>
            <a:ext cx="3842099" cy="153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62C9D76-1C9D-C34A-88A0-E8F05EE23DC9}"/>
              </a:ext>
            </a:extLst>
          </p:cNvPr>
          <p:cNvSpPr/>
          <p:nvPr/>
        </p:nvSpPr>
        <p:spPr>
          <a:xfrm>
            <a:off x="768362" y="4278017"/>
            <a:ext cx="4923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PE" sz="2000" dirty="0"/>
              <a:t>La </a:t>
            </a:r>
            <a:r>
              <a:rPr lang="es-PE" sz="2000" b="1" dirty="0"/>
              <a:t>reducción sustancial del riesgo de desastres y de las pérdidas ocasionadas por los desastres</a:t>
            </a:r>
            <a:r>
              <a:rPr lang="es-PE" sz="2000" dirty="0"/>
              <a:t>, tanto de vidas, medios de subsistencia y salud como en bienes económicos, físicos, sociales, culturales y ambientales de las personas, las empresas, las comunidades y los países</a:t>
            </a:r>
            <a:endParaRPr lang="es-ES" sz="2000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xmlns="" id="{BE223901-DAA5-0C41-A058-822C5D8323AC}"/>
              </a:ext>
            </a:extLst>
          </p:cNvPr>
          <p:cNvSpPr/>
          <p:nvPr/>
        </p:nvSpPr>
        <p:spPr>
          <a:xfrm>
            <a:off x="803375" y="3332831"/>
            <a:ext cx="4853460" cy="75144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RESULTADO / META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9FA85142-0C46-8C48-A24D-34084D20917A}"/>
              </a:ext>
            </a:extLst>
          </p:cNvPr>
          <p:cNvSpPr/>
          <p:nvPr/>
        </p:nvSpPr>
        <p:spPr>
          <a:xfrm>
            <a:off x="6799786" y="1496213"/>
            <a:ext cx="4281758" cy="75144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84001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8ED2B766-2F57-0942-8B17-6FCF10484E7F}"/>
              </a:ext>
            </a:extLst>
          </p:cNvPr>
          <p:cNvCxnSpPr/>
          <p:nvPr/>
        </p:nvCxnSpPr>
        <p:spPr>
          <a:xfrm>
            <a:off x="6245817" y="1410346"/>
            <a:ext cx="0" cy="5114440"/>
          </a:xfrm>
          <a:prstGeom prst="line">
            <a:avLst/>
          </a:prstGeom>
          <a:ln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06B9FFF-B7CE-6547-A3CD-35694FEF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93" y="2028543"/>
            <a:ext cx="5982498" cy="42326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E043B45-6D25-C94E-86FD-0EAB38694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070" y="2159333"/>
            <a:ext cx="5294715" cy="39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E6C8F16-765C-7B4C-A7C8-305DC989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448" y="1198639"/>
            <a:ext cx="8091577" cy="5571067"/>
          </a:xfrm>
          <a:prstGeom prst="rect">
            <a:avLst/>
          </a:prstGeom>
        </p:spPr>
      </p:pic>
      <p:pic>
        <p:nvPicPr>
          <p:cNvPr id="4" name="Gráfico 3" descr="Flecha curva en el sentido de las agujas del reloj">
            <a:extLst>
              <a:ext uri="{FF2B5EF4-FFF2-40B4-BE49-F238E27FC236}">
                <a16:creationId xmlns:a16="http://schemas.microsoft.com/office/drawing/2014/main" xmlns="" id="{F31B3789-D260-D54C-A4D6-E56F2D3DE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8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44" y="100958"/>
            <a:ext cx="1368482" cy="17709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29B2B8E-A379-D148-A494-E3E4DC13A424}"/>
              </a:ext>
            </a:extLst>
          </p:cNvPr>
          <p:cNvSpPr txBox="1"/>
          <p:nvPr/>
        </p:nvSpPr>
        <p:spPr>
          <a:xfrm>
            <a:off x="395648" y="2561299"/>
            <a:ext cx="2464230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F529A5-0FAD-C546-AEAB-BCEF60FE6A0C}"/>
              </a:ext>
            </a:extLst>
          </p:cNvPr>
          <p:cNvSpPr txBox="1"/>
          <p:nvPr/>
        </p:nvSpPr>
        <p:spPr>
          <a:xfrm>
            <a:off x="395648" y="3150776"/>
            <a:ext cx="2464230" cy="1569660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Reducir considerablemente la </a:t>
            </a:r>
            <a:r>
              <a:rPr lang="es-PE" sz="1600" b="1" dirty="0"/>
              <a:t>mortalidad</a:t>
            </a:r>
            <a:r>
              <a:rPr lang="es-PE" sz="1600" dirty="0"/>
              <a:t> mundial causada por desastres para 2030 </a:t>
            </a:r>
            <a:r>
              <a:rPr lang="es-PE" sz="1600" b="1" dirty="0"/>
              <a:t>y </a:t>
            </a:r>
            <a:r>
              <a:rPr lang="es-PE" sz="1600" dirty="0"/>
              <a:t>lograr reducir la </a:t>
            </a:r>
            <a:r>
              <a:rPr lang="es-PE" sz="1600" b="1" dirty="0"/>
              <a:t>tasa de mortalidad </a:t>
            </a:r>
            <a:r>
              <a:rPr lang="es-PE" sz="1600" dirty="0"/>
              <a:t>causada por desastres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F2E413B-E9AA-4642-999A-B3FBD4722AEF}"/>
              </a:ext>
            </a:extLst>
          </p:cNvPr>
          <p:cNvSpPr txBox="1"/>
          <p:nvPr/>
        </p:nvSpPr>
        <p:spPr>
          <a:xfrm>
            <a:off x="395648" y="5514860"/>
            <a:ext cx="2464230" cy="95410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400" dirty="0"/>
              <a:t>Nº personas fallecidas y desaparecidas atribuido a los desastres por cada 100 mil habitantes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5A988DE-D1D1-DB40-AECA-9D79419B0C03}"/>
              </a:ext>
            </a:extLst>
          </p:cNvPr>
          <p:cNvSpPr txBox="1"/>
          <p:nvPr/>
        </p:nvSpPr>
        <p:spPr>
          <a:xfrm>
            <a:off x="3368739" y="2587876"/>
            <a:ext cx="1952769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B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4EC15D4-AC78-7849-B06E-84F4A610FCDC}"/>
              </a:ext>
            </a:extLst>
          </p:cNvPr>
          <p:cNvSpPr txBox="1"/>
          <p:nvPr/>
        </p:nvSpPr>
        <p:spPr>
          <a:xfrm>
            <a:off x="3368739" y="3177353"/>
            <a:ext cx="1952769" cy="1569660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Reducir considerablemente el </a:t>
            </a:r>
            <a:r>
              <a:rPr lang="es-PE" sz="1600" b="1" dirty="0"/>
              <a:t>número de personas afectadas </a:t>
            </a:r>
            <a:r>
              <a:rPr lang="es-PE" sz="1600" dirty="0"/>
              <a:t>a nivel mundial para el 2030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9530928C-39FA-A54C-BF52-F6845EA09772}"/>
              </a:ext>
            </a:extLst>
          </p:cNvPr>
          <p:cNvSpPr txBox="1"/>
          <p:nvPr/>
        </p:nvSpPr>
        <p:spPr>
          <a:xfrm>
            <a:off x="3368739" y="5344381"/>
            <a:ext cx="1952769" cy="1169551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400" dirty="0"/>
              <a:t>Nº personas directamente afectadas atribuido a los desastres por cada 100 mil habitantes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56FBEC4-7C4A-1946-8040-BAB7B35FBFBF}"/>
              </a:ext>
            </a:extLst>
          </p:cNvPr>
          <p:cNvSpPr txBox="1"/>
          <p:nvPr/>
        </p:nvSpPr>
        <p:spPr>
          <a:xfrm>
            <a:off x="5767954" y="2587876"/>
            <a:ext cx="2464230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D575C74E-E0E4-9C4C-9AF9-3242A9361806}"/>
              </a:ext>
            </a:extLst>
          </p:cNvPr>
          <p:cNvSpPr txBox="1"/>
          <p:nvPr/>
        </p:nvSpPr>
        <p:spPr>
          <a:xfrm>
            <a:off x="5767954" y="3177353"/>
            <a:ext cx="2464230" cy="1569660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Reducir las </a:t>
            </a:r>
            <a:r>
              <a:rPr lang="es-PE" sz="1600" b="1" dirty="0"/>
              <a:t>pérdidas económicas </a:t>
            </a:r>
            <a:r>
              <a:rPr lang="es-PE" sz="1600" dirty="0"/>
              <a:t>causadas directamente por los desastres </a:t>
            </a:r>
            <a:r>
              <a:rPr lang="es-PE" sz="1600" b="1" dirty="0"/>
              <a:t>en relación con el producto interno bruto </a:t>
            </a:r>
            <a:r>
              <a:rPr lang="es-PE" sz="1600" dirty="0"/>
              <a:t>(PIB) mundial al 2030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59F217B-3B8C-CD47-AC31-F283ADC26883}"/>
              </a:ext>
            </a:extLst>
          </p:cNvPr>
          <p:cNvSpPr txBox="1"/>
          <p:nvPr/>
        </p:nvSpPr>
        <p:spPr>
          <a:xfrm>
            <a:off x="5767954" y="5493847"/>
            <a:ext cx="2464230" cy="95410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400" dirty="0"/>
              <a:t>Pérdidas economicas directas atribuidas a los desastres en relación con el producto interno bruto (PIB) mundial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F1AB99F-FBF2-0F41-A6BA-AEB8BFCD8316}"/>
              </a:ext>
            </a:extLst>
          </p:cNvPr>
          <p:cNvSpPr txBox="1"/>
          <p:nvPr/>
        </p:nvSpPr>
        <p:spPr>
          <a:xfrm>
            <a:off x="8741044" y="2579013"/>
            <a:ext cx="2973090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C7A035E-3CDE-0241-A5EE-FC0A1945A787}"/>
              </a:ext>
            </a:extLst>
          </p:cNvPr>
          <p:cNvSpPr txBox="1"/>
          <p:nvPr/>
        </p:nvSpPr>
        <p:spPr>
          <a:xfrm>
            <a:off x="8741044" y="3151672"/>
            <a:ext cx="2973091" cy="2062103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Reducir considerablemente los </a:t>
            </a:r>
            <a:r>
              <a:rPr lang="es-PE" sz="1600" b="1" dirty="0"/>
              <a:t>daños causados por los desastres en las infraestructuras vitales y la interrupción de los servicios básicos</a:t>
            </a:r>
            <a:r>
              <a:rPr lang="es-PE" sz="1600" dirty="0"/>
              <a:t>, como las instalaciones de salud y educativas, incluso </a:t>
            </a:r>
            <a:r>
              <a:rPr lang="es-PE" sz="1600" b="1" dirty="0"/>
              <a:t>desarrollando su resiliencia</a:t>
            </a:r>
            <a:r>
              <a:rPr lang="es-PE" sz="1600" dirty="0"/>
              <a:t> para 2030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152854C-DA50-4840-AECB-E41DF19B0074}"/>
              </a:ext>
            </a:extLst>
          </p:cNvPr>
          <p:cNvSpPr txBox="1"/>
          <p:nvPr/>
        </p:nvSpPr>
        <p:spPr>
          <a:xfrm>
            <a:off x="8741044" y="5924734"/>
            <a:ext cx="2973089" cy="523220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400" dirty="0"/>
              <a:t>Daños a infraestructuras vitales atribuidos a los desastres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42D5495D-0014-B54B-B9F0-9EBDC562D804}"/>
              </a:ext>
            </a:extLst>
          </p:cNvPr>
          <p:cNvSpPr txBox="1"/>
          <p:nvPr/>
        </p:nvSpPr>
        <p:spPr>
          <a:xfrm>
            <a:off x="8374372" y="1210754"/>
            <a:ext cx="278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800" b="1" dirty="0"/>
              <a:t>INDICADORES …</a:t>
            </a:r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xmlns="" id="{6715650A-415C-BA41-B0E3-2C6BB058A17A}"/>
              </a:ext>
            </a:extLst>
          </p:cNvPr>
          <p:cNvSpPr/>
          <p:nvPr/>
        </p:nvSpPr>
        <p:spPr>
          <a:xfrm>
            <a:off x="990681" y="4934884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Flecha abajo 28">
            <a:extLst>
              <a:ext uri="{FF2B5EF4-FFF2-40B4-BE49-F238E27FC236}">
                <a16:creationId xmlns:a16="http://schemas.microsoft.com/office/drawing/2014/main" xmlns="" id="{84AC273C-EB94-2F48-9BF0-4152A70FE4D8}"/>
              </a:ext>
            </a:extLst>
          </p:cNvPr>
          <p:cNvSpPr/>
          <p:nvPr/>
        </p:nvSpPr>
        <p:spPr>
          <a:xfrm>
            <a:off x="3708041" y="4895816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Flecha abajo 29">
            <a:extLst>
              <a:ext uri="{FF2B5EF4-FFF2-40B4-BE49-F238E27FC236}">
                <a16:creationId xmlns:a16="http://schemas.microsoft.com/office/drawing/2014/main" xmlns="" id="{61B13CC8-8326-E248-A967-1547953C2E78}"/>
              </a:ext>
            </a:extLst>
          </p:cNvPr>
          <p:cNvSpPr/>
          <p:nvPr/>
        </p:nvSpPr>
        <p:spPr>
          <a:xfrm>
            <a:off x="6425401" y="4895815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Flecha abajo 31">
            <a:extLst>
              <a:ext uri="{FF2B5EF4-FFF2-40B4-BE49-F238E27FC236}">
                <a16:creationId xmlns:a16="http://schemas.microsoft.com/office/drawing/2014/main" xmlns="" id="{FCEA7E03-B601-7D4C-899B-A82D423FAF48}"/>
              </a:ext>
            </a:extLst>
          </p:cNvPr>
          <p:cNvSpPr/>
          <p:nvPr/>
        </p:nvSpPr>
        <p:spPr>
          <a:xfrm>
            <a:off x="9585242" y="5386491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3" name="Gráfico 32" descr="Flecha con giro a la derecha">
            <a:extLst>
              <a:ext uri="{FF2B5EF4-FFF2-40B4-BE49-F238E27FC236}">
                <a16:creationId xmlns:a16="http://schemas.microsoft.com/office/drawing/2014/main" xmlns="" id="{7B2F7377-38AA-1B4A-B743-E53077B6A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07924" y="164406"/>
            <a:ext cx="914400" cy="9144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4F86A406-51A1-D34A-ADC3-FF50C8634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1" y="1823865"/>
            <a:ext cx="853109" cy="87088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E136EAB5-FBF8-EE4D-82EE-A2342C445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091" y="1962800"/>
            <a:ext cx="783894" cy="77409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xmlns="" id="{4803A1AA-05EB-524F-85AE-EE95AB0E9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259" y="2024798"/>
            <a:ext cx="822430" cy="78504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7306A0D9-2A2D-AF46-AC81-36E6BEC88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6821" y="1815778"/>
            <a:ext cx="854955" cy="92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6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08F91817-BB91-6541-8285-7DAC456A1E05}"/>
              </a:ext>
            </a:extLst>
          </p:cNvPr>
          <p:cNvCxnSpPr>
            <a:cxnSpLocks/>
          </p:cNvCxnSpPr>
          <p:nvPr/>
        </p:nvCxnSpPr>
        <p:spPr>
          <a:xfrm>
            <a:off x="225167" y="1198639"/>
            <a:ext cx="10980108" cy="0"/>
          </a:xfrm>
          <a:prstGeom prst="line">
            <a:avLst/>
          </a:prstGeom>
          <a:ln w="57150">
            <a:solidFill>
              <a:srgbClr val="00DB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5671EBF-6B2C-D142-AA3D-D6E7DE54414F}"/>
              </a:ext>
            </a:extLst>
          </p:cNvPr>
          <p:cNvSpPr txBox="1"/>
          <p:nvPr/>
        </p:nvSpPr>
        <p:spPr>
          <a:xfrm>
            <a:off x="225167" y="144553"/>
            <a:ext cx="936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MARCO DE ACCIÓN DE SENDAI PARA LA REDUCCIÓN DEL RIESGO DE DESASTRES 2015 -2030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8C90B49-4E5E-3D44-94EC-63038D6FD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893" y="-2353"/>
            <a:ext cx="1368482" cy="17709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29B2B8E-A379-D148-A494-E3E4DC13A424}"/>
              </a:ext>
            </a:extLst>
          </p:cNvPr>
          <p:cNvSpPr txBox="1"/>
          <p:nvPr/>
        </p:nvSpPr>
        <p:spPr>
          <a:xfrm>
            <a:off x="466518" y="1848766"/>
            <a:ext cx="2464230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F529A5-0FAD-C546-AEAB-BCEF60FE6A0C}"/>
              </a:ext>
            </a:extLst>
          </p:cNvPr>
          <p:cNvSpPr txBox="1"/>
          <p:nvPr/>
        </p:nvSpPr>
        <p:spPr>
          <a:xfrm>
            <a:off x="459760" y="2464964"/>
            <a:ext cx="2464230" cy="1708160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1500" dirty="0"/>
              <a:t>Incementar considerablemente el número de </a:t>
            </a:r>
            <a:r>
              <a:rPr lang="es-PE" sz="1500" b="1" dirty="0"/>
              <a:t>países que cuentan con estrategias  de reducción del riesgo </a:t>
            </a:r>
            <a:r>
              <a:rPr lang="es-PE" sz="1500" dirty="0"/>
              <a:t>de desastres a nivel nacional y local para 2030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F2E413B-E9AA-4642-999A-B3FBD4722AEF}"/>
              </a:ext>
            </a:extLst>
          </p:cNvPr>
          <p:cNvSpPr txBox="1"/>
          <p:nvPr/>
        </p:nvSpPr>
        <p:spPr>
          <a:xfrm>
            <a:off x="392852" y="4643205"/>
            <a:ext cx="2611562" cy="83099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Nº países que adopta y aplican estrategias de reducción del riesgo de desastres a nivel local en consonancia con el MSRRD 2015 - 2030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4EC15D4-AC78-7849-B06E-84F4A610FCDC}"/>
              </a:ext>
            </a:extLst>
          </p:cNvPr>
          <p:cNvSpPr txBox="1"/>
          <p:nvPr/>
        </p:nvSpPr>
        <p:spPr>
          <a:xfrm>
            <a:off x="3621505" y="2440439"/>
            <a:ext cx="5340972" cy="338554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Mejorar</a:t>
            </a:r>
            <a:r>
              <a:rPr lang="es-PE" sz="1600" dirty="0"/>
              <a:t> considerablemente la </a:t>
            </a:r>
            <a:r>
              <a:rPr lang="es-PE" sz="1600" b="1" dirty="0"/>
              <a:t>cooperación internacional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9530928C-39FA-A54C-BF52-F6845EA09772}"/>
              </a:ext>
            </a:extLst>
          </p:cNvPr>
          <p:cNvSpPr txBox="1"/>
          <p:nvPr/>
        </p:nvSpPr>
        <p:spPr>
          <a:xfrm>
            <a:off x="3218847" y="3467050"/>
            <a:ext cx="2747274" cy="461665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Total apoyo internacional oficial destinado a medidas nacionales de RRD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56FBEC4-7C4A-1946-8040-BAB7B35FBFBF}"/>
              </a:ext>
            </a:extLst>
          </p:cNvPr>
          <p:cNvSpPr txBox="1"/>
          <p:nvPr/>
        </p:nvSpPr>
        <p:spPr>
          <a:xfrm>
            <a:off x="4734006" y="1852075"/>
            <a:ext cx="2464230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F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59F217B-3B8C-CD47-AC31-F283ADC26883}"/>
              </a:ext>
            </a:extLst>
          </p:cNvPr>
          <p:cNvSpPr txBox="1"/>
          <p:nvPr/>
        </p:nvSpPr>
        <p:spPr>
          <a:xfrm>
            <a:off x="6160166" y="4385586"/>
            <a:ext cx="3188370" cy="83099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Nº de programas e iniciativas internacionales, regionales y bilateales para fomento de la capaciadad en relación con la RRD en los países en desarrollo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F1AB99F-FBF2-0F41-A6BA-AEB8BFCD8316}"/>
              </a:ext>
            </a:extLst>
          </p:cNvPr>
          <p:cNvSpPr txBox="1"/>
          <p:nvPr/>
        </p:nvSpPr>
        <p:spPr>
          <a:xfrm>
            <a:off x="9533591" y="1848561"/>
            <a:ext cx="2180543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META G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C7A035E-3CDE-0241-A5EE-FC0A1945A787}"/>
              </a:ext>
            </a:extLst>
          </p:cNvPr>
          <p:cNvSpPr txBox="1"/>
          <p:nvPr/>
        </p:nvSpPr>
        <p:spPr>
          <a:xfrm>
            <a:off x="9542580" y="2490699"/>
            <a:ext cx="2180543" cy="2308324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Incrementar considerablemente la disponibilidad de los </a:t>
            </a:r>
            <a:r>
              <a:rPr lang="es-PE" sz="1600" b="1" dirty="0"/>
              <a:t>sistemas de alerta sobre amenazas múltiples </a:t>
            </a:r>
            <a:r>
              <a:rPr lang="es-PE" sz="1600" dirty="0"/>
              <a:t>y de la </a:t>
            </a:r>
            <a:r>
              <a:rPr lang="es-PE" sz="1600" b="1" dirty="0"/>
              <a:t>información</a:t>
            </a:r>
            <a:r>
              <a:rPr lang="es-PE" sz="1600" dirty="0"/>
              <a:t> y las </a:t>
            </a:r>
            <a:r>
              <a:rPr lang="es-PE" sz="1600" b="1" dirty="0"/>
              <a:t>evaluaciones sobre el riesgo </a:t>
            </a:r>
            <a:r>
              <a:rPr lang="es-PE" sz="1600" dirty="0"/>
              <a:t>de desastres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8152854C-DA50-4840-AECB-E41DF19B0074}"/>
              </a:ext>
            </a:extLst>
          </p:cNvPr>
          <p:cNvSpPr txBox="1"/>
          <p:nvPr/>
        </p:nvSpPr>
        <p:spPr>
          <a:xfrm>
            <a:off x="9533591" y="5328065"/>
            <a:ext cx="2180543" cy="461665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Nº de países que cuentan con SAT sobre amenazas múltiples</a:t>
            </a:r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xmlns="" id="{6715650A-415C-BA41-B0E3-2C6BB058A17A}"/>
              </a:ext>
            </a:extLst>
          </p:cNvPr>
          <p:cNvSpPr/>
          <p:nvPr/>
        </p:nvSpPr>
        <p:spPr>
          <a:xfrm>
            <a:off x="985413" y="4225401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Flecha abajo 28">
            <a:extLst>
              <a:ext uri="{FF2B5EF4-FFF2-40B4-BE49-F238E27FC236}">
                <a16:creationId xmlns:a16="http://schemas.microsoft.com/office/drawing/2014/main" xmlns="" id="{84AC273C-EB94-2F48-9BF0-4152A70FE4D8}"/>
              </a:ext>
            </a:extLst>
          </p:cNvPr>
          <p:cNvSpPr/>
          <p:nvPr/>
        </p:nvSpPr>
        <p:spPr>
          <a:xfrm>
            <a:off x="3946606" y="2925721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Flecha abajo 29">
            <a:extLst>
              <a:ext uri="{FF2B5EF4-FFF2-40B4-BE49-F238E27FC236}">
                <a16:creationId xmlns:a16="http://schemas.microsoft.com/office/drawing/2014/main" xmlns="" id="{61B13CC8-8326-E248-A967-1547953C2E78}"/>
              </a:ext>
            </a:extLst>
          </p:cNvPr>
          <p:cNvSpPr/>
          <p:nvPr/>
        </p:nvSpPr>
        <p:spPr>
          <a:xfrm>
            <a:off x="6873385" y="2909939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Flecha abajo 31">
            <a:extLst>
              <a:ext uri="{FF2B5EF4-FFF2-40B4-BE49-F238E27FC236}">
                <a16:creationId xmlns:a16="http://schemas.microsoft.com/office/drawing/2014/main" xmlns="" id="{FCEA7E03-B601-7D4C-899B-A82D423FAF48}"/>
              </a:ext>
            </a:extLst>
          </p:cNvPr>
          <p:cNvSpPr/>
          <p:nvPr/>
        </p:nvSpPr>
        <p:spPr>
          <a:xfrm>
            <a:off x="10122212" y="4880780"/>
            <a:ext cx="1274164" cy="36552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D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8ABC887-FA7E-8C48-A907-8DA8AD28F8A2}"/>
              </a:ext>
            </a:extLst>
          </p:cNvPr>
          <p:cNvSpPr txBox="1"/>
          <p:nvPr/>
        </p:nvSpPr>
        <p:spPr>
          <a:xfrm>
            <a:off x="395648" y="5628735"/>
            <a:ext cx="2608766" cy="1015663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% gobiernos locales que adopta y aplican estrategias de reducción del riesgo de desastres a nivel local en consonancia con las estrategias nacionales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B50476DA-697D-6349-910B-55E536721B83}"/>
              </a:ext>
            </a:extLst>
          </p:cNvPr>
          <p:cNvSpPr txBox="1"/>
          <p:nvPr/>
        </p:nvSpPr>
        <p:spPr>
          <a:xfrm>
            <a:off x="3201255" y="4065500"/>
            <a:ext cx="2764866" cy="83099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Total apoyo internacional oficial destinado a medidas nacionales de RRD proporcionado por organismos multilaterales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1F333A54-AF71-C642-A02A-77F3CF351793}"/>
              </a:ext>
            </a:extLst>
          </p:cNvPr>
          <p:cNvSpPr txBox="1"/>
          <p:nvPr/>
        </p:nvSpPr>
        <p:spPr>
          <a:xfrm>
            <a:off x="3201255" y="5056860"/>
            <a:ext cx="2788268" cy="83099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Total apoyo internacional oficial destinado a medidas nacionales de RRD proporcioinado por mecanismos bilaterales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0B0B9B9A-C891-B244-8B6C-0BFF977B6ADF}"/>
              </a:ext>
            </a:extLst>
          </p:cNvPr>
          <p:cNvSpPr txBox="1"/>
          <p:nvPr/>
        </p:nvSpPr>
        <p:spPr>
          <a:xfrm>
            <a:off x="3182263" y="6048220"/>
            <a:ext cx="2807260" cy="646331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Total apoyo internacional oficial para la transferencia y el intercambio de tecnología relacionada con la RRD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308EDB2D-E005-D74A-9C5A-F5A9049985DB}"/>
              </a:ext>
            </a:extLst>
          </p:cNvPr>
          <p:cNvSpPr txBox="1"/>
          <p:nvPr/>
        </p:nvSpPr>
        <p:spPr>
          <a:xfrm>
            <a:off x="6160166" y="3442626"/>
            <a:ext cx="3188369" cy="83099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Nº de programas e iniciativas internacionales, regionales y bilateales para la transferencia y el intercambio de ciencia, tecnología e innovación en materia de RRD para los países en desarrollo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5360E720-710D-E547-BF1C-883CB4ED802E}"/>
              </a:ext>
            </a:extLst>
          </p:cNvPr>
          <p:cNvSpPr txBox="1"/>
          <p:nvPr/>
        </p:nvSpPr>
        <p:spPr>
          <a:xfrm>
            <a:off x="6167372" y="5328065"/>
            <a:ext cx="3188370" cy="461665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Total apoyo internacional oficial destinado al aumento de la capacidad de RRD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9D561A1-0D83-604D-A32F-9C6DA307771C}"/>
              </a:ext>
            </a:extLst>
          </p:cNvPr>
          <p:cNvSpPr txBox="1"/>
          <p:nvPr/>
        </p:nvSpPr>
        <p:spPr>
          <a:xfrm>
            <a:off x="6160166" y="5901693"/>
            <a:ext cx="3188370" cy="830997"/>
          </a:xfrm>
          <a:prstGeom prst="rect">
            <a:avLst/>
          </a:prstGeom>
          <a:noFill/>
          <a:ln>
            <a:solidFill>
              <a:srgbClr val="00DBE0"/>
            </a:solidFill>
          </a:ln>
        </p:spPr>
        <p:txBody>
          <a:bodyPr wrap="square" rtlCol="0">
            <a:spAutoFit/>
          </a:bodyPr>
          <a:lstStyle/>
          <a:p>
            <a:r>
              <a:rPr lang="es-PE" sz="1200" dirty="0"/>
              <a:t>Nº de países en desarrollo que cuentan con apoyo de inciativas internacionales, regionales o bilatrales para firtalece su cpacidad estadística  relacionada con la RRD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xmlns="" id="{072DB61C-33A6-FA4A-BBF1-D39758AF08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98235" y="6214761"/>
            <a:ext cx="487018" cy="11826"/>
          </a:xfrm>
          <a:prstGeom prst="straightConnector1">
            <a:avLst/>
          </a:prstGeom>
          <a:noFill/>
          <a:ln w="19050">
            <a:solidFill>
              <a:srgbClr val="004084"/>
            </a:solidFill>
            <a:miter lim="800000"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FB2E61E-2D02-7341-B0F5-8DBA2233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7" y="1318473"/>
            <a:ext cx="612893" cy="7571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24B574D-59AE-9642-90A5-ECAB48E5B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44" y="1366675"/>
            <a:ext cx="700406" cy="6521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C941D09-6D87-5545-B5BB-4E4574430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83" y="1245966"/>
            <a:ext cx="616615" cy="8646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77546B0-D3E1-1B44-A898-A79D41D1C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394" y="4136"/>
            <a:ext cx="11049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1586</Words>
  <Application>Microsoft Office PowerPoint</Application>
  <PresentationFormat>Personalizado</PresentationFormat>
  <Paragraphs>136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El Marco de Acción de SENDAI y los Objetivos de Desarrollo Sostenible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Linda Zilbert</dc:creator>
  <cp:lastModifiedBy>Marcos Alexander Escapa Checco</cp:lastModifiedBy>
  <cp:revision>56</cp:revision>
  <dcterms:created xsi:type="dcterms:W3CDTF">2019-11-16T17:18:57Z</dcterms:created>
  <dcterms:modified xsi:type="dcterms:W3CDTF">2019-11-28T19:15:26Z</dcterms:modified>
</cp:coreProperties>
</file>