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31"/>
  </p:notesMasterIdLst>
  <p:sldIdLst>
    <p:sldId id="635" r:id="rId2"/>
    <p:sldId id="1236" r:id="rId3"/>
    <p:sldId id="1237" r:id="rId4"/>
    <p:sldId id="1065" r:id="rId5"/>
    <p:sldId id="1067" r:id="rId6"/>
    <p:sldId id="1224" r:id="rId7"/>
    <p:sldId id="1199" r:id="rId8"/>
    <p:sldId id="398" r:id="rId9"/>
    <p:sldId id="1062" r:id="rId10"/>
    <p:sldId id="1226" r:id="rId11"/>
    <p:sldId id="1210" r:id="rId12"/>
    <p:sldId id="1214" r:id="rId13"/>
    <p:sldId id="1227" r:id="rId14"/>
    <p:sldId id="1228" r:id="rId15"/>
    <p:sldId id="1212" r:id="rId16"/>
    <p:sldId id="1211" r:id="rId17"/>
    <p:sldId id="1213" r:id="rId18"/>
    <p:sldId id="1216" r:id="rId19"/>
    <p:sldId id="1229" r:id="rId20"/>
    <p:sldId id="1225" r:id="rId21"/>
    <p:sldId id="1232" r:id="rId22"/>
    <p:sldId id="1230" r:id="rId23"/>
    <p:sldId id="1233" r:id="rId24"/>
    <p:sldId id="1231" r:id="rId25"/>
    <p:sldId id="1217" r:id="rId26"/>
    <p:sldId id="1234" r:id="rId27"/>
    <p:sldId id="1235" r:id="rId28"/>
    <p:sldId id="1200" r:id="rId29"/>
    <p:sldId id="1220" r:id="rId30"/>
  </p:sldIdLst>
  <p:sldSz cx="9144000" cy="6858000" type="screen4x3"/>
  <p:notesSz cx="6797675"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B7A"/>
    <a:srgbClr val="297E96"/>
    <a:srgbClr val="DBF1F0"/>
    <a:srgbClr val="008FA2"/>
    <a:srgbClr val="FFD653"/>
    <a:srgbClr val="E7E6EA"/>
    <a:srgbClr val="9E97AB"/>
    <a:srgbClr val="96D6D4"/>
    <a:srgbClr val="CBEBEA"/>
    <a:srgbClr val="FAB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00" autoAdjust="0"/>
    <p:restoredTop sz="96532" autoAdjust="0"/>
  </p:normalViewPr>
  <p:slideViewPr>
    <p:cSldViewPr snapToGrid="0">
      <p:cViewPr varScale="1">
        <p:scale>
          <a:sx n="110" d="100"/>
          <a:sy n="110" d="100"/>
        </p:scale>
        <p:origin x="2574" y="108"/>
      </p:cViewPr>
      <p:guideLst/>
    </p:cSldViewPr>
  </p:slideViewPr>
  <p:outlineViewPr>
    <p:cViewPr>
      <p:scale>
        <a:sx n="75" d="100"/>
        <a:sy n="75" d="100"/>
      </p:scale>
      <p:origin x="0" y="-4014"/>
    </p:cViewPr>
  </p:outlineViewPr>
  <p:notesTextViewPr>
    <p:cViewPr>
      <p:scale>
        <a:sx n="20" d="100"/>
        <a:sy n="2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361A53B-387D-4514-A901-1F8078C22FCB}" type="datetimeFigureOut">
              <a:rPr lang="es-ES" smtClean="0"/>
              <a:t>27/11/2019</a:t>
            </a:fld>
            <a:endParaRPr lang="es-ES"/>
          </a:p>
        </p:txBody>
      </p:sp>
      <p:sp>
        <p:nvSpPr>
          <p:cNvPr id="4" name="Marcador de imagen de diapositiva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094D591-20EE-4A28-924E-049029789356}" type="slidenum">
              <a:rPr lang="es-ES" smtClean="0"/>
              <a:t>‹Nº›</a:t>
            </a:fld>
            <a:endParaRPr lang="es-ES"/>
          </a:p>
        </p:txBody>
      </p:sp>
    </p:spTree>
    <p:extLst>
      <p:ext uri="{BB962C8B-B14F-4D97-AF65-F5344CB8AC3E}">
        <p14:creationId xmlns:p14="http://schemas.microsoft.com/office/powerpoint/2010/main" val="1420151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PE" sz="1700" dirty="0"/>
              <a:t>Buenos días </a:t>
            </a:r>
            <a:r>
              <a:rPr lang="es-PE" sz="1700" dirty="0" err="1"/>
              <a:t>Sra</a:t>
            </a:r>
            <a:r>
              <a:rPr lang="es-PE" sz="1700" dirty="0"/>
              <a:t> Congresista de la República, Natalie Condori, Presidenta de la Comisión de Defensa y Control Interno del Congreso de la República del Perú.</a:t>
            </a:r>
          </a:p>
          <a:p>
            <a:pPr algn="just"/>
            <a:r>
              <a:rPr lang="es-PE" sz="1700" dirty="0"/>
              <a:t>Damas y Caballeros de las Repúblicas de Ecuador, Chile y Bolivia.</a:t>
            </a:r>
          </a:p>
          <a:p>
            <a:pPr algn="just"/>
            <a:r>
              <a:rPr lang="es-PE" sz="1700" dirty="0"/>
              <a:t>Señores todos,</a:t>
            </a:r>
          </a:p>
          <a:p>
            <a:pPr algn="just"/>
            <a:r>
              <a:rPr lang="es-PE" sz="1700" dirty="0"/>
              <a:t>Quien les habla es el Mg. Néstor Morales </a:t>
            </a:r>
            <a:r>
              <a:rPr lang="es-PE" sz="1700" dirty="0" err="1"/>
              <a:t>Mendiguetti</a:t>
            </a:r>
            <a:r>
              <a:rPr lang="es-PE" sz="1700" dirty="0"/>
              <a:t>, Jefe de Centro Nacional de Estimación, Prevención y Reducción del Riesgo de Desastres del Perú, es para mí un honor dirigirme a tan selecto auditórium y poder conversar sobre “La Gestión del Riesgo de Desastres y el Rol del CENEPRED”.</a:t>
            </a:r>
          </a:p>
          <a:p>
            <a:endParaRPr lang="es-PE" dirty="0"/>
          </a:p>
        </p:txBody>
      </p:sp>
      <p:sp>
        <p:nvSpPr>
          <p:cNvPr id="4" name="Marcador de número de diapositiva 3"/>
          <p:cNvSpPr>
            <a:spLocks noGrp="1"/>
          </p:cNvSpPr>
          <p:nvPr>
            <p:ph type="sldNum" sz="quarter" idx="10"/>
          </p:nvPr>
        </p:nvSpPr>
        <p:spPr/>
        <p:txBody>
          <a:bodyPr/>
          <a:lstStyle/>
          <a:p>
            <a:fld id="{B972A5A9-39E9-431F-B694-1CB2850C7CDD}" type="slidenum">
              <a:rPr lang="es-MX" smtClean="0"/>
              <a:pPr/>
              <a:t>2</a:t>
            </a:fld>
            <a:endParaRPr lang="es-MX"/>
          </a:p>
        </p:txBody>
      </p:sp>
    </p:spTree>
    <p:extLst>
      <p:ext uri="{BB962C8B-B14F-4D97-AF65-F5344CB8AC3E}">
        <p14:creationId xmlns:p14="http://schemas.microsoft.com/office/powerpoint/2010/main" val="489725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B094D591-20EE-4A28-924E-049029789356}" type="slidenum">
              <a:rPr lang="es-ES" smtClean="0"/>
              <a:t>13</a:t>
            </a:fld>
            <a:endParaRPr lang="es-ES"/>
          </a:p>
        </p:txBody>
      </p:sp>
    </p:spTree>
    <p:extLst>
      <p:ext uri="{BB962C8B-B14F-4D97-AF65-F5344CB8AC3E}">
        <p14:creationId xmlns:p14="http://schemas.microsoft.com/office/powerpoint/2010/main" val="1131427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B094D591-20EE-4A28-924E-049029789356}" type="slidenum">
              <a:rPr lang="es-ES" smtClean="0"/>
              <a:t>14</a:t>
            </a:fld>
            <a:endParaRPr lang="es-ES"/>
          </a:p>
        </p:txBody>
      </p:sp>
    </p:spTree>
    <p:extLst>
      <p:ext uri="{BB962C8B-B14F-4D97-AF65-F5344CB8AC3E}">
        <p14:creationId xmlns:p14="http://schemas.microsoft.com/office/powerpoint/2010/main" val="1277572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PE" sz="1700" dirty="0"/>
              <a:t>Buenos días </a:t>
            </a:r>
            <a:r>
              <a:rPr lang="es-PE" sz="1700" dirty="0" err="1"/>
              <a:t>Sra</a:t>
            </a:r>
            <a:r>
              <a:rPr lang="es-PE" sz="1700" dirty="0"/>
              <a:t> Congresista de la República, Natalie Condori, Presidenta de la Comisión de Defensa y Control Interno del Congreso de la República del Perú.</a:t>
            </a:r>
          </a:p>
          <a:p>
            <a:pPr algn="just"/>
            <a:r>
              <a:rPr lang="es-PE" sz="1700" dirty="0"/>
              <a:t>Damas y Caballeros de las Repúblicas de Ecuador, Chile y Bolivia.</a:t>
            </a:r>
          </a:p>
          <a:p>
            <a:pPr algn="just"/>
            <a:r>
              <a:rPr lang="es-PE" sz="1700" dirty="0"/>
              <a:t>Señores todos,</a:t>
            </a:r>
          </a:p>
          <a:p>
            <a:pPr algn="just"/>
            <a:r>
              <a:rPr lang="es-PE" sz="1700" dirty="0"/>
              <a:t>Quien les habla es el Mg. Néstor Morales </a:t>
            </a:r>
            <a:r>
              <a:rPr lang="es-PE" sz="1700" dirty="0" err="1"/>
              <a:t>Mendiguetti</a:t>
            </a:r>
            <a:r>
              <a:rPr lang="es-PE" sz="1700" dirty="0"/>
              <a:t>, Jefe de Centro Nacional de Estimación, Prevención y Reducción del Riesgo de Desastres del Perú, es para mí un honor dirigirme a tan selecto auditórium y poder conversar sobre “La Gestión del Riesgo de Desastres y el Rol del CENEPRED”.</a:t>
            </a:r>
          </a:p>
          <a:p>
            <a:endParaRPr lang="es-PE" dirty="0"/>
          </a:p>
        </p:txBody>
      </p:sp>
      <p:sp>
        <p:nvSpPr>
          <p:cNvPr id="4" name="Marcador de número de diapositiva 3"/>
          <p:cNvSpPr>
            <a:spLocks noGrp="1"/>
          </p:cNvSpPr>
          <p:nvPr>
            <p:ph type="sldNum" sz="quarter" idx="10"/>
          </p:nvPr>
        </p:nvSpPr>
        <p:spPr/>
        <p:txBody>
          <a:bodyPr/>
          <a:lstStyle/>
          <a:p>
            <a:fld id="{B972A5A9-39E9-431F-B694-1CB2850C7CDD}" type="slidenum">
              <a:rPr lang="es-MX" smtClean="0"/>
              <a:pPr/>
              <a:t>3</a:t>
            </a:fld>
            <a:endParaRPr lang="es-MX"/>
          </a:p>
        </p:txBody>
      </p:sp>
    </p:spTree>
    <p:extLst>
      <p:ext uri="{BB962C8B-B14F-4D97-AF65-F5344CB8AC3E}">
        <p14:creationId xmlns:p14="http://schemas.microsoft.com/office/powerpoint/2010/main" val="3765229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PE" sz="1700" dirty="0"/>
              <a:t>Buenos días </a:t>
            </a:r>
            <a:r>
              <a:rPr lang="es-PE" sz="1700" dirty="0" err="1"/>
              <a:t>Sra</a:t>
            </a:r>
            <a:r>
              <a:rPr lang="es-PE" sz="1700" dirty="0"/>
              <a:t> Congresista de la República, Natalie Condori, Presidenta de la Comisión de Defensa y Control Interno del Congreso de la República del Perú.</a:t>
            </a:r>
          </a:p>
          <a:p>
            <a:pPr algn="just"/>
            <a:r>
              <a:rPr lang="es-PE" sz="1700" dirty="0"/>
              <a:t>Damas y Caballeros de las Repúblicas de Ecuador, Chile y Bolivia.</a:t>
            </a:r>
          </a:p>
          <a:p>
            <a:pPr algn="just"/>
            <a:r>
              <a:rPr lang="es-PE" sz="1700" dirty="0"/>
              <a:t>Señores todos,</a:t>
            </a:r>
          </a:p>
          <a:p>
            <a:pPr algn="just"/>
            <a:r>
              <a:rPr lang="es-PE" sz="1700" dirty="0"/>
              <a:t>Quien les habla es el Mg. Néstor Morales </a:t>
            </a:r>
            <a:r>
              <a:rPr lang="es-PE" sz="1700" dirty="0" err="1"/>
              <a:t>Mendiguetti</a:t>
            </a:r>
            <a:r>
              <a:rPr lang="es-PE" sz="1700" dirty="0"/>
              <a:t>, Jefe de Centro Nacional de Estimación, Prevención y Reducción del Riesgo de Desastres del Perú, es para mí un honor dirigirme a tan selecto auditórium y poder conversar sobre “La Gestión del Riesgo de Desastres y el Rol del CENEPRED”.</a:t>
            </a:r>
          </a:p>
          <a:p>
            <a:endParaRPr lang="es-PE" dirty="0"/>
          </a:p>
        </p:txBody>
      </p:sp>
      <p:sp>
        <p:nvSpPr>
          <p:cNvPr id="4" name="Marcador de número de diapositiva 3"/>
          <p:cNvSpPr>
            <a:spLocks noGrp="1"/>
          </p:cNvSpPr>
          <p:nvPr>
            <p:ph type="sldNum" sz="quarter" idx="10"/>
          </p:nvPr>
        </p:nvSpPr>
        <p:spPr/>
        <p:txBody>
          <a:bodyPr/>
          <a:lstStyle/>
          <a:p>
            <a:fld id="{B972A5A9-39E9-431F-B694-1CB2850C7CDD}" type="slidenum">
              <a:rPr lang="es-MX" smtClean="0"/>
              <a:pPr/>
              <a:t>4</a:t>
            </a:fld>
            <a:endParaRPr lang="es-MX"/>
          </a:p>
        </p:txBody>
      </p:sp>
    </p:spTree>
    <p:extLst>
      <p:ext uri="{BB962C8B-B14F-4D97-AF65-F5344CB8AC3E}">
        <p14:creationId xmlns:p14="http://schemas.microsoft.com/office/powerpoint/2010/main" val="2026362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PE" sz="1700" dirty="0"/>
              <a:t>Buenos días </a:t>
            </a:r>
            <a:r>
              <a:rPr lang="es-PE" sz="1700" dirty="0" err="1"/>
              <a:t>Sra</a:t>
            </a:r>
            <a:r>
              <a:rPr lang="es-PE" sz="1700" dirty="0"/>
              <a:t> Congresista de la República, Natalie Condori, Presidenta de la Comisión de Defensa y Control Interno del Congreso de la República del Perú.</a:t>
            </a:r>
          </a:p>
          <a:p>
            <a:pPr algn="just"/>
            <a:r>
              <a:rPr lang="es-PE" sz="1700" dirty="0"/>
              <a:t>Damas y Caballeros de las Repúblicas de Ecuador, Chile y Bolivia.</a:t>
            </a:r>
          </a:p>
          <a:p>
            <a:pPr algn="just"/>
            <a:r>
              <a:rPr lang="es-PE" sz="1700" dirty="0"/>
              <a:t>Señores todos,</a:t>
            </a:r>
          </a:p>
          <a:p>
            <a:pPr algn="just"/>
            <a:r>
              <a:rPr lang="es-PE" sz="1700" dirty="0"/>
              <a:t>Quien les habla es el Mg. Néstor Morales </a:t>
            </a:r>
            <a:r>
              <a:rPr lang="es-PE" sz="1700" dirty="0" err="1"/>
              <a:t>Mendiguetti</a:t>
            </a:r>
            <a:r>
              <a:rPr lang="es-PE" sz="1700" dirty="0"/>
              <a:t>, Jefe de Centro Nacional de Estimación, Prevención y Reducción del Riesgo de Desastres del Perú, es para mí un honor dirigirme a tan selecto auditórium y poder conversar sobre “La Gestión del Riesgo de Desastres y el Rol del CENEPRED”.</a:t>
            </a:r>
          </a:p>
          <a:p>
            <a:endParaRPr lang="es-PE" dirty="0"/>
          </a:p>
        </p:txBody>
      </p:sp>
      <p:sp>
        <p:nvSpPr>
          <p:cNvPr id="4" name="Marcador de número de diapositiva 3"/>
          <p:cNvSpPr>
            <a:spLocks noGrp="1"/>
          </p:cNvSpPr>
          <p:nvPr>
            <p:ph type="sldNum" sz="quarter" idx="10"/>
          </p:nvPr>
        </p:nvSpPr>
        <p:spPr/>
        <p:txBody>
          <a:bodyPr/>
          <a:lstStyle/>
          <a:p>
            <a:fld id="{B972A5A9-39E9-431F-B694-1CB2850C7CDD}" type="slidenum">
              <a:rPr lang="es-MX" smtClean="0"/>
              <a:pPr/>
              <a:t>5</a:t>
            </a:fld>
            <a:endParaRPr lang="es-MX"/>
          </a:p>
        </p:txBody>
      </p:sp>
    </p:spTree>
    <p:extLst>
      <p:ext uri="{BB962C8B-B14F-4D97-AF65-F5344CB8AC3E}">
        <p14:creationId xmlns:p14="http://schemas.microsoft.com/office/powerpoint/2010/main" val="2959555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PE" sz="1700" dirty="0"/>
              <a:t>Buenos días </a:t>
            </a:r>
            <a:r>
              <a:rPr lang="es-PE" sz="1700" dirty="0" err="1"/>
              <a:t>Sra</a:t>
            </a:r>
            <a:r>
              <a:rPr lang="es-PE" sz="1700" dirty="0"/>
              <a:t> Congresista de la República, Natalie Condori, Presidenta de la Comisión de Defensa y Control Interno del Congreso de la República del Perú.</a:t>
            </a:r>
          </a:p>
          <a:p>
            <a:pPr algn="just"/>
            <a:r>
              <a:rPr lang="es-PE" sz="1700" dirty="0"/>
              <a:t>Damas y Caballeros de las Repúblicas de Ecuador, Chile y Bolivia.</a:t>
            </a:r>
          </a:p>
          <a:p>
            <a:pPr algn="just"/>
            <a:r>
              <a:rPr lang="es-PE" sz="1700" dirty="0"/>
              <a:t>Señores todos,</a:t>
            </a:r>
          </a:p>
          <a:p>
            <a:pPr algn="just"/>
            <a:r>
              <a:rPr lang="es-PE" sz="1700" dirty="0"/>
              <a:t>Quien les habla es el Mg. Néstor Morales </a:t>
            </a:r>
            <a:r>
              <a:rPr lang="es-PE" sz="1700" dirty="0" err="1"/>
              <a:t>Mendiguetti</a:t>
            </a:r>
            <a:r>
              <a:rPr lang="es-PE" sz="1700" dirty="0"/>
              <a:t>, Jefe de Centro Nacional de Estimación, Prevención y Reducción del Riesgo de Desastres del Perú, es para mí un honor dirigirme a tan selecto auditórium y poder conversar sobre “La Gestión del Riesgo de Desastres y el Rol del CENEPRED”.</a:t>
            </a:r>
          </a:p>
          <a:p>
            <a:endParaRPr lang="es-PE" dirty="0"/>
          </a:p>
        </p:txBody>
      </p:sp>
      <p:sp>
        <p:nvSpPr>
          <p:cNvPr id="4" name="Marcador de número de diapositiva 3"/>
          <p:cNvSpPr>
            <a:spLocks noGrp="1"/>
          </p:cNvSpPr>
          <p:nvPr>
            <p:ph type="sldNum" sz="quarter" idx="10"/>
          </p:nvPr>
        </p:nvSpPr>
        <p:spPr/>
        <p:txBody>
          <a:bodyPr/>
          <a:lstStyle/>
          <a:p>
            <a:fld id="{B972A5A9-39E9-431F-B694-1CB2850C7CDD}" type="slidenum">
              <a:rPr lang="es-MX" smtClean="0"/>
              <a:pPr/>
              <a:t>6</a:t>
            </a:fld>
            <a:endParaRPr lang="es-MX"/>
          </a:p>
        </p:txBody>
      </p:sp>
    </p:spTree>
    <p:extLst>
      <p:ext uri="{BB962C8B-B14F-4D97-AF65-F5344CB8AC3E}">
        <p14:creationId xmlns:p14="http://schemas.microsoft.com/office/powerpoint/2010/main" val="1080439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PE" sz="1700" dirty="0"/>
              <a:t>Buenos días </a:t>
            </a:r>
            <a:r>
              <a:rPr lang="es-PE" sz="1700" dirty="0" err="1"/>
              <a:t>Sra</a:t>
            </a:r>
            <a:r>
              <a:rPr lang="es-PE" sz="1700" dirty="0"/>
              <a:t> Congresista de la República, Natalie Condori, Presidenta de la Comisión de Defensa y Control Interno del Congreso de la República del Perú.</a:t>
            </a:r>
          </a:p>
          <a:p>
            <a:pPr algn="just"/>
            <a:r>
              <a:rPr lang="es-PE" sz="1700" dirty="0"/>
              <a:t>Damas y Caballeros de las Repúblicas de Ecuador, Chile y Bolivia.</a:t>
            </a:r>
          </a:p>
          <a:p>
            <a:pPr algn="just"/>
            <a:r>
              <a:rPr lang="es-PE" sz="1700" dirty="0"/>
              <a:t>Señores todos,</a:t>
            </a:r>
          </a:p>
          <a:p>
            <a:pPr algn="just"/>
            <a:r>
              <a:rPr lang="es-PE" sz="1700" dirty="0"/>
              <a:t>Quien les habla es el Mg. Néstor Morales </a:t>
            </a:r>
            <a:r>
              <a:rPr lang="es-PE" sz="1700" dirty="0" err="1"/>
              <a:t>Mendiguetti</a:t>
            </a:r>
            <a:r>
              <a:rPr lang="es-PE" sz="1700" dirty="0"/>
              <a:t>, Jefe de Centro Nacional de Estimación, Prevención y Reducción del Riesgo de Desastres del Perú, es para mí un honor dirigirme a tan selecto auditórium y poder conversar sobre “La Gestión del Riesgo de Desastres y el Rol del CENEPRED”.</a:t>
            </a:r>
          </a:p>
          <a:p>
            <a:endParaRPr lang="es-PE" dirty="0"/>
          </a:p>
        </p:txBody>
      </p:sp>
      <p:sp>
        <p:nvSpPr>
          <p:cNvPr id="4" name="Marcador de número de diapositiva 3"/>
          <p:cNvSpPr>
            <a:spLocks noGrp="1"/>
          </p:cNvSpPr>
          <p:nvPr>
            <p:ph type="sldNum" sz="quarter" idx="10"/>
          </p:nvPr>
        </p:nvSpPr>
        <p:spPr/>
        <p:txBody>
          <a:bodyPr/>
          <a:lstStyle/>
          <a:p>
            <a:fld id="{B972A5A9-39E9-431F-B694-1CB2850C7CDD}" type="slidenum">
              <a:rPr lang="es-MX" smtClean="0"/>
              <a:pPr/>
              <a:t>8</a:t>
            </a:fld>
            <a:endParaRPr lang="es-MX"/>
          </a:p>
        </p:txBody>
      </p:sp>
    </p:spTree>
    <p:extLst>
      <p:ext uri="{BB962C8B-B14F-4D97-AF65-F5344CB8AC3E}">
        <p14:creationId xmlns:p14="http://schemas.microsoft.com/office/powerpoint/2010/main" val="3383933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972A5A9-39E9-431F-B694-1CB2850C7CDD}" type="slidenum">
              <a:rPr lang="es-MX" smtClean="0"/>
              <a:pPr/>
              <a:t>9</a:t>
            </a:fld>
            <a:endParaRPr lang="es-MX"/>
          </a:p>
        </p:txBody>
      </p:sp>
    </p:spTree>
    <p:extLst>
      <p:ext uri="{BB962C8B-B14F-4D97-AF65-F5344CB8AC3E}">
        <p14:creationId xmlns:p14="http://schemas.microsoft.com/office/powerpoint/2010/main" val="1710519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PE" sz="1700" dirty="0"/>
              <a:t>Buenos días </a:t>
            </a:r>
            <a:r>
              <a:rPr lang="es-PE" sz="1700" dirty="0" err="1"/>
              <a:t>Sra</a:t>
            </a:r>
            <a:r>
              <a:rPr lang="es-PE" sz="1700" dirty="0"/>
              <a:t> Congresista de la República, Natalie Condori, Presidenta de la Comisión de Defensa y Control Interno del Congreso de la República del Perú.</a:t>
            </a:r>
          </a:p>
          <a:p>
            <a:pPr algn="just"/>
            <a:r>
              <a:rPr lang="es-PE" sz="1700" dirty="0"/>
              <a:t>Damas y Caballeros de las Repúblicas de Ecuador, Chile y Bolivia.</a:t>
            </a:r>
          </a:p>
          <a:p>
            <a:pPr algn="just"/>
            <a:r>
              <a:rPr lang="es-PE" sz="1700" dirty="0"/>
              <a:t>Señores todos,</a:t>
            </a:r>
          </a:p>
          <a:p>
            <a:pPr algn="just"/>
            <a:r>
              <a:rPr lang="es-PE" sz="1700" dirty="0"/>
              <a:t>Quien les habla es el Mg. Néstor Morales </a:t>
            </a:r>
            <a:r>
              <a:rPr lang="es-PE" sz="1700" dirty="0" err="1"/>
              <a:t>Mendiguetti</a:t>
            </a:r>
            <a:r>
              <a:rPr lang="es-PE" sz="1700" dirty="0"/>
              <a:t>, Jefe de Centro Nacional de Estimación, Prevención y Reducción del Riesgo de Desastres del Perú, es para mí un honor dirigirme a tan selecto auditórium y poder conversar sobre “La Gestión del Riesgo de Desastres y el Rol del CENEPRED”.</a:t>
            </a:r>
          </a:p>
          <a:p>
            <a:endParaRPr lang="es-PE" dirty="0"/>
          </a:p>
        </p:txBody>
      </p:sp>
      <p:sp>
        <p:nvSpPr>
          <p:cNvPr id="4" name="Marcador de número de diapositiva 3"/>
          <p:cNvSpPr>
            <a:spLocks noGrp="1"/>
          </p:cNvSpPr>
          <p:nvPr>
            <p:ph type="sldNum" sz="quarter" idx="10"/>
          </p:nvPr>
        </p:nvSpPr>
        <p:spPr/>
        <p:txBody>
          <a:bodyPr/>
          <a:lstStyle/>
          <a:p>
            <a:fld id="{B972A5A9-39E9-431F-B694-1CB2850C7CDD}" type="slidenum">
              <a:rPr lang="es-MX" smtClean="0"/>
              <a:pPr/>
              <a:t>10</a:t>
            </a:fld>
            <a:endParaRPr lang="es-MX"/>
          </a:p>
        </p:txBody>
      </p:sp>
    </p:spTree>
    <p:extLst>
      <p:ext uri="{BB962C8B-B14F-4D97-AF65-F5344CB8AC3E}">
        <p14:creationId xmlns:p14="http://schemas.microsoft.com/office/powerpoint/2010/main" val="3063625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B094D591-20EE-4A28-924E-049029789356}" type="slidenum">
              <a:rPr lang="es-ES" smtClean="0"/>
              <a:t>12</a:t>
            </a:fld>
            <a:endParaRPr lang="es-ES"/>
          </a:p>
        </p:txBody>
      </p:sp>
    </p:spTree>
    <p:extLst>
      <p:ext uri="{BB962C8B-B14F-4D97-AF65-F5344CB8AC3E}">
        <p14:creationId xmlns:p14="http://schemas.microsoft.com/office/powerpoint/2010/main" val="3357175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F250D8E-BDD5-4FCA-AF65-5D7D467B81A5}" type="datetimeFigureOut">
              <a:rPr lang="es-ES" smtClean="0"/>
              <a:t>27/11/2019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1098439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250D8E-BDD5-4FCA-AF65-5D7D467B81A5}" type="datetimeFigureOut">
              <a:rPr lang="es-ES" smtClean="0"/>
              <a:t>27/11/2019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1929817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250D8E-BDD5-4FCA-AF65-5D7D467B81A5}" type="datetimeFigureOut">
              <a:rPr lang="es-ES" smtClean="0"/>
              <a:t>27/11/2019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2490553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250D8E-BDD5-4FCA-AF65-5D7D467B81A5}" type="datetimeFigureOut">
              <a:rPr lang="es-ES" smtClean="0"/>
              <a:t>27/11/2019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1819790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8F250D8E-BDD5-4FCA-AF65-5D7D467B81A5}" type="datetimeFigureOut">
              <a:rPr lang="es-ES" smtClean="0"/>
              <a:t>27/11/2019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1630797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F250D8E-BDD5-4FCA-AF65-5D7D467B81A5}" type="datetimeFigureOut">
              <a:rPr lang="es-ES" smtClean="0"/>
              <a:t>27/11/2019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2473036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F250D8E-BDD5-4FCA-AF65-5D7D467B81A5}" type="datetimeFigureOut">
              <a:rPr lang="es-ES" smtClean="0"/>
              <a:t>27/11/2019</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3921500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F250D8E-BDD5-4FCA-AF65-5D7D467B81A5}" type="datetimeFigureOut">
              <a:rPr lang="es-ES" smtClean="0"/>
              <a:t>27/11/2019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2736840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250D8E-BDD5-4FCA-AF65-5D7D467B81A5}" type="datetimeFigureOut">
              <a:rPr lang="es-ES" smtClean="0"/>
              <a:t>27/11/2019</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1058762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8F250D8E-BDD5-4FCA-AF65-5D7D467B81A5}" type="datetimeFigureOut">
              <a:rPr lang="es-ES" smtClean="0"/>
              <a:t>27/11/2019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3100729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8F250D8E-BDD5-4FCA-AF65-5D7D467B81A5}" type="datetimeFigureOut">
              <a:rPr lang="es-ES" smtClean="0"/>
              <a:t>27/11/2019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2778688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250D8E-BDD5-4FCA-AF65-5D7D467B81A5}" type="datetimeFigureOut">
              <a:rPr lang="es-ES" smtClean="0"/>
              <a:t>27/11/2019</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926022-19DB-4A30-B559-6D94506F9994}" type="slidenum">
              <a:rPr lang="es-ES" smtClean="0"/>
              <a:t>‹Nº›</a:t>
            </a:fld>
            <a:endParaRPr lang="es-ES"/>
          </a:p>
        </p:txBody>
      </p:sp>
      <p:sp>
        <p:nvSpPr>
          <p:cNvPr id="13" name="Rectángulo 12">
            <a:extLst>
              <a:ext uri="{FF2B5EF4-FFF2-40B4-BE49-F238E27FC236}">
                <a16:creationId xmlns:a16="http://schemas.microsoft.com/office/drawing/2014/main" id="{6B2C0702-D59E-46AD-95D3-4409EE03E386}"/>
              </a:ext>
            </a:extLst>
          </p:cNvPr>
          <p:cNvSpPr/>
          <p:nvPr userDrawn="1"/>
        </p:nvSpPr>
        <p:spPr>
          <a:xfrm>
            <a:off x="0" y="6356350"/>
            <a:ext cx="7452320" cy="501650"/>
          </a:xfrm>
          <a:prstGeom prst="rect">
            <a:avLst/>
          </a:prstGeom>
          <a:solidFill>
            <a:srgbClr val="297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Imagen 13">
            <a:extLst>
              <a:ext uri="{FF2B5EF4-FFF2-40B4-BE49-F238E27FC236}">
                <a16:creationId xmlns:a16="http://schemas.microsoft.com/office/drawing/2014/main" id="{47678209-1FA6-43CB-BD72-6F9556D51DE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512" y="91480"/>
            <a:ext cx="3528392" cy="439029"/>
          </a:xfrm>
          <a:prstGeom prst="rect">
            <a:avLst/>
          </a:prstGeom>
        </p:spPr>
      </p:pic>
      <p:cxnSp>
        <p:nvCxnSpPr>
          <p:cNvPr id="15" name="Conector recto 14">
            <a:extLst>
              <a:ext uri="{FF2B5EF4-FFF2-40B4-BE49-F238E27FC236}">
                <a16:creationId xmlns:a16="http://schemas.microsoft.com/office/drawing/2014/main" id="{F52DA105-675F-4A0C-B969-9903E1627AF7}"/>
              </a:ext>
            </a:extLst>
          </p:cNvPr>
          <p:cNvCxnSpPr/>
          <p:nvPr userDrawn="1"/>
        </p:nvCxnSpPr>
        <p:spPr>
          <a:xfrm>
            <a:off x="0" y="6309320"/>
            <a:ext cx="9144000" cy="0"/>
          </a:xfrm>
          <a:prstGeom prst="line">
            <a:avLst/>
          </a:prstGeom>
          <a:ln w="28575">
            <a:solidFill>
              <a:srgbClr val="297E96"/>
            </a:solidFill>
          </a:ln>
        </p:spPr>
        <p:style>
          <a:lnRef idx="1">
            <a:schemeClr val="dk1"/>
          </a:lnRef>
          <a:fillRef idx="0">
            <a:schemeClr val="dk1"/>
          </a:fillRef>
          <a:effectRef idx="0">
            <a:schemeClr val="dk1"/>
          </a:effectRef>
          <a:fontRef idx="minor">
            <a:schemeClr val="tx1"/>
          </a:fontRef>
        </p:style>
      </p:cxnSp>
      <p:pic>
        <p:nvPicPr>
          <p:cNvPr id="16" name="Imagen 15">
            <a:extLst>
              <a:ext uri="{FF2B5EF4-FFF2-40B4-BE49-F238E27FC236}">
                <a16:creationId xmlns:a16="http://schemas.microsoft.com/office/drawing/2014/main" id="{B071E3CD-B151-479F-A9C1-711914AA00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823940" y="173833"/>
            <a:ext cx="1136906" cy="274321"/>
          </a:xfrm>
          <a:prstGeom prst="rect">
            <a:avLst/>
          </a:prstGeom>
        </p:spPr>
      </p:pic>
      <p:sp>
        <p:nvSpPr>
          <p:cNvPr id="17" name="Flecha: pentágono 16">
            <a:extLst>
              <a:ext uri="{FF2B5EF4-FFF2-40B4-BE49-F238E27FC236}">
                <a16:creationId xmlns:a16="http://schemas.microsoft.com/office/drawing/2014/main" id="{A3DE7958-1951-4868-B4CF-DC2EB88011BE}"/>
              </a:ext>
            </a:extLst>
          </p:cNvPr>
          <p:cNvSpPr/>
          <p:nvPr userDrawn="1"/>
        </p:nvSpPr>
        <p:spPr>
          <a:xfrm flipH="1">
            <a:off x="6948264" y="6356348"/>
            <a:ext cx="2195736" cy="501652"/>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8" name="Imagen 17">
            <a:extLst>
              <a:ext uri="{FF2B5EF4-FFF2-40B4-BE49-F238E27FC236}">
                <a16:creationId xmlns:a16="http://schemas.microsoft.com/office/drawing/2014/main" id="{3F1E5DEE-C371-4750-9B0B-8DED41A4DA5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308304" y="6434765"/>
            <a:ext cx="1656184" cy="333739"/>
          </a:xfrm>
          <a:prstGeom prst="rect">
            <a:avLst/>
          </a:prstGeom>
          <a:blipFill>
            <a:blip r:embed="rId16"/>
            <a:tile tx="0" ty="0" sx="100000" sy="100000" flip="none" algn="tl"/>
          </a:blipFill>
        </p:spPr>
      </p:pic>
    </p:spTree>
    <p:extLst>
      <p:ext uri="{BB962C8B-B14F-4D97-AF65-F5344CB8AC3E}">
        <p14:creationId xmlns:p14="http://schemas.microsoft.com/office/powerpoint/2010/main" val="2698738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emf"/></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emf"/></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2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jpeg"/></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hyperlink" Target="https://sigrid.cenepred.gob.pe/sigridv3/mapa" TargetMode="External"/><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26CC85-4652-4E37-84FF-F994D29C61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73" y="3862"/>
            <a:ext cx="9144000" cy="6858000"/>
          </a:xfrm>
          <a:prstGeom prst="rect">
            <a:avLst/>
          </a:prstGeom>
        </p:spPr>
      </p:pic>
      <p:pic>
        <p:nvPicPr>
          <p:cNvPr id="8" name="Imagen 7">
            <a:extLst>
              <a:ext uri="{FF2B5EF4-FFF2-40B4-BE49-F238E27FC236}">
                <a16:creationId xmlns:a16="http://schemas.microsoft.com/office/drawing/2014/main" id="{6F9B144F-D3BA-4E2F-9115-353A6C2FEF4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92806"/>
          <a:stretch/>
        </p:blipFill>
        <p:spPr>
          <a:xfrm>
            <a:off x="3362847" y="2924944"/>
            <a:ext cx="2457653" cy="163563"/>
          </a:xfrm>
          <a:prstGeom prst="rect">
            <a:avLst/>
          </a:prstGeom>
        </p:spPr>
      </p:pic>
      <p:pic>
        <p:nvPicPr>
          <p:cNvPr id="6" name="Imagen 5">
            <a:extLst>
              <a:ext uri="{FF2B5EF4-FFF2-40B4-BE49-F238E27FC236}">
                <a16:creationId xmlns:a16="http://schemas.microsoft.com/office/drawing/2014/main" id="{118B5CCD-9DDD-40E6-B82D-D9FA56C117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8304" y="5777628"/>
            <a:ext cx="1656184" cy="333739"/>
          </a:xfrm>
          <a:prstGeom prst="rect">
            <a:avLst/>
          </a:prstGeom>
          <a:blipFill>
            <a:blip r:embed="rId6"/>
            <a:tile tx="0" ty="0" sx="100000" sy="100000" flip="none" algn="tl"/>
          </a:blipFill>
        </p:spPr>
      </p:pic>
      <p:pic>
        <p:nvPicPr>
          <p:cNvPr id="9" name="Imagen 8">
            <a:extLst>
              <a:ext uri="{FF2B5EF4-FFF2-40B4-BE49-F238E27FC236}">
                <a16:creationId xmlns:a16="http://schemas.microsoft.com/office/drawing/2014/main" id="{B212B3F7-6595-484E-8149-1438DCD5B0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332656"/>
            <a:ext cx="3168352" cy="394230"/>
          </a:xfrm>
          <a:prstGeom prst="rect">
            <a:avLst/>
          </a:prstGeom>
        </p:spPr>
      </p:pic>
      <p:sp>
        <p:nvSpPr>
          <p:cNvPr id="11" name="Título 1">
            <a:extLst>
              <a:ext uri="{FF2B5EF4-FFF2-40B4-BE49-F238E27FC236}">
                <a16:creationId xmlns:a16="http://schemas.microsoft.com/office/drawing/2014/main" id="{966376A9-5858-4000-AF48-C7FCEB29B360}"/>
              </a:ext>
            </a:extLst>
          </p:cNvPr>
          <p:cNvSpPr txBox="1">
            <a:spLocks/>
          </p:cNvSpPr>
          <p:nvPr/>
        </p:nvSpPr>
        <p:spPr>
          <a:xfrm>
            <a:off x="3635894" y="6410601"/>
            <a:ext cx="1872208" cy="28593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lnSpc>
                <a:spcPct val="100000"/>
              </a:lnSpc>
              <a:spcAft>
                <a:spcPts val="0"/>
              </a:spcAft>
            </a:pPr>
            <a:r>
              <a:rPr lang="es-PE" sz="900" b="1" dirty="0">
                <a:solidFill>
                  <a:schemeClr val="bg1"/>
                </a:solidFill>
                <a:latin typeface="Arial" panose="020B0604020202020204" pitchFamily="34" charset="0"/>
                <a:cs typeface="Arial" panose="020B0604020202020204" pitchFamily="34" charset="0"/>
              </a:rPr>
              <a:t>Marzo de 2019</a:t>
            </a:r>
            <a:endParaRPr lang="es-PE" sz="800" dirty="0">
              <a:solidFill>
                <a:schemeClr val="bg1"/>
              </a:solidFill>
              <a:latin typeface="Arial" panose="020B0604020202020204" pitchFamily="34" charset="0"/>
              <a:cs typeface="Arial" panose="020B0604020202020204" pitchFamily="34" charset="0"/>
            </a:endParaRPr>
          </a:p>
        </p:txBody>
      </p:sp>
      <p:sp>
        <p:nvSpPr>
          <p:cNvPr id="13" name="1 Título">
            <a:extLst>
              <a:ext uri="{FF2B5EF4-FFF2-40B4-BE49-F238E27FC236}">
                <a16:creationId xmlns:a16="http://schemas.microsoft.com/office/drawing/2014/main" id="{01A17166-CB80-4BDD-B8D2-1C26771C16F8}"/>
              </a:ext>
            </a:extLst>
          </p:cNvPr>
          <p:cNvSpPr txBox="1">
            <a:spLocks/>
          </p:cNvSpPr>
          <p:nvPr/>
        </p:nvSpPr>
        <p:spPr>
          <a:xfrm>
            <a:off x="1497838" y="3807673"/>
            <a:ext cx="6731762" cy="1167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s-PE" sz="2200" b="1" dirty="0">
                <a:solidFill>
                  <a:srgbClr val="1F7B91"/>
                </a:solidFill>
                <a:latin typeface="Arial" panose="020B0604020202020204" pitchFamily="34" charset="0"/>
                <a:cs typeface="Arial" panose="020B0604020202020204" pitchFamily="34" charset="0"/>
              </a:rPr>
              <a:t>LA IMPORTANCIA DE LOS ESCENARIOS DE RIESGOS PARA EL DESARROLLO SOSTENIBLE </a:t>
            </a:r>
            <a:endParaRPr lang="es-ES" sz="2200" b="1" dirty="0">
              <a:solidFill>
                <a:srgbClr val="1F7B9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2967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ángulo: esquinas redondeadas 33">
            <a:extLst>
              <a:ext uri="{FF2B5EF4-FFF2-40B4-BE49-F238E27FC236}">
                <a16:creationId xmlns:a16="http://schemas.microsoft.com/office/drawing/2014/main" id="{E75966FE-70BA-433E-8A13-C7F6AD95489E}"/>
              </a:ext>
            </a:extLst>
          </p:cNvPr>
          <p:cNvSpPr/>
          <p:nvPr/>
        </p:nvSpPr>
        <p:spPr>
          <a:xfrm>
            <a:off x="6027590" y="1298186"/>
            <a:ext cx="2883564" cy="4860462"/>
          </a:xfrm>
          <a:prstGeom prst="roundRect">
            <a:avLst>
              <a:gd name="adj" fmla="val 4901"/>
            </a:avLst>
          </a:prstGeom>
          <a:solidFill>
            <a:srgbClr val="DBF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Rectángulo: esquinas redondeadas 6">
            <a:extLst>
              <a:ext uri="{FF2B5EF4-FFF2-40B4-BE49-F238E27FC236}">
                <a16:creationId xmlns:a16="http://schemas.microsoft.com/office/drawing/2014/main" id="{097862D1-5A52-4C54-A0AF-D83EA0BF5A2C}"/>
              </a:ext>
            </a:extLst>
          </p:cNvPr>
          <p:cNvSpPr/>
          <p:nvPr/>
        </p:nvSpPr>
        <p:spPr>
          <a:xfrm>
            <a:off x="241076" y="1298186"/>
            <a:ext cx="5756120" cy="4860462"/>
          </a:xfrm>
          <a:prstGeom prst="roundRect">
            <a:avLst>
              <a:gd name="adj" fmla="val 349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Flecha: pentágono 5">
            <a:extLst>
              <a:ext uri="{FF2B5EF4-FFF2-40B4-BE49-F238E27FC236}">
                <a16:creationId xmlns:a16="http://schemas.microsoft.com/office/drawing/2014/main" id="{39729D00-2E1E-42F7-8D20-9EFA37B8DED7}"/>
              </a:ext>
            </a:extLst>
          </p:cNvPr>
          <p:cNvSpPr/>
          <p:nvPr/>
        </p:nvSpPr>
        <p:spPr>
          <a:xfrm>
            <a:off x="326854" y="1668764"/>
            <a:ext cx="3135554" cy="330689"/>
          </a:xfrm>
          <a:prstGeom prst="homePlate">
            <a:avLst/>
          </a:prstGeom>
          <a:solidFill>
            <a:srgbClr val="008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Flecha: cheurón 4">
            <a:extLst>
              <a:ext uri="{FF2B5EF4-FFF2-40B4-BE49-F238E27FC236}">
                <a16:creationId xmlns:a16="http://schemas.microsoft.com/office/drawing/2014/main" id="{D20F3CC0-E7E0-4D3C-B5C5-A7E22C2DFF2D}"/>
              </a:ext>
            </a:extLst>
          </p:cNvPr>
          <p:cNvSpPr/>
          <p:nvPr/>
        </p:nvSpPr>
        <p:spPr>
          <a:xfrm>
            <a:off x="3196401" y="1668764"/>
            <a:ext cx="3004374" cy="330689"/>
          </a:xfrm>
          <a:prstGeom prst="chevron">
            <a:avLst/>
          </a:prstGeom>
          <a:solidFill>
            <a:srgbClr val="006B7A"/>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PE">
              <a:solidFill>
                <a:schemeClr val="tx1"/>
              </a:solidFill>
            </a:endParaRPr>
          </a:p>
        </p:txBody>
      </p:sp>
      <p:sp>
        <p:nvSpPr>
          <p:cNvPr id="14" name="Rectángulo 13">
            <a:extLst>
              <a:ext uri="{FF2B5EF4-FFF2-40B4-BE49-F238E27FC236}">
                <a16:creationId xmlns:a16="http://schemas.microsoft.com/office/drawing/2014/main" id="{E77CA5D9-9E79-41E7-8914-B676FD11C38F}"/>
              </a:ext>
            </a:extLst>
          </p:cNvPr>
          <p:cNvSpPr/>
          <p:nvPr/>
        </p:nvSpPr>
        <p:spPr>
          <a:xfrm>
            <a:off x="6258569" y="5927816"/>
            <a:ext cx="1152128" cy="230832"/>
          </a:xfrm>
          <a:prstGeom prst="rect">
            <a:avLst/>
          </a:prstGeom>
        </p:spPr>
        <p:txBody>
          <a:bodyPr wrap="square">
            <a:spAutoFit/>
          </a:bodyPr>
          <a:lstStyle/>
          <a:p>
            <a:r>
              <a:rPr lang="es-ES" sz="900" b="1" kern="0" dirty="0"/>
              <a:t>Fuente: SENAMHI</a:t>
            </a:r>
            <a:endParaRPr lang="es-PE" sz="900" dirty="0"/>
          </a:p>
        </p:txBody>
      </p:sp>
      <p:sp>
        <p:nvSpPr>
          <p:cNvPr id="16" name="CuadroTexto 15">
            <a:extLst>
              <a:ext uri="{FF2B5EF4-FFF2-40B4-BE49-F238E27FC236}">
                <a16:creationId xmlns:a16="http://schemas.microsoft.com/office/drawing/2014/main" id="{D6CE11BB-3794-47DD-B4E8-E606C1691B38}"/>
              </a:ext>
            </a:extLst>
          </p:cNvPr>
          <p:cNvSpPr txBox="1"/>
          <p:nvPr/>
        </p:nvSpPr>
        <p:spPr>
          <a:xfrm>
            <a:off x="1849490" y="1362664"/>
            <a:ext cx="2847241" cy="246221"/>
          </a:xfrm>
          <a:prstGeom prst="rect">
            <a:avLst/>
          </a:prstGeom>
          <a:noFill/>
        </p:spPr>
        <p:txBody>
          <a:bodyPr wrap="square" rtlCol="0">
            <a:spAutoFit/>
          </a:bodyPr>
          <a:lstStyle>
            <a:defPPr>
              <a:defRPr lang="en-US"/>
            </a:defPPr>
            <a:lvl1pPr>
              <a:defRPr sz="1600" b="1"/>
            </a:lvl1pPr>
          </a:lstStyle>
          <a:p>
            <a:pPr algn="ctr"/>
            <a:r>
              <a:rPr lang="es-PE" sz="1000" dirty="0">
                <a:latin typeface="Arial" panose="020B0604020202020204" pitchFamily="34" charset="0"/>
                <a:cs typeface="Arial" panose="020B0604020202020204" pitchFamily="34" charset="0"/>
              </a:rPr>
              <a:t>Factores condicionantes</a:t>
            </a:r>
          </a:p>
        </p:txBody>
      </p:sp>
      <p:sp>
        <p:nvSpPr>
          <p:cNvPr id="13" name="CuadroTexto 12">
            <a:extLst>
              <a:ext uri="{FF2B5EF4-FFF2-40B4-BE49-F238E27FC236}">
                <a16:creationId xmlns:a16="http://schemas.microsoft.com/office/drawing/2014/main" id="{C18E0C7E-97B6-49FC-A910-C92EF3774320}"/>
              </a:ext>
            </a:extLst>
          </p:cNvPr>
          <p:cNvSpPr txBox="1"/>
          <p:nvPr/>
        </p:nvSpPr>
        <p:spPr>
          <a:xfrm>
            <a:off x="339655" y="1710997"/>
            <a:ext cx="2787992" cy="246221"/>
          </a:xfrm>
          <a:prstGeom prst="rect">
            <a:avLst/>
          </a:prstGeom>
          <a:noFill/>
        </p:spPr>
        <p:txBody>
          <a:bodyPr wrap="square" rtlCol="0">
            <a:spAutoFit/>
          </a:bodyPr>
          <a:lstStyle>
            <a:defPPr>
              <a:defRPr lang="es-ES"/>
            </a:defPPr>
            <a:lvl1pPr algn="ctr">
              <a:defRPr sz="900" b="1">
                <a:solidFill>
                  <a:schemeClr val="tx1">
                    <a:lumMod val="75000"/>
                    <a:lumOff val="25000"/>
                  </a:schemeClr>
                </a:solidFill>
                <a:latin typeface="Arial" panose="020B0604020202020204" pitchFamily="34" charset="0"/>
                <a:cs typeface="Arial" panose="020B0604020202020204" pitchFamily="34" charset="0"/>
              </a:defRPr>
            </a:lvl1pPr>
          </a:lstStyle>
          <a:p>
            <a:r>
              <a:rPr lang="es-PE" sz="1000" dirty="0">
                <a:solidFill>
                  <a:schemeClr val="bg1"/>
                </a:solidFill>
              </a:rPr>
              <a:t>Mapa Geomorfológico</a:t>
            </a:r>
          </a:p>
        </p:txBody>
      </p:sp>
      <p:sp>
        <p:nvSpPr>
          <p:cNvPr id="24" name="CuadroTexto 23">
            <a:extLst>
              <a:ext uri="{FF2B5EF4-FFF2-40B4-BE49-F238E27FC236}">
                <a16:creationId xmlns:a16="http://schemas.microsoft.com/office/drawing/2014/main" id="{3B5AD03A-2FE7-4707-A634-7F0A4E6194D7}"/>
              </a:ext>
            </a:extLst>
          </p:cNvPr>
          <p:cNvSpPr txBox="1"/>
          <p:nvPr/>
        </p:nvSpPr>
        <p:spPr>
          <a:xfrm>
            <a:off x="3972585" y="1703303"/>
            <a:ext cx="1368152" cy="246221"/>
          </a:xfrm>
          <a:prstGeom prst="rect">
            <a:avLst/>
          </a:prstGeom>
          <a:noFill/>
        </p:spPr>
        <p:txBody>
          <a:bodyPr wrap="square" rtlCol="0">
            <a:spAutoFit/>
          </a:bodyPr>
          <a:lstStyle>
            <a:defPPr>
              <a:defRPr lang="es-ES"/>
            </a:defPPr>
            <a:lvl1pPr algn="ctr">
              <a:defRPr sz="900" b="1">
                <a:solidFill>
                  <a:schemeClr val="tx1">
                    <a:lumMod val="75000"/>
                    <a:lumOff val="25000"/>
                  </a:schemeClr>
                </a:solidFill>
                <a:latin typeface="Arial" panose="020B0604020202020204" pitchFamily="34" charset="0"/>
                <a:cs typeface="Arial" panose="020B0604020202020204" pitchFamily="34" charset="0"/>
              </a:defRPr>
            </a:lvl1pPr>
          </a:lstStyle>
          <a:p>
            <a:r>
              <a:rPr lang="es-PE" sz="1000" dirty="0">
                <a:solidFill>
                  <a:schemeClr val="bg1"/>
                </a:solidFill>
              </a:rPr>
              <a:t>Mapa Pendientes</a:t>
            </a:r>
          </a:p>
        </p:txBody>
      </p:sp>
      <p:sp>
        <p:nvSpPr>
          <p:cNvPr id="26" name="Signo más 25">
            <a:extLst>
              <a:ext uri="{FF2B5EF4-FFF2-40B4-BE49-F238E27FC236}">
                <a16:creationId xmlns:a16="http://schemas.microsoft.com/office/drawing/2014/main" id="{2E340CC7-69A6-43AC-9F50-87CA5B99AF2B}"/>
              </a:ext>
            </a:extLst>
          </p:cNvPr>
          <p:cNvSpPr/>
          <p:nvPr/>
        </p:nvSpPr>
        <p:spPr>
          <a:xfrm>
            <a:off x="2629457" y="3643198"/>
            <a:ext cx="485389" cy="50405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 name="Imagen 1">
            <a:extLst>
              <a:ext uri="{FF2B5EF4-FFF2-40B4-BE49-F238E27FC236}">
                <a16:creationId xmlns:a16="http://schemas.microsoft.com/office/drawing/2014/main" id="{B84A10B3-2A60-4965-9153-00C9CE022778}"/>
              </a:ext>
            </a:extLst>
          </p:cNvPr>
          <p:cNvPicPr>
            <a:picLocks noChangeAspect="1"/>
          </p:cNvPicPr>
          <p:nvPr/>
        </p:nvPicPr>
        <p:blipFill rotWithShape="1">
          <a:blip r:embed="rId3"/>
          <a:srcRect l="-1824" t="-1417" r="-1875" b="-721"/>
          <a:stretch/>
        </p:blipFill>
        <p:spPr>
          <a:xfrm>
            <a:off x="326855" y="2059332"/>
            <a:ext cx="2787991" cy="3868484"/>
          </a:xfrm>
          <a:prstGeom prst="rect">
            <a:avLst/>
          </a:prstGeom>
          <a:solidFill>
            <a:schemeClr val="bg1"/>
          </a:solidFill>
          <a:ln>
            <a:solidFill>
              <a:schemeClr val="bg2">
                <a:lumMod val="75000"/>
              </a:schemeClr>
            </a:solidFill>
          </a:ln>
        </p:spPr>
      </p:pic>
      <p:sp>
        <p:nvSpPr>
          <p:cNvPr id="20" name="CuadroTexto 19">
            <a:extLst>
              <a:ext uri="{FF2B5EF4-FFF2-40B4-BE49-F238E27FC236}">
                <a16:creationId xmlns:a16="http://schemas.microsoft.com/office/drawing/2014/main" id="{57F5DEA7-DFA2-4124-8FB2-145763BA954B}"/>
              </a:ext>
            </a:extLst>
          </p:cNvPr>
          <p:cNvSpPr txBox="1"/>
          <p:nvPr/>
        </p:nvSpPr>
        <p:spPr>
          <a:xfrm>
            <a:off x="458708" y="5539805"/>
            <a:ext cx="1390782" cy="307777"/>
          </a:xfrm>
          <a:prstGeom prst="rect">
            <a:avLst/>
          </a:prstGeom>
          <a:solidFill>
            <a:schemeClr val="bg1"/>
          </a:solidFill>
        </p:spPr>
        <p:txBody>
          <a:bodyPr wrap="square" rtlCol="0">
            <a:spAutoFit/>
          </a:bodyPr>
          <a:lstStyle>
            <a:defPPr>
              <a:defRPr lang="en-US"/>
            </a:defPPr>
            <a:lvl1pPr>
              <a:defRPr sz="1600" b="1"/>
            </a:lvl1pPr>
          </a:lstStyle>
          <a:p>
            <a:r>
              <a:rPr lang="es-PE" sz="700" dirty="0">
                <a:latin typeface="Myriad Pro" panose="020B0503030403020204" pitchFamily="34" charset="0"/>
              </a:rPr>
              <a:t>Terrazas aluviales, planicies, depresiones, llanuras, etc.</a:t>
            </a:r>
          </a:p>
        </p:txBody>
      </p:sp>
      <p:grpSp>
        <p:nvGrpSpPr>
          <p:cNvPr id="4" name="Grupo 3">
            <a:extLst>
              <a:ext uri="{FF2B5EF4-FFF2-40B4-BE49-F238E27FC236}">
                <a16:creationId xmlns:a16="http://schemas.microsoft.com/office/drawing/2014/main" id="{3F60F711-FA08-45FE-A495-FF880B6077E0}"/>
              </a:ext>
            </a:extLst>
          </p:cNvPr>
          <p:cNvGrpSpPr/>
          <p:nvPr/>
        </p:nvGrpSpPr>
        <p:grpSpPr>
          <a:xfrm>
            <a:off x="3210844" y="2062525"/>
            <a:ext cx="2697640" cy="3864449"/>
            <a:chOff x="3424842" y="1851667"/>
            <a:chExt cx="2697640" cy="3864449"/>
          </a:xfrm>
        </p:grpSpPr>
        <p:pic>
          <p:nvPicPr>
            <p:cNvPr id="22" name="Imagen 21">
              <a:extLst>
                <a:ext uri="{FF2B5EF4-FFF2-40B4-BE49-F238E27FC236}">
                  <a16:creationId xmlns:a16="http://schemas.microsoft.com/office/drawing/2014/main" id="{8C037E5F-C32E-4FA6-8996-E23F360E94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9" t="1295" r="1861" b="784"/>
            <a:stretch/>
          </p:blipFill>
          <p:spPr>
            <a:xfrm>
              <a:off x="3424842" y="1851667"/>
              <a:ext cx="2697640" cy="3864449"/>
            </a:xfrm>
            <a:prstGeom prst="rect">
              <a:avLst/>
            </a:prstGeom>
            <a:ln>
              <a:solidFill>
                <a:schemeClr val="bg2">
                  <a:lumMod val="75000"/>
                </a:schemeClr>
              </a:solidFill>
            </a:ln>
          </p:spPr>
        </p:pic>
        <p:pic>
          <p:nvPicPr>
            <p:cNvPr id="3" name="Imagen 2">
              <a:extLst>
                <a:ext uri="{FF2B5EF4-FFF2-40B4-BE49-F238E27FC236}">
                  <a16:creationId xmlns:a16="http://schemas.microsoft.com/office/drawing/2014/main" id="{652BAB1F-DCE5-4881-8BFA-20ACB305B886}"/>
                </a:ext>
              </a:extLst>
            </p:cNvPr>
            <p:cNvPicPr>
              <a:picLocks noChangeAspect="1"/>
            </p:cNvPicPr>
            <p:nvPr/>
          </p:nvPicPr>
          <p:blipFill rotWithShape="1">
            <a:blip r:embed="rId5"/>
            <a:srcRect l="1661" t="4326" r="49797" b="5143"/>
            <a:stretch/>
          </p:blipFill>
          <p:spPr>
            <a:xfrm>
              <a:off x="3534462" y="4871258"/>
              <a:ext cx="1040004" cy="729379"/>
            </a:xfrm>
            <a:prstGeom prst="rect">
              <a:avLst/>
            </a:prstGeom>
            <a:ln>
              <a:solidFill>
                <a:schemeClr val="tx1"/>
              </a:solidFill>
            </a:ln>
          </p:spPr>
        </p:pic>
      </p:grpSp>
      <p:sp>
        <p:nvSpPr>
          <p:cNvPr id="27" name="Rectángulo 26">
            <a:extLst>
              <a:ext uri="{FF2B5EF4-FFF2-40B4-BE49-F238E27FC236}">
                <a16:creationId xmlns:a16="http://schemas.microsoft.com/office/drawing/2014/main" id="{6CA6254B-69CC-4771-8930-4E906C411A86}"/>
              </a:ext>
            </a:extLst>
          </p:cNvPr>
          <p:cNvSpPr/>
          <p:nvPr/>
        </p:nvSpPr>
        <p:spPr>
          <a:xfrm>
            <a:off x="313978" y="5926940"/>
            <a:ext cx="1152128" cy="230832"/>
          </a:xfrm>
          <a:prstGeom prst="rect">
            <a:avLst/>
          </a:prstGeom>
        </p:spPr>
        <p:txBody>
          <a:bodyPr wrap="square">
            <a:spAutoFit/>
          </a:bodyPr>
          <a:lstStyle/>
          <a:p>
            <a:r>
              <a:rPr lang="es-ES" sz="900" b="1" kern="0" dirty="0"/>
              <a:t>Fuente: INGEMMET</a:t>
            </a:r>
            <a:endParaRPr lang="es-PE" sz="900" dirty="0"/>
          </a:p>
        </p:txBody>
      </p:sp>
      <p:sp>
        <p:nvSpPr>
          <p:cNvPr id="31" name="Rectángulo 30">
            <a:extLst>
              <a:ext uri="{FF2B5EF4-FFF2-40B4-BE49-F238E27FC236}">
                <a16:creationId xmlns:a16="http://schemas.microsoft.com/office/drawing/2014/main" id="{8730358A-78AC-4B16-88C4-009EBE80A866}"/>
              </a:ext>
            </a:extLst>
          </p:cNvPr>
          <p:cNvSpPr/>
          <p:nvPr/>
        </p:nvSpPr>
        <p:spPr>
          <a:xfrm>
            <a:off x="3190214" y="5934634"/>
            <a:ext cx="2727756" cy="215444"/>
          </a:xfrm>
          <a:prstGeom prst="rect">
            <a:avLst/>
          </a:prstGeom>
        </p:spPr>
        <p:txBody>
          <a:bodyPr wrap="square">
            <a:spAutoFit/>
          </a:bodyPr>
          <a:lstStyle/>
          <a:p>
            <a:r>
              <a:rPr lang="es-PE" sz="800" b="1" kern="0" dirty="0"/>
              <a:t>Mapa elaborado por CENEPRED con los datos SRTM - NASA</a:t>
            </a:r>
          </a:p>
        </p:txBody>
      </p:sp>
      <p:pic>
        <p:nvPicPr>
          <p:cNvPr id="37" name="Imagen 36">
            <a:extLst>
              <a:ext uri="{FF2B5EF4-FFF2-40B4-BE49-F238E27FC236}">
                <a16:creationId xmlns:a16="http://schemas.microsoft.com/office/drawing/2014/main" id="{1037F31C-541C-4F33-8E73-94519DC992FA}"/>
              </a:ext>
            </a:extLst>
          </p:cNvPr>
          <p:cNvPicPr>
            <a:picLocks noChangeAspect="1"/>
          </p:cNvPicPr>
          <p:nvPr/>
        </p:nvPicPr>
        <p:blipFill rotWithShape="1">
          <a:blip r:embed="rId6"/>
          <a:srcRect l="2272" t="6214" r="2314" b="5247"/>
          <a:stretch/>
        </p:blipFill>
        <p:spPr>
          <a:xfrm>
            <a:off x="6124884" y="2059753"/>
            <a:ext cx="2683266" cy="3867642"/>
          </a:xfrm>
          <a:prstGeom prst="rect">
            <a:avLst/>
          </a:prstGeom>
          <a:solidFill>
            <a:schemeClr val="bg2">
              <a:lumMod val="50000"/>
            </a:schemeClr>
          </a:solidFill>
        </p:spPr>
      </p:pic>
      <p:sp>
        <p:nvSpPr>
          <p:cNvPr id="39" name="Flecha: cheurón 38">
            <a:extLst>
              <a:ext uri="{FF2B5EF4-FFF2-40B4-BE49-F238E27FC236}">
                <a16:creationId xmlns:a16="http://schemas.microsoft.com/office/drawing/2014/main" id="{7464AEA0-8183-45EC-8528-EFFD5825386F}"/>
              </a:ext>
            </a:extLst>
          </p:cNvPr>
          <p:cNvSpPr/>
          <p:nvPr/>
        </p:nvSpPr>
        <p:spPr>
          <a:xfrm>
            <a:off x="6027589" y="1668764"/>
            <a:ext cx="2814811" cy="330689"/>
          </a:xfrm>
          <a:prstGeom prst="chevron">
            <a:avLst/>
          </a:prstGeom>
          <a:solidFill>
            <a:srgbClr val="008FA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PE">
              <a:solidFill>
                <a:schemeClr val="tx1"/>
              </a:solidFill>
            </a:endParaRPr>
          </a:p>
        </p:txBody>
      </p:sp>
      <p:sp>
        <p:nvSpPr>
          <p:cNvPr id="36" name="CuadroTexto 35">
            <a:extLst>
              <a:ext uri="{FF2B5EF4-FFF2-40B4-BE49-F238E27FC236}">
                <a16:creationId xmlns:a16="http://schemas.microsoft.com/office/drawing/2014/main" id="{5616F111-4BA7-4C67-8D10-B371BC89E58A}"/>
              </a:ext>
            </a:extLst>
          </p:cNvPr>
          <p:cNvSpPr txBox="1"/>
          <p:nvPr/>
        </p:nvSpPr>
        <p:spPr>
          <a:xfrm>
            <a:off x="6400804" y="1717380"/>
            <a:ext cx="2302625" cy="246221"/>
          </a:xfrm>
          <a:prstGeom prst="rect">
            <a:avLst/>
          </a:prstGeom>
          <a:noFill/>
        </p:spPr>
        <p:txBody>
          <a:bodyPr wrap="square" rtlCol="0">
            <a:spAutoFit/>
          </a:bodyPr>
          <a:lstStyle>
            <a:defPPr>
              <a:defRPr lang="es-ES"/>
            </a:defPPr>
            <a:lvl1pPr algn="ctr">
              <a:defRPr sz="1000" b="1">
                <a:solidFill>
                  <a:schemeClr val="bg1"/>
                </a:solidFill>
                <a:latin typeface="Arial" panose="020B0604020202020204" pitchFamily="34" charset="0"/>
                <a:cs typeface="Arial" panose="020B0604020202020204" pitchFamily="34" charset="0"/>
              </a:defRPr>
            </a:lvl1pPr>
          </a:lstStyle>
          <a:p>
            <a:r>
              <a:rPr lang="es-PE" dirty="0"/>
              <a:t>Mapa de días muy lluviosos (P95)</a:t>
            </a:r>
          </a:p>
        </p:txBody>
      </p:sp>
      <p:sp>
        <p:nvSpPr>
          <p:cNvPr id="40" name="CuadroTexto 39">
            <a:extLst>
              <a:ext uri="{FF2B5EF4-FFF2-40B4-BE49-F238E27FC236}">
                <a16:creationId xmlns:a16="http://schemas.microsoft.com/office/drawing/2014/main" id="{42D8150C-6769-44A4-B2B1-9E5E2797ED0A}"/>
              </a:ext>
            </a:extLst>
          </p:cNvPr>
          <p:cNvSpPr txBox="1"/>
          <p:nvPr/>
        </p:nvSpPr>
        <p:spPr>
          <a:xfrm>
            <a:off x="6049629" y="1383773"/>
            <a:ext cx="2896643" cy="246221"/>
          </a:xfrm>
          <a:prstGeom prst="rect">
            <a:avLst/>
          </a:prstGeom>
          <a:noFill/>
        </p:spPr>
        <p:txBody>
          <a:bodyPr wrap="square" rtlCol="0">
            <a:spAutoFit/>
          </a:bodyPr>
          <a:lstStyle>
            <a:defPPr>
              <a:defRPr lang="en-US"/>
            </a:defPPr>
            <a:lvl1pPr>
              <a:defRPr sz="1600" b="1"/>
            </a:lvl1pPr>
          </a:lstStyle>
          <a:p>
            <a:pPr algn="ctr"/>
            <a:r>
              <a:rPr lang="es-PE" sz="1000" dirty="0">
                <a:latin typeface="Arial" panose="020B0604020202020204" pitchFamily="34" charset="0"/>
                <a:cs typeface="Arial" panose="020B0604020202020204" pitchFamily="34" charset="0"/>
              </a:rPr>
              <a:t>Factor desencadenante</a:t>
            </a:r>
          </a:p>
        </p:txBody>
      </p:sp>
      <p:sp>
        <p:nvSpPr>
          <p:cNvPr id="41" name="Marcador de contenido 2">
            <a:extLst>
              <a:ext uri="{FF2B5EF4-FFF2-40B4-BE49-F238E27FC236}">
                <a16:creationId xmlns:a16="http://schemas.microsoft.com/office/drawing/2014/main" id="{5842CCC3-C957-4D4A-9BD2-9BB472D52E4E}"/>
              </a:ext>
            </a:extLst>
          </p:cNvPr>
          <p:cNvSpPr txBox="1">
            <a:spLocks/>
          </p:cNvSpPr>
          <p:nvPr/>
        </p:nvSpPr>
        <p:spPr>
          <a:xfrm>
            <a:off x="451995" y="828069"/>
            <a:ext cx="8692005" cy="385715"/>
          </a:xfrm>
          <a:prstGeom prst="rect">
            <a:avLst/>
          </a:prstGeom>
        </p:spPr>
        <p:txBody>
          <a:bodyPr vert="horz" lIns="91440" tIns="45720" rIns="91440" bIns="45720" rtlCol="0">
            <a:noAutofit/>
          </a:bodyPr>
          <a:lstStyle>
            <a:defPPr>
              <a:defRPr lang="es-ES"/>
            </a:defPPr>
            <a:lvl1pPr indent="0">
              <a:lnSpc>
                <a:spcPct val="80000"/>
              </a:lnSpc>
              <a:spcBef>
                <a:spcPct val="0"/>
              </a:spcBef>
              <a:buFont typeface="Arial" panose="020B0604020202020204" pitchFamily="34" charset="0"/>
              <a:buNone/>
              <a:defRPr sz="2400" b="1">
                <a:blipFill dpi="0" rotWithShape="1">
                  <a:blip r:embed="rId7"/>
                  <a:srcRect/>
                  <a:tile tx="6350" ty="-127000" sx="65000" sy="64000" flip="none" algn="tl"/>
                </a:blipFill>
                <a:latin typeface="Arial" panose="020B0604020202020204" pitchFamily="34" charset="0"/>
                <a:ea typeface="+mj-ea"/>
                <a:cs typeface="Arial" panose="020B0604020202020204" pitchFamily="34"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s-PE" sz="2000" dirty="0">
                <a:solidFill>
                  <a:schemeClr val="tx1"/>
                </a:solidFill>
                <a:latin typeface="+mn-lt"/>
                <a:cs typeface="+mj-cs"/>
              </a:rPr>
              <a:t>ESCENARIO DE RIESGO POR INUNDACIÓN ANTE LLUVIAS INTENSAS</a:t>
            </a:r>
          </a:p>
        </p:txBody>
      </p:sp>
    </p:spTree>
    <p:extLst>
      <p:ext uri="{BB962C8B-B14F-4D97-AF65-F5344CB8AC3E}">
        <p14:creationId xmlns:p14="http://schemas.microsoft.com/office/powerpoint/2010/main" val="838502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ángulo: esquinas redondeadas 43">
            <a:extLst>
              <a:ext uri="{FF2B5EF4-FFF2-40B4-BE49-F238E27FC236}">
                <a16:creationId xmlns:a16="http://schemas.microsoft.com/office/drawing/2014/main" id="{1619BA5D-AC15-4198-AE65-9457892B9FC9}"/>
              </a:ext>
            </a:extLst>
          </p:cNvPr>
          <p:cNvSpPr/>
          <p:nvPr/>
        </p:nvSpPr>
        <p:spPr>
          <a:xfrm>
            <a:off x="181653" y="1744772"/>
            <a:ext cx="3234632" cy="4261931"/>
          </a:xfrm>
          <a:prstGeom prst="roundRect">
            <a:avLst>
              <a:gd name="adj" fmla="val 3934"/>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a:solidFill>
                <a:schemeClr val="lt1"/>
              </a:solidFill>
            </a:endParaRPr>
          </a:p>
        </p:txBody>
      </p:sp>
      <p:sp>
        <p:nvSpPr>
          <p:cNvPr id="22" name="CuadroTexto 21">
            <a:extLst>
              <a:ext uri="{FF2B5EF4-FFF2-40B4-BE49-F238E27FC236}">
                <a16:creationId xmlns:a16="http://schemas.microsoft.com/office/drawing/2014/main" id="{5F6C75F6-0B23-4EAE-97D9-A464ADF57819}"/>
              </a:ext>
            </a:extLst>
          </p:cNvPr>
          <p:cNvSpPr txBox="1"/>
          <p:nvPr/>
        </p:nvSpPr>
        <p:spPr>
          <a:xfrm>
            <a:off x="267533" y="1813272"/>
            <a:ext cx="2660072" cy="261610"/>
          </a:xfrm>
          <a:prstGeom prst="rect">
            <a:avLst/>
          </a:prstGeom>
          <a:noFill/>
        </p:spPr>
        <p:txBody>
          <a:bodyPr wrap="square" rtlCol="0">
            <a:spAutoFit/>
          </a:bodyPr>
          <a:lstStyle>
            <a:defPPr>
              <a:defRPr lang="en-US"/>
            </a:defPPr>
            <a:lvl1pPr>
              <a:defRPr sz="1600" b="1"/>
            </a:lvl1pPr>
          </a:lstStyle>
          <a:p>
            <a:pPr algn="ctr"/>
            <a:r>
              <a:rPr lang="es-PE" sz="1100" dirty="0">
                <a:latin typeface="Arial" panose="020B0604020202020204" pitchFamily="34" charset="0"/>
                <a:cs typeface="Arial" panose="020B0604020202020204" pitchFamily="34" charset="0"/>
              </a:rPr>
              <a:t>Susceptibilidad por inundaciones</a:t>
            </a:r>
          </a:p>
        </p:txBody>
      </p:sp>
      <p:sp>
        <p:nvSpPr>
          <p:cNvPr id="35" name="CuadroTexto 34">
            <a:extLst>
              <a:ext uri="{FF2B5EF4-FFF2-40B4-BE49-F238E27FC236}">
                <a16:creationId xmlns:a16="http://schemas.microsoft.com/office/drawing/2014/main" id="{74319D12-CCF4-4D8B-8041-EB3E94467040}"/>
              </a:ext>
            </a:extLst>
          </p:cNvPr>
          <p:cNvSpPr txBox="1"/>
          <p:nvPr/>
        </p:nvSpPr>
        <p:spPr>
          <a:xfrm>
            <a:off x="312420" y="5775871"/>
            <a:ext cx="1986268" cy="230832"/>
          </a:xfrm>
          <a:prstGeom prst="rect">
            <a:avLst/>
          </a:prstGeom>
          <a:noFill/>
        </p:spPr>
        <p:txBody>
          <a:bodyPr wrap="square" rtlCol="0">
            <a:spAutoFit/>
          </a:bodyPr>
          <a:lstStyle>
            <a:defPPr>
              <a:defRPr lang="en-US"/>
            </a:defPPr>
            <a:lvl1pPr>
              <a:defRPr sz="1600" b="1"/>
            </a:lvl1pPr>
          </a:lstStyle>
          <a:p>
            <a:r>
              <a:rPr lang="es-PE" sz="900" kern="0" dirty="0"/>
              <a:t>Fuente: CENEPRED</a:t>
            </a:r>
          </a:p>
        </p:txBody>
      </p:sp>
      <p:sp>
        <p:nvSpPr>
          <p:cNvPr id="55" name="Marcador de texto 9">
            <a:extLst>
              <a:ext uri="{FF2B5EF4-FFF2-40B4-BE49-F238E27FC236}">
                <a16:creationId xmlns:a16="http://schemas.microsoft.com/office/drawing/2014/main" id="{04AA5046-A958-4155-A037-D3079716903D}"/>
              </a:ext>
            </a:extLst>
          </p:cNvPr>
          <p:cNvSpPr txBox="1">
            <a:spLocks/>
          </p:cNvSpPr>
          <p:nvPr/>
        </p:nvSpPr>
        <p:spPr>
          <a:xfrm>
            <a:off x="2038743" y="1214632"/>
            <a:ext cx="5199603" cy="374825"/>
          </a:xfrm>
          <a:prstGeom prst="rect">
            <a:avLst/>
          </a:prstGeom>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PE" sz="1600" b="1" dirty="0">
                <a:solidFill>
                  <a:schemeClr val="accent1">
                    <a:lumMod val="50000"/>
                  </a:schemeClr>
                </a:solidFill>
              </a:rPr>
              <a:t>ESCENARIO DE RIESGO POR LLUVIAS - SECTOR SALUD</a:t>
            </a:r>
          </a:p>
        </p:txBody>
      </p:sp>
      <p:sp>
        <p:nvSpPr>
          <p:cNvPr id="40" name="Marcador de contenido 2">
            <a:extLst>
              <a:ext uri="{FF2B5EF4-FFF2-40B4-BE49-F238E27FC236}">
                <a16:creationId xmlns:a16="http://schemas.microsoft.com/office/drawing/2014/main" id="{23EA0885-62CA-41C0-82A6-0CD6708B3B4E}"/>
              </a:ext>
            </a:extLst>
          </p:cNvPr>
          <p:cNvSpPr txBox="1">
            <a:spLocks/>
          </p:cNvSpPr>
          <p:nvPr/>
        </p:nvSpPr>
        <p:spPr>
          <a:xfrm>
            <a:off x="451995" y="828069"/>
            <a:ext cx="8692005" cy="385715"/>
          </a:xfrm>
          <a:prstGeom prst="rect">
            <a:avLst/>
          </a:prstGeom>
        </p:spPr>
        <p:txBody>
          <a:bodyPr vert="horz" lIns="91440" tIns="45720" rIns="91440" bIns="45720" rtlCol="0">
            <a:noAutofit/>
          </a:bodyPr>
          <a:lstStyle>
            <a:defPPr>
              <a:defRPr lang="es-ES"/>
            </a:defPPr>
            <a:lvl1pPr indent="0">
              <a:lnSpc>
                <a:spcPct val="80000"/>
              </a:lnSpc>
              <a:spcBef>
                <a:spcPct val="0"/>
              </a:spcBef>
              <a:buFont typeface="Arial" panose="020B0604020202020204" pitchFamily="34" charset="0"/>
              <a:buNone/>
              <a:defRPr sz="2400" b="1">
                <a:blipFill dpi="0" rotWithShape="1">
                  <a:blip r:embed="rId2"/>
                  <a:srcRect/>
                  <a:tile tx="6350" ty="-127000" sx="65000" sy="64000" flip="none" algn="tl"/>
                </a:blipFill>
                <a:latin typeface="Arial" panose="020B0604020202020204" pitchFamily="34" charset="0"/>
                <a:ea typeface="+mj-ea"/>
                <a:cs typeface="Arial" panose="020B0604020202020204" pitchFamily="34"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s-PE" sz="2000" dirty="0">
                <a:solidFill>
                  <a:schemeClr val="tx1"/>
                </a:solidFill>
                <a:latin typeface="+mn-lt"/>
                <a:cs typeface="+mj-cs"/>
              </a:rPr>
              <a:t>ESCENARIO DE RIESGO POR INUNDACIÓN ANTE LLUVIAS INTENSAS</a:t>
            </a:r>
          </a:p>
        </p:txBody>
      </p:sp>
      <p:grpSp>
        <p:nvGrpSpPr>
          <p:cNvPr id="6" name="Grupo 5">
            <a:extLst>
              <a:ext uri="{FF2B5EF4-FFF2-40B4-BE49-F238E27FC236}">
                <a16:creationId xmlns:a16="http://schemas.microsoft.com/office/drawing/2014/main" id="{6FC7F37B-4EFF-49B3-9093-8FE6482551DC}"/>
              </a:ext>
            </a:extLst>
          </p:cNvPr>
          <p:cNvGrpSpPr/>
          <p:nvPr/>
        </p:nvGrpSpPr>
        <p:grpSpPr>
          <a:xfrm>
            <a:off x="6180733" y="1747797"/>
            <a:ext cx="2798623" cy="4260728"/>
            <a:chOff x="6161151" y="2180578"/>
            <a:chExt cx="2798623" cy="3644553"/>
          </a:xfrm>
        </p:grpSpPr>
        <p:grpSp>
          <p:nvGrpSpPr>
            <p:cNvPr id="48" name="Grupo 47">
              <a:extLst>
                <a:ext uri="{FF2B5EF4-FFF2-40B4-BE49-F238E27FC236}">
                  <a16:creationId xmlns:a16="http://schemas.microsoft.com/office/drawing/2014/main" id="{693A659B-D7FD-42F3-BA84-686F2866A1D7}"/>
                </a:ext>
              </a:extLst>
            </p:cNvPr>
            <p:cNvGrpSpPr/>
            <p:nvPr/>
          </p:nvGrpSpPr>
          <p:grpSpPr>
            <a:xfrm>
              <a:off x="6246011" y="3328343"/>
              <a:ext cx="2673259" cy="1516698"/>
              <a:chOff x="5931883" y="1687331"/>
              <a:chExt cx="3073151" cy="1789286"/>
            </a:xfrm>
          </p:grpSpPr>
          <p:pic>
            <p:nvPicPr>
              <p:cNvPr id="1026" name="Picture 2" descr="https://cdn.www.gob.pe/uploads/document/file/186746/standard_digerd_lluvias_4.jpg">
                <a:extLst>
                  <a:ext uri="{FF2B5EF4-FFF2-40B4-BE49-F238E27FC236}">
                    <a16:creationId xmlns:a16="http://schemas.microsoft.com/office/drawing/2014/main" id="{BBD12730-41CA-4F26-8AE9-54732F7A88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600"/>
              <a:stretch/>
            </p:blipFill>
            <p:spPr bwMode="auto">
              <a:xfrm>
                <a:off x="5931883" y="1687331"/>
                <a:ext cx="3022158" cy="1766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E0AA3D07-97F9-416B-9EE0-4E7F4302880B}"/>
                  </a:ext>
                </a:extLst>
              </p:cNvPr>
              <p:cNvSpPr/>
              <p:nvPr/>
            </p:nvSpPr>
            <p:spPr>
              <a:xfrm>
                <a:off x="7790157" y="3204299"/>
                <a:ext cx="1214877" cy="272318"/>
              </a:xfrm>
              <a:prstGeom prst="rect">
                <a:avLst/>
              </a:prstGeom>
            </p:spPr>
            <p:txBody>
              <a:bodyPr wrap="square" lIns="36000" rIns="0">
                <a:spAutoFit/>
              </a:bodyPr>
              <a:lstStyle/>
              <a:p>
                <a:pPr algn="ctr"/>
                <a:r>
                  <a:rPr lang="es-PE" sz="900" b="1" dirty="0">
                    <a:solidFill>
                      <a:srgbClr val="FFFF00"/>
                    </a:solidFill>
                    <a:latin typeface="Arial Narrow" panose="020B0606020202030204" pitchFamily="34" charset="0"/>
                  </a:rPr>
                  <a:t>1° Reunión Técnica</a:t>
                </a:r>
              </a:p>
            </p:txBody>
          </p:sp>
        </p:grpSp>
        <p:sp>
          <p:nvSpPr>
            <p:cNvPr id="28" name="Rectángulo 27">
              <a:extLst>
                <a:ext uri="{FF2B5EF4-FFF2-40B4-BE49-F238E27FC236}">
                  <a16:creationId xmlns:a16="http://schemas.microsoft.com/office/drawing/2014/main" id="{ED16C40E-71C3-4778-94B3-BDA87021C848}"/>
                </a:ext>
              </a:extLst>
            </p:cNvPr>
            <p:cNvSpPr/>
            <p:nvPr/>
          </p:nvSpPr>
          <p:spPr>
            <a:xfrm>
              <a:off x="6246010" y="4904291"/>
              <a:ext cx="2628901" cy="842021"/>
            </a:xfrm>
            <a:prstGeom prst="rect">
              <a:avLst/>
            </a:prstGeom>
          </p:spPr>
          <p:txBody>
            <a:bodyPr wrap="square">
              <a:spAutoFit/>
            </a:bodyPr>
            <a:lstStyle/>
            <a:p>
              <a:pPr algn="just"/>
              <a:r>
                <a:rPr lang="es-PE" sz="1100" spc="-10" dirty="0">
                  <a:solidFill>
                    <a:srgbClr val="333333"/>
                  </a:solidFill>
                  <a:latin typeface="Arial Narrow" panose="020B0606020202030204" pitchFamily="34" charset="0"/>
                </a:rPr>
                <a:t>MINSA cuenta con el apoyo del CENEPRED en la elaboración de los escenarios de riesgo ante la temporada de lluvias. El análisis de vulnerabilidad está basado principalmente en los determinantes sociales que afectan a la salud.</a:t>
              </a:r>
              <a:endParaRPr lang="es-PE" sz="1100" spc="-10" dirty="0">
                <a:latin typeface="Arial Narrow" panose="020B0606020202030204" pitchFamily="34" charset="0"/>
              </a:endParaRPr>
            </a:p>
          </p:txBody>
        </p:sp>
        <p:sp>
          <p:nvSpPr>
            <p:cNvPr id="50" name="Rectángulo 49">
              <a:extLst>
                <a:ext uri="{FF2B5EF4-FFF2-40B4-BE49-F238E27FC236}">
                  <a16:creationId xmlns:a16="http://schemas.microsoft.com/office/drawing/2014/main" id="{075CDB18-3413-4A66-81B0-02FB169C8F09}"/>
                </a:ext>
              </a:extLst>
            </p:cNvPr>
            <p:cNvSpPr/>
            <p:nvPr/>
          </p:nvSpPr>
          <p:spPr>
            <a:xfrm>
              <a:off x="6161151" y="3067176"/>
              <a:ext cx="2798623" cy="230832"/>
            </a:xfrm>
            <a:prstGeom prst="rect">
              <a:avLst/>
            </a:prstGeom>
          </p:spPr>
          <p:txBody>
            <a:bodyPr wrap="square">
              <a:spAutoFit/>
            </a:bodyPr>
            <a:lstStyle/>
            <a:p>
              <a:r>
                <a:rPr lang="es-PE" sz="900" spc="-10" dirty="0">
                  <a:solidFill>
                    <a:srgbClr val="333333"/>
                  </a:solidFill>
                  <a:latin typeface="Arial Narrow" panose="020B0606020202030204" pitchFamily="34" charset="0"/>
                </a:rPr>
                <a:t>Aprobado con R.M. N° 1318-2018/MINSA, de fecha 18.12.2018</a:t>
              </a:r>
              <a:endParaRPr lang="es-PE" sz="900" dirty="0">
                <a:latin typeface="Arial Narrow" panose="020B0606020202030204" pitchFamily="34" charset="0"/>
              </a:endParaRPr>
            </a:p>
          </p:txBody>
        </p:sp>
        <p:pic>
          <p:nvPicPr>
            <p:cNvPr id="4" name="Imagen 3">
              <a:extLst>
                <a:ext uri="{FF2B5EF4-FFF2-40B4-BE49-F238E27FC236}">
                  <a16:creationId xmlns:a16="http://schemas.microsoft.com/office/drawing/2014/main" id="{93535404-FD30-469E-9B44-067A0D9878C8}"/>
                </a:ext>
              </a:extLst>
            </p:cNvPr>
            <p:cNvPicPr>
              <a:picLocks noChangeAspect="1"/>
            </p:cNvPicPr>
            <p:nvPr/>
          </p:nvPicPr>
          <p:blipFill>
            <a:blip r:embed="rId4"/>
            <a:stretch>
              <a:fillRect/>
            </a:stretch>
          </p:blipFill>
          <p:spPr>
            <a:xfrm>
              <a:off x="7058494" y="2269002"/>
              <a:ext cx="1003935" cy="441625"/>
            </a:xfrm>
            <a:prstGeom prst="rect">
              <a:avLst/>
            </a:prstGeom>
          </p:spPr>
        </p:pic>
        <p:pic>
          <p:nvPicPr>
            <p:cNvPr id="3" name="Imagen 2">
              <a:extLst>
                <a:ext uri="{FF2B5EF4-FFF2-40B4-BE49-F238E27FC236}">
                  <a16:creationId xmlns:a16="http://schemas.microsoft.com/office/drawing/2014/main" id="{6C6B9F53-DB8E-4BE1-AAA1-9F97C127C16B}"/>
                </a:ext>
              </a:extLst>
            </p:cNvPr>
            <p:cNvPicPr>
              <a:picLocks noChangeAspect="1"/>
            </p:cNvPicPr>
            <p:nvPr/>
          </p:nvPicPr>
          <p:blipFill rotWithShape="1">
            <a:blip r:embed="rId5"/>
            <a:srcRect l="3033" t="2126" r="3033" b="2952"/>
            <a:stretch/>
          </p:blipFill>
          <p:spPr>
            <a:xfrm>
              <a:off x="6246012" y="2710628"/>
              <a:ext cx="2628900" cy="345794"/>
            </a:xfrm>
            <a:prstGeom prst="rect">
              <a:avLst/>
            </a:prstGeom>
            <a:ln>
              <a:solidFill>
                <a:schemeClr val="bg1">
                  <a:lumMod val="75000"/>
                </a:schemeClr>
              </a:solidFill>
            </a:ln>
          </p:spPr>
        </p:pic>
        <p:sp>
          <p:nvSpPr>
            <p:cNvPr id="49" name="Rectángulo: esquinas redondeadas 48">
              <a:extLst>
                <a:ext uri="{FF2B5EF4-FFF2-40B4-BE49-F238E27FC236}">
                  <a16:creationId xmlns:a16="http://schemas.microsoft.com/office/drawing/2014/main" id="{D041E07F-3D26-4FC8-8212-3E3E9DD791D1}"/>
                </a:ext>
              </a:extLst>
            </p:cNvPr>
            <p:cNvSpPr/>
            <p:nvPr/>
          </p:nvSpPr>
          <p:spPr>
            <a:xfrm>
              <a:off x="6181827" y="2180578"/>
              <a:ext cx="2737442" cy="3644553"/>
            </a:xfrm>
            <a:prstGeom prst="roundRect">
              <a:avLst>
                <a:gd name="adj" fmla="val 1287"/>
              </a:avLst>
            </a:prstGeom>
            <a:noFill/>
            <a:ln w="31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s-PE"/>
            </a:p>
          </p:txBody>
        </p:sp>
      </p:grpSp>
      <p:grpSp>
        <p:nvGrpSpPr>
          <p:cNvPr id="9" name="Grupo 8">
            <a:extLst>
              <a:ext uri="{FF2B5EF4-FFF2-40B4-BE49-F238E27FC236}">
                <a16:creationId xmlns:a16="http://schemas.microsoft.com/office/drawing/2014/main" id="{62F2CF1B-EC28-4890-8365-6BBA1B3D4EBD}"/>
              </a:ext>
            </a:extLst>
          </p:cNvPr>
          <p:cNvGrpSpPr/>
          <p:nvPr/>
        </p:nvGrpSpPr>
        <p:grpSpPr>
          <a:xfrm>
            <a:off x="3468601" y="1744772"/>
            <a:ext cx="2667774" cy="4260728"/>
            <a:chOff x="3182515" y="1749000"/>
            <a:chExt cx="2667774" cy="4260728"/>
          </a:xfrm>
        </p:grpSpPr>
        <p:sp>
          <p:nvSpPr>
            <p:cNvPr id="46" name="Rectángulo: esquinas redondeadas 45">
              <a:extLst>
                <a:ext uri="{FF2B5EF4-FFF2-40B4-BE49-F238E27FC236}">
                  <a16:creationId xmlns:a16="http://schemas.microsoft.com/office/drawing/2014/main" id="{9732A628-4895-4572-B343-1AEAA39344AD}"/>
                </a:ext>
              </a:extLst>
            </p:cNvPr>
            <p:cNvSpPr/>
            <p:nvPr/>
          </p:nvSpPr>
          <p:spPr>
            <a:xfrm>
              <a:off x="3182515" y="1749000"/>
              <a:ext cx="2667774" cy="4260728"/>
            </a:xfrm>
            <a:prstGeom prst="roundRect">
              <a:avLst>
                <a:gd name="adj" fmla="val 3442"/>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a:solidFill>
                  <a:schemeClr val="lt1"/>
                </a:solidFill>
              </a:endParaRPr>
            </a:p>
          </p:txBody>
        </p:sp>
        <p:sp>
          <p:nvSpPr>
            <p:cNvPr id="20" name="Rectángulo: esquinas redondeadas 19">
              <a:extLst>
                <a:ext uri="{FF2B5EF4-FFF2-40B4-BE49-F238E27FC236}">
                  <a16:creationId xmlns:a16="http://schemas.microsoft.com/office/drawing/2014/main" id="{E4A9270B-5584-4433-A85D-289FDBB313C5}"/>
                </a:ext>
              </a:extLst>
            </p:cNvPr>
            <p:cNvSpPr/>
            <p:nvPr/>
          </p:nvSpPr>
          <p:spPr>
            <a:xfrm>
              <a:off x="3300157" y="2357586"/>
              <a:ext cx="2475342" cy="539673"/>
            </a:xfrm>
            <a:prstGeom prst="roundRect">
              <a:avLst>
                <a:gd name="adj" fmla="val 4632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80000" rIns="72000" bIns="432000" rtlCol="0" anchor="ctr"/>
            <a:lstStyle/>
            <a:p>
              <a:pPr algn="r"/>
              <a:r>
                <a:rPr lang="es-PE" sz="1050" b="1" dirty="0">
                  <a:solidFill>
                    <a:schemeClr val="tx1"/>
                  </a:solidFill>
                  <a:latin typeface="Arial" panose="020B0604020202020204" pitchFamily="34" charset="0"/>
                  <a:cs typeface="Arial" panose="020B0604020202020204" pitchFamily="34" charset="0"/>
                </a:rPr>
                <a:t>Índice de Daños a la Salud</a:t>
              </a:r>
            </a:p>
          </p:txBody>
        </p:sp>
        <p:sp>
          <p:nvSpPr>
            <p:cNvPr id="37" name="Rectángulo: esquinas redondeadas 36">
              <a:extLst>
                <a:ext uri="{FF2B5EF4-FFF2-40B4-BE49-F238E27FC236}">
                  <a16:creationId xmlns:a16="http://schemas.microsoft.com/office/drawing/2014/main" id="{AFE737C8-E573-4CE3-9419-B547267EEEC1}"/>
                </a:ext>
              </a:extLst>
            </p:cNvPr>
            <p:cNvSpPr/>
            <p:nvPr/>
          </p:nvSpPr>
          <p:spPr>
            <a:xfrm>
              <a:off x="3942682" y="2584042"/>
              <a:ext cx="1710629" cy="270219"/>
            </a:xfrm>
            <a:prstGeom prst="roundRect">
              <a:avLst/>
            </a:prstGeom>
            <a:solidFill>
              <a:schemeClr val="bg1">
                <a:lumMod val="9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r"/>
              <a:r>
                <a:rPr lang="es-PE" sz="700" b="1" dirty="0">
                  <a:solidFill>
                    <a:schemeClr val="bg1">
                      <a:lumMod val="50000"/>
                    </a:schemeClr>
                  </a:solidFill>
                  <a:latin typeface="Arial" panose="020B0604020202020204" pitchFamily="34" charset="0"/>
                  <a:cs typeface="Arial" panose="020B0604020202020204" pitchFamily="34" charset="0"/>
                </a:rPr>
                <a:t>EDA / Dengue / Neumonía / Malaria / Zika / Leptospirosis / Chikunguya</a:t>
              </a:r>
            </a:p>
          </p:txBody>
        </p:sp>
        <p:sp>
          <p:nvSpPr>
            <p:cNvPr id="21" name="CuadroTexto 20">
              <a:extLst>
                <a:ext uri="{FF2B5EF4-FFF2-40B4-BE49-F238E27FC236}">
                  <a16:creationId xmlns:a16="http://schemas.microsoft.com/office/drawing/2014/main" id="{9C4B4575-CC5F-40E2-B392-7CC538904ABA}"/>
                </a:ext>
              </a:extLst>
            </p:cNvPr>
            <p:cNvSpPr txBox="1"/>
            <p:nvPr/>
          </p:nvSpPr>
          <p:spPr>
            <a:xfrm>
              <a:off x="3288349" y="1811053"/>
              <a:ext cx="2451488" cy="261610"/>
            </a:xfrm>
            <a:prstGeom prst="rect">
              <a:avLst/>
            </a:prstGeom>
            <a:noFill/>
          </p:spPr>
          <p:txBody>
            <a:bodyPr wrap="square" rtlCol="0">
              <a:spAutoFit/>
            </a:bodyPr>
            <a:lstStyle>
              <a:defPPr>
                <a:defRPr lang="en-US"/>
              </a:defPPr>
              <a:lvl1pPr>
                <a:defRPr sz="1600" b="1"/>
              </a:lvl1pPr>
            </a:lstStyle>
            <a:p>
              <a:pPr algn="ctr"/>
              <a:r>
                <a:rPr lang="es-PE" sz="1100" dirty="0">
                  <a:latin typeface="Arial" panose="020B0604020202020204" pitchFamily="34" charset="0"/>
                  <a:cs typeface="Arial" panose="020B0604020202020204" pitchFamily="34" charset="0"/>
                </a:rPr>
                <a:t>Vulnerabilidad</a:t>
              </a:r>
            </a:p>
          </p:txBody>
        </p:sp>
        <p:sp>
          <p:nvSpPr>
            <p:cNvPr id="7" name="Diagrama de flujo: conector 6">
              <a:extLst>
                <a:ext uri="{FF2B5EF4-FFF2-40B4-BE49-F238E27FC236}">
                  <a16:creationId xmlns:a16="http://schemas.microsoft.com/office/drawing/2014/main" id="{D74D947A-AB55-41DD-BC20-E7215E09A6F4}"/>
                </a:ext>
              </a:extLst>
            </p:cNvPr>
            <p:cNvSpPr/>
            <p:nvPr/>
          </p:nvSpPr>
          <p:spPr>
            <a:xfrm>
              <a:off x="3265670" y="2325470"/>
              <a:ext cx="639238" cy="591727"/>
            </a:xfrm>
            <a:prstGeom prst="flowChartConnector">
              <a:avLst/>
            </a:prstGeom>
            <a:solidFill>
              <a:srgbClr val="2AAC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PE" sz="2000" b="1" spc="-40" dirty="0">
                  <a:latin typeface="Arial" panose="020B0604020202020204" pitchFamily="34" charset="0"/>
                  <a:cs typeface="Arial" panose="020B0604020202020204" pitchFamily="34" charset="0"/>
                </a:rPr>
                <a:t>1</a:t>
              </a:r>
            </a:p>
          </p:txBody>
        </p:sp>
        <p:sp>
          <p:nvSpPr>
            <p:cNvPr id="41" name="Rectángulo: esquinas redondeadas 40">
              <a:extLst>
                <a:ext uri="{FF2B5EF4-FFF2-40B4-BE49-F238E27FC236}">
                  <a16:creationId xmlns:a16="http://schemas.microsoft.com/office/drawing/2014/main" id="{50DC2DB6-37B5-4883-A004-ED5A955DC94F}"/>
                </a:ext>
              </a:extLst>
            </p:cNvPr>
            <p:cNvSpPr/>
            <p:nvPr/>
          </p:nvSpPr>
          <p:spPr>
            <a:xfrm>
              <a:off x="3300157" y="3039702"/>
              <a:ext cx="2475342" cy="539673"/>
            </a:xfrm>
            <a:prstGeom prst="roundRect">
              <a:avLst>
                <a:gd name="adj" fmla="val 4632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4000" tIns="396000" rIns="144000" bIns="432000" rtlCol="0" anchor="ctr"/>
            <a:lstStyle/>
            <a:p>
              <a:pPr algn="r"/>
              <a:r>
                <a:rPr lang="es-PE" sz="1050" b="1" dirty="0">
                  <a:solidFill>
                    <a:schemeClr val="tx1"/>
                  </a:solidFill>
                  <a:latin typeface="Arial" panose="020B0604020202020204" pitchFamily="34" charset="0"/>
                  <a:cs typeface="Arial" panose="020B0604020202020204" pitchFamily="34" charset="0"/>
                </a:rPr>
                <a:t>Inmunizaciones para neumococo e influenza</a:t>
              </a:r>
            </a:p>
          </p:txBody>
        </p:sp>
        <p:sp>
          <p:nvSpPr>
            <p:cNvPr id="43" name="Diagrama de flujo: conector 42">
              <a:extLst>
                <a:ext uri="{FF2B5EF4-FFF2-40B4-BE49-F238E27FC236}">
                  <a16:creationId xmlns:a16="http://schemas.microsoft.com/office/drawing/2014/main" id="{4E1527A3-5BE6-4184-AA29-74E64C759464}"/>
                </a:ext>
              </a:extLst>
            </p:cNvPr>
            <p:cNvSpPr/>
            <p:nvPr/>
          </p:nvSpPr>
          <p:spPr>
            <a:xfrm>
              <a:off x="3265670" y="3007586"/>
              <a:ext cx="639238" cy="591727"/>
            </a:xfrm>
            <a:prstGeom prst="flowChartConnector">
              <a:avLst/>
            </a:prstGeom>
            <a:solidFill>
              <a:srgbClr val="006B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PE" sz="2000" b="1" spc="-40" dirty="0">
                  <a:latin typeface="Arial" panose="020B0604020202020204" pitchFamily="34" charset="0"/>
                  <a:cs typeface="Arial" panose="020B0604020202020204" pitchFamily="34" charset="0"/>
                </a:rPr>
                <a:t>2</a:t>
              </a:r>
            </a:p>
          </p:txBody>
        </p:sp>
        <p:sp>
          <p:nvSpPr>
            <p:cNvPr id="47" name="Rectángulo: esquinas redondeadas 46">
              <a:extLst>
                <a:ext uri="{FF2B5EF4-FFF2-40B4-BE49-F238E27FC236}">
                  <a16:creationId xmlns:a16="http://schemas.microsoft.com/office/drawing/2014/main" id="{F0F06DBE-709F-4A52-A28D-0DFBAE5EB2A5}"/>
                </a:ext>
              </a:extLst>
            </p:cNvPr>
            <p:cNvSpPr/>
            <p:nvPr/>
          </p:nvSpPr>
          <p:spPr>
            <a:xfrm>
              <a:off x="3300157" y="3712287"/>
              <a:ext cx="2475342" cy="539673"/>
            </a:xfrm>
            <a:prstGeom prst="roundRect">
              <a:avLst>
                <a:gd name="adj" fmla="val 4632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4000" tIns="396000" rIns="144000" bIns="432000" rtlCol="0" anchor="ctr"/>
            <a:lstStyle/>
            <a:p>
              <a:pPr algn="r"/>
              <a:r>
                <a:rPr lang="es-PE" sz="1050" b="1" dirty="0">
                  <a:solidFill>
                    <a:schemeClr val="tx1"/>
                  </a:solidFill>
                  <a:latin typeface="Arial" panose="020B0604020202020204" pitchFamily="34" charset="0"/>
                  <a:cs typeface="Arial" panose="020B0604020202020204" pitchFamily="34" charset="0"/>
                </a:rPr>
                <a:t>Capacidad resolutiva de EESS</a:t>
              </a:r>
            </a:p>
          </p:txBody>
        </p:sp>
        <p:sp>
          <p:nvSpPr>
            <p:cNvPr id="52" name="Diagrama de flujo: conector 51">
              <a:extLst>
                <a:ext uri="{FF2B5EF4-FFF2-40B4-BE49-F238E27FC236}">
                  <a16:creationId xmlns:a16="http://schemas.microsoft.com/office/drawing/2014/main" id="{71214B8A-71C6-474E-ADBF-162E2FBC80A3}"/>
                </a:ext>
              </a:extLst>
            </p:cNvPr>
            <p:cNvSpPr/>
            <p:nvPr/>
          </p:nvSpPr>
          <p:spPr>
            <a:xfrm>
              <a:off x="3265670" y="3680171"/>
              <a:ext cx="639238" cy="591727"/>
            </a:xfrm>
            <a:prstGeom prst="flowChartConnector">
              <a:avLst/>
            </a:prstGeom>
            <a:solidFill>
              <a:srgbClr val="2AAC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PE" sz="2000" b="1" spc="-40" dirty="0">
                  <a:latin typeface="Arial" panose="020B0604020202020204" pitchFamily="34" charset="0"/>
                  <a:cs typeface="Arial" panose="020B0604020202020204" pitchFamily="34" charset="0"/>
                </a:rPr>
                <a:t>3</a:t>
              </a:r>
            </a:p>
          </p:txBody>
        </p:sp>
        <p:sp>
          <p:nvSpPr>
            <p:cNvPr id="53" name="Rectángulo: esquinas redondeadas 52">
              <a:extLst>
                <a:ext uri="{FF2B5EF4-FFF2-40B4-BE49-F238E27FC236}">
                  <a16:creationId xmlns:a16="http://schemas.microsoft.com/office/drawing/2014/main" id="{768BF7D7-46CE-4244-852F-125D7443986A}"/>
                </a:ext>
              </a:extLst>
            </p:cNvPr>
            <p:cNvSpPr/>
            <p:nvPr/>
          </p:nvSpPr>
          <p:spPr>
            <a:xfrm>
              <a:off x="3300157" y="4390623"/>
              <a:ext cx="2475342" cy="539673"/>
            </a:xfrm>
            <a:prstGeom prst="roundRect">
              <a:avLst>
                <a:gd name="adj" fmla="val 4632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4000" tIns="396000" rIns="144000" bIns="432000" rtlCol="0" anchor="ctr"/>
            <a:lstStyle/>
            <a:p>
              <a:pPr algn="r"/>
              <a:r>
                <a:rPr lang="es-PE" sz="1050" b="1" dirty="0">
                  <a:solidFill>
                    <a:schemeClr val="tx1"/>
                  </a:solidFill>
                  <a:latin typeface="Arial" panose="020B0604020202020204" pitchFamily="34" charset="0"/>
                  <a:cs typeface="Arial" panose="020B0604020202020204" pitchFamily="34" charset="0"/>
                </a:rPr>
                <a:t>Anemia en población infantil</a:t>
              </a:r>
            </a:p>
          </p:txBody>
        </p:sp>
        <p:sp>
          <p:nvSpPr>
            <p:cNvPr id="56" name="Diagrama de flujo: conector 55">
              <a:extLst>
                <a:ext uri="{FF2B5EF4-FFF2-40B4-BE49-F238E27FC236}">
                  <a16:creationId xmlns:a16="http://schemas.microsoft.com/office/drawing/2014/main" id="{4C39DE59-0B1D-4DBE-A121-7A8CA700D61C}"/>
                </a:ext>
              </a:extLst>
            </p:cNvPr>
            <p:cNvSpPr/>
            <p:nvPr/>
          </p:nvSpPr>
          <p:spPr>
            <a:xfrm>
              <a:off x="3265670" y="4358507"/>
              <a:ext cx="639238" cy="591727"/>
            </a:xfrm>
            <a:prstGeom prst="flowChartConnector">
              <a:avLst/>
            </a:prstGeom>
            <a:solidFill>
              <a:srgbClr val="006B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PE" sz="2000" b="1" spc="-40" dirty="0">
                  <a:latin typeface="Arial" panose="020B0604020202020204" pitchFamily="34" charset="0"/>
                  <a:cs typeface="Arial" panose="020B0604020202020204" pitchFamily="34" charset="0"/>
                </a:rPr>
                <a:t>4</a:t>
              </a:r>
            </a:p>
          </p:txBody>
        </p:sp>
        <p:sp>
          <p:nvSpPr>
            <p:cNvPr id="57" name="Rectángulo: esquinas redondeadas 56">
              <a:extLst>
                <a:ext uri="{FF2B5EF4-FFF2-40B4-BE49-F238E27FC236}">
                  <a16:creationId xmlns:a16="http://schemas.microsoft.com/office/drawing/2014/main" id="{298A217D-EBF5-4750-9FA0-06FE75D60E65}"/>
                </a:ext>
              </a:extLst>
            </p:cNvPr>
            <p:cNvSpPr/>
            <p:nvPr/>
          </p:nvSpPr>
          <p:spPr>
            <a:xfrm>
              <a:off x="3300157" y="5068959"/>
              <a:ext cx="2475342" cy="539673"/>
            </a:xfrm>
            <a:prstGeom prst="roundRect">
              <a:avLst>
                <a:gd name="adj" fmla="val 4632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4000" tIns="396000" rIns="144000" bIns="432000" rtlCol="0" anchor="ctr"/>
            <a:lstStyle/>
            <a:p>
              <a:pPr algn="r"/>
              <a:r>
                <a:rPr lang="es-PE" sz="1050" b="1" dirty="0">
                  <a:solidFill>
                    <a:schemeClr val="tx1"/>
                  </a:solidFill>
                  <a:latin typeface="Arial" panose="020B0604020202020204" pitchFamily="34" charset="0"/>
                  <a:cs typeface="Arial" panose="020B0604020202020204" pitchFamily="34" charset="0"/>
                </a:rPr>
                <a:t>Incidencia de pobreza</a:t>
              </a:r>
            </a:p>
          </p:txBody>
        </p:sp>
        <p:sp>
          <p:nvSpPr>
            <p:cNvPr id="58" name="Diagrama de flujo: conector 57">
              <a:extLst>
                <a:ext uri="{FF2B5EF4-FFF2-40B4-BE49-F238E27FC236}">
                  <a16:creationId xmlns:a16="http://schemas.microsoft.com/office/drawing/2014/main" id="{25E11197-F84F-4870-A4DC-BBAA8E68C011}"/>
                </a:ext>
              </a:extLst>
            </p:cNvPr>
            <p:cNvSpPr/>
            <p:nvPr/>
          </p:nvSpPr>
          <p:spPr>
            <a:xfrm>
              <a:off x="3265670" y="5036843"/>
              <a:ext cx="639238" cy="591727"/>
            </a:xfrm>
            <a:prstGeom prst="flowChartConnector">
              <a:avLst/>
            </a:prstGeom>
            <a:solidFill>
              <a:srgbClr val="2AAC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PE" sz="2000" b="1" spc="-40" dirty="0">
                  <a:latin typeface="Arial" panose="020B0604020202020204" pitchFamily="34" charset="0"/>
                  <a:cs typeface="Arial" panose="020B0604020202020204" pitchFamily="34" charset="0"/>
                </a:rPr>
                <a:t>5</a:t>
              </a:r>
            </a:p>
          </p:txBody>
        </p:sp>
        <p:sp>
          <p:nvSpPr>
            <p:cNvPr id="59" name="CuadroTexto 58">
              <a:extLst>
                <a:ext uri="{FF2B5EF4-FFF2-40B4-BE49-F238E27FC236}">
                  <a16:creationId xmlns:a16="http://schemas.microsoft.com/office/drawing/2014/main" id="{2A2A5641-273A-40BC-9FB4-D8DC600BFFAA}"/>
                </a:ext>
              </a:extLst>
            </p:cNvPr>
            <p:cNvSpPr txBox="1"/>
            <p:nvPr/>
          </p:nvSpPr>
          <p:spPr>
            <a:xfrm>
              <a:off x="3375940" y="5724795"/>
              <a:ext cx="1986268" cy="230832"/>
            </a:xfrm>
            <a:prstGeom prst="rect">
              <a:avLst/>
            </a:prstGeom>
            <a:noFill/>
          </p:spPr>
          <p:txBody>
            <a:bodyPr wrap="square" rtlCol="0">
              <a:spAutoFit/>
            </a:bodyPr>
            <a:lstStyle>
              <a:defPPr>
                <a:defRPr lang="en-US"/>
              </a:defPPr>
              <a:lvl1pPr>
                <a:defRPr sz="1600" b="1"/>
              </a:lvl1pPr>
            </a:lstStyle>
            <a:p>
              <a:r>
                <a:rPr lang="es-PE" sz="900" kern="0" dirty="0"/>
                <a:t>Fuente: MINSA</a:t>
              </a:r>
            </a:p>
          </p:txBody>
        </p:sp>
      </p:grpSp>
      <p:grpSp>
        <p:nvGrpSpPr>
          <p:cNvPr id="1054" name="Grupo 1053">
            <a:extLst>
              <a:ext uri="{FF2B5EF4-FFF2-40B4-BE49-F238E27FC236}">
                <a16:creationId xmlns:a16="http://schemas.microsoft.com/office/drawing/2014/main" id="{39F4C4C3-E694-4959-8928-DEA4DC1C6C7A}"/>
              </a:ext>
            </a:extLst>
          </p:cNvPr>
          <p:cNvGrpSpPr/>
          <p:nvPr/>
        </p:nvGrpSpPr>
        <p:grpSpPr>
          <a:xfrm>
            <a:off x="283269" y="2131232"/>
            <a:ext cx="2513272" cy="3624273"/>
            <a:chOff x="283269" y="2131232"/>
            <a:chExt cx="2513272" cy="3624273"/>
          </a:xfrm>
        </p:grpSpPr>
        <p:pic>
          <p:nvPicPr>
            <p:cNvPr id="5" name="Imagen 4">
              <a:extLst>
                <a:ext uri="{FF2B5EF4-FFF2-40B4-BE49-F238E27FC236}">
                  <a16:creationId xmlns:a16="http://schemas.microsoft.com/office/drawing/2014/main" id="{F72A674A-3378-4874-B991-FBAA873709E0}"/>
                </a:ext>
              </a:extLst>
            </p:cNvPr>
            <p:cNvPicPr>
              <a:picLocks noChangeAspect="1"/>
            </p:cNvPicPr>
            <p:nvPr/>
          </p:nvPicPr>
          <p:blipFill rotWithShape="1">
            <a:blip r:embed="rId6"/>
            <a:srcRect l="1218" t="5479" r="37" b="3395"/>
            <a:stretch/>
          </p:blipFill>
          <p:spPr>
            <a:xfrm>
              <a:off x="283269" y="2131232"/>
              <a:ext cx="2513272" cy="3624273"/>
            </a:xfrm>
            <a:prstGeom prst="rect">
              <a:avLst/>
            </a:prstGeom>
            <a:solidFill>
              <a:schemeClr val="bg1"/>
            </a:solidFill>
          </p:spPr>
        </p:pic>
        <p:pic>
          <p:nvPicPr>
            <p:cNvPr id="33" name="Imagen 32">
              <a:extLst>
                <a:ext uri="{FF2B5EF4-FFF2-40B4-BE49-F238E27FC236}">
                  <a16:creationId xmlns:a16="http://schemas.microsoft.com/office/drawing/2014/main" id="{B22F96E3-06B9-498C-BB4E-BE21391E89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1553" y="5451369"/>
              <a:ext cx="1234226" cy="164563"/>
            </a:xfrm>
            <a:prstGeom prst="rect">
              <a:avLst/>
            </a:prstGeom>
          </p:spPr>
        </p:pic>
      </p:grpSp>
      <p:grpSp>
        <p:nvGrpSpPr>
          <p:cNvPr id="1053" name="Grupo 1052">
            <a:extLst>
              <a:ext uri="{FF2B5EF4-FFF2-40B4-BE49-F238E27FC236}">
                <a16:creationId xmlns:a16="http://schemas.microsoft.com/office/drawing/2014/main" id="{FAEE7726-A0EF-4419-9ED6-EC146335908A}"/>
              </a:ext>
            </a:extLst>
          </p:cNvPr>
          <p:cNvGrpSpPr/>
          <p:nvPr/>
        </p:nvGrpSpPr>
        <p:grpSpPr>
          <a:xfrm>
            <a:off x="1341119" y="2981026"/>
            <a:ext cx="2025361" cy="1256888"/>
            <a:chOff x="1341119" y="2981026"/>
            <a:chExt cx="2025361" cy="1256888"/>
          </a:xfrm>
        </p:grpSpPr>
        <p:cxnSp>
          <p:nvCxnSpPr>
            <p:cNvPr id="12" name="Conector recto 11">
              <a:extLst>
                <a:ext uri="{FF2B5EF4-FFF2-40B4-BE49-F238E27FC236}">
                  <a16:creationId xmlns:a16="http://schemas.microsoft.com/office/drawing/2014/main" id="{9B2AA4B4-94F3-4351-855D-F1E0241B20B2}"/>
                </a:ext>
              </a:extLst>
            </p:cNvPr>
            <p:cNvCxnSpPr>
              <a:cxnSpLocks/>
              <a:endCxn id="10" idx="0"/>
            </p:cNvCxnSpPr>
            <p:nvPr/>
          </p:nvCxnSpPr>
          <p:spPr>
            <a:xfrm flipV="1">
              <a:off x="1341120" y="2982585"/>
              <a:ext cx="1408603" cy="934095"/>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60" name="Conector recto 59">
              <a:extLst>
                <a:ext uri="{FF2B5EF4-FFF2-40B4-BE49-F238E27FC236}">
                  <a16:creationId xmlns:a16="http://schemas.microsoft.com/office/drawing/2014/main" id="{E0D5F27E-A70A-4BCE-A97F-9A4A02900963}"/>
                </a:ext>
              </a:extLst>
            </p:cNvPr>
            <p:cNvCxnSpPr>
              <a:cxnSpLocks/>
              <a:endCxn id="10" idx="3"/>
            </p:cNvCxnSpPr>
            <p:nvPr/>
          </p:nvCxnSpPr>
          <p:spPr>
            <a:xfrm>
              <a:off x="1341119" y="3916680"/>
              <a:ext cx="1080299" cy="164563"/>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pic>
          <p:nvPicPr>
            <p:cNvPr id="10" name="Imagen 9">
              <a:extLst>
                <a:ext uri="{FF2B5EF4-FFF2-40B4-BE49-F238E27FC236}">
                  <a16:creationId xmlns:a16="http://schemas.microsoft.com/office/drawing/2014/main" id="{78A94909-E08D-4A8C-9344-F0E0536AA154}"/>
                </a:ext>
              </a:extLst>
            </p:cNvPr>
            <p:cNvPicPr>
              <a:picLocks noChangeAspect="1"/>
            </p:cNvPicPr>
            <p:nvPr/>
          </p:nvPicPr>
          <p:blipFill rotWithShape="1">
            <a:blip r:embed="rId8"/>
            <a:srcRect r="9343"/>
            <a:stretch/>
          </p:blipFill>
          <p:spPr>
            <a:xfrm rot="21357798">
              <a:off x="2221446" y="2981026"/>
              <a:ext cx="1145034" cy="1256888"/>
            </a:xfrm>
            <a:prstGeom prst="flowChartConnector">
              <a:avLst/>
            </a:prstGeom>
            <a:scene3d>
              <a:camera prst="orthographicFront">
                <a:rot lat="0" lon="0" rev="0"/>
              </a:camera>
              <a:lightRig rig="threePt" dir="t"/>
            </a:scene3d>
          </p:spPr>
        </p:pic>
      </p:grpSp>
    </p:spTree>
    <p:extLst>
      <p:ext uri="{BB962C8B-B14F-4D97-AF65-F5344CB8AC3E}">
        <p14:creationId xmlns:p14="http://schemas.microsoft.com/office/powerpoint/2010/main" val="937543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Marcador de texto 9">
            <a:extLst>
              <a:ext uri="{FF2B5EF4-FFF2-40B4-BE49-F238E27FC236}">
                <a16:creationId xmlns:a16="http://schemas.microsoft.com/office/drawing/2014/main" id="{81A0AC99-6E0C-4516-BB7A-64AC97174464}"/>
              </a:ext>
            </a:extLst>
          </p:cNvPr>
          <p:cNvSpPr txBox="1">
            <a:spLocks/>
          </p:cNvSpPr>
          <p:nvPr/>
        </p:nvSpPr>
        <p:spPr>
          <a:xfrm>
            <a:off x="2094402" y="1212111"/>
            <a:ext cx="5199603" cy="374825"/>
          </a:xfrm>
          <a:prstGeom prst="rect">
            <a:avLst/>
          </a:prstGeom>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PE" sz="1600" b="1" dirty="0">
                <a:solidFill>
                  <a:schemeClr val="accent1">
                    <a:lumMod val="50000"/>
                  </a:schemeClr>
                </a:solidFill>
              </a:rPr>
              <a:t>PRONÓSTICO DE LLUVIAS PARA EL VERANO 2020</a:t>
            </a:r>
          </a:p>
        </p:txBody>
      </p:sp>
      <p:pic>
        <p:nvPicPr>
          <p:cNvPr id="10" name="Imagen 9">
            <a:extLst>
              <a:ext uri="{FF2B5EF4-FFF2-40B4-BE49-F238E27FC236}">
                <a16:creationId xmlns:a16="http://schemas.microsoft.com/office/drawing/2014/main" id="{53885D7D-88EA-4CAB-A0E4-2944411E37A0}"/>
              </a:ext>
            </a:extLst>
          </p:cNvPr>
          <p:cNvPicPr>
            <a:picLocks noChangeAspect="1"/>
          </p:cNvPicPr>
          <p:nvPr/>
        </p:nvPicPr>
        <p:blipFill>
          <a:blip r:embed="rId3"/>
          <a:stretch>
            <a:fillRect/>
          </a:stretch>
        </p:blipFill>
        <p:spPr>
          <a:xfrm>
            <a:off x="405790" y="4420737"/>
            <a:ext cx="1984294" cy="1721248"/>
          </a:xfrm>
          <a:prstGeom prst="rect">
            <a:avLst/>
          </a:prstGeom>
        </p:spPr>
      </p:pic>
      <p:sp>
        <p:nvSpPr>
          <p:cNvPr id="17" name="Rectángulo 16">
            <a:extLst>
              <a:ext uri="{FF2B5EF4-FFF2-40B4-BE49-F238E27FC236}">
                <a16:creationId xmlns:a16="http://schemas.microsoft.com/office/drawing/2014/main" id="{21DA9446-D97F-4898-AB1B-91E6128D87D9}"/>
              </a:ext>
            </a:extLst>
          </p:cNvPr>
          <p:cNvSpPr/>
          <p:nvPr/>
        </p:nvSpPr>
        <p:spPr>
          <a:xfrm>
            <a:off x="193070" y="836509"/>
            <a:ext cx="8718174" cy="342723"/>
          </a:xfrm>
          <a:prstGeom prst="rect">
            <a:avLst/>
          </a:prstGeom>
        </p:spPr>
        <p:txBody>
          <a:bodyPr vert="horz" lIns="91440" tIns="45720" rIns="91440" bIns="45720" rtlCol="0">
            <a:noAutofit/>
          </a:bodyPr>
          <a:lstStyle/>
          <a:p>
            <a:pPr>
              <a:lnSpc>
                <a:spcPct val="80000"/>
              </a:lnSpc>
              <a:spcBef>
                <a:spcPct val="0"/>
              </a:spcBef>
            </a:pPr>
            <a:r>
              <a:rPr lang="es-PE" sz="2000" b="1" dirty="0">
                <a:ea typeface="+mj-ea"/>
                <a:cs typeface="+mj-cs"/>
              </a:rPr>
              <a:t>ESCENARIO DE RIESGO BASADO EN PRONÓSTICO DE LLUVIAS</a:t>
            </a:r>
          </a:p>
        </p:txBody>
      </p:sp>
      <p:grpSp>
        <p:nvGrpSpPr>
          <p:cNvPr id="11" name="Grupo 10">
            <a:extLst>
              <a:ext uri="{FF2B5EF4-FFF2-40B4-BE49-F238E27FC236}">
                <a16:creationId xmlns:a16="http://schemas.microsoft.com/office/drawing/2014/main" id="{DB054E1F-974A-4A3C-889E-BF619289E813}"/>
              </a:ext>
            </a:extLst>
          </p:cNvPr>
          <p:cNvGrpSpPr/>
          <p:nvPr/>
        </p:nvGrpSpPr>
        <p:grpSpPr>
          <a:xfrm>
            <a:off x="2679316" y="1694225"/>
            <a:ext cx="6058893" cy="4447760"/>
            <a:chOff x="2907984" y="1686955"/>
            <a:chExt cx="6108794" cy="4554819"/>
          </a:xfrm>
        </p:grpSpPr>
        <p:sp>
          <p:nvSpPr>
            <p:cNvPr id="65" name="Rectángulo: esquinas redondeadas 64">
              <a:extLst>
                <a:ext uri="{FF2B5EF4-FFF2-40B4-BE49-F238E27FC236}">
                  <a16:creationId xmlns:a16="http://schemas.microsoft.com/office/drawing/2014/main" id="{C2A9A283-F615-4F89-8BC9-9CBE7B177CAA}"/>
                </a:ext>
              </a:extLst>
            </p:cNvPr>
            <p:cNvSpPr/>
            <p:nvPr/>
          </p:nvSpPr>
          <p:spPr>
            <a:xfrm>
              <a:off x="2907984" y="1694225"/>
              <a:ext cx="6108794" cy="4547549"/>
            </a:xfrm>
            <a:prstGeom prst="roundRect">
              <a:avLst>
                <a:gd name="adj" fmla="val 2186"/>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a:solidFill>
                  <a:schemeClr val="lt1"/>
                </a:solidFill>
              </a:endParaRPr>
            </a:p>
          </p:txBody>
        </p:sp>
        <p:pic>
          <p:nvPicPr>
            <p:cNvPr id="34" name="Imagen 33">
              <a:extLst>
                <a:ext uri="{FF2B5EF4-FFF2-40B4-BE49-F238E27FC236}">
                  <a16:creationId xmlns:a16="http://schemas.microsoft.com/office/drawing/2014/main" id="{FC8F4C23-612B-45B9-83D5-CB7A58FA93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31" t="2099" r="1806" b="1670"/>
            <a:stretch/>
          </p:blipFill>
          <p:spPr>
            <a:xfrm>
              <a:off x="3065071" y="1969938"/>
              <a:ext cx="2872747" cy="4201238"/>
            </a:xfrm>
            <a:prstGeom prst="rect">
              <a:avLst/>
            </a:prstGeom>
            <a:ln>
              <a:solidFill>
                <a:schemeClr val="bg2">
                  <a:lumMod val="75000"/>
                </a:schemeClr>
              </a:solidFill>
            </a:ln>
          </p:spPr>
        </p:pic>
        <p:pic>
          <p:nvPicPr>
            <p:cNvPr id="35" name="Imagen 34">
              <a:extLst>
                <a:ext uri="{FF2B5EF4-FFF2-40B4-BE49-F238E27FC236}">
                  <a16:creationId xmlns:a16="http://schemas.microsoft.com/office/drawing/2014/main" id="{5A2BAA34-BAD5-4368-903F-779725B4A7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00" t="2099" r="2382" b="1670"/>
            <a:stretch/>
          </p:blipFill>
          <p:spPr>
            <a:xfrm>
              <a:off x="6065702" y="1969937"/>
              <a:ext cx="2856142" cy="4201239"/>
            </a:xfrm>
            <a:prstGeom prst="rect">
              <a:avLst/>
            </a:prstGeom>
            <a:ln>
              <a:solidFill>
                <a:schemeClr val="bg2">
                  <a:lumMod val="75000"/>
                </a:schemeClr>
              </a:solidFill>
            </a:ln>
          </p:spPr>
        </p:pic>
        <p:sp>
          <p:nvSpPr>
            <p:cNvPr id="40" name="Rectángulo 39">
              <a:extLst>
                <a:ext uri="{FF2B5EF4-FFF2-40B4-BE49-F238E27FC236}">
                  <a16:creationId xmlns:a16="http://schemas.microsoft.com/office/drawing/2014/main" id="{6D737B3C-DD43-4DE0-8708-6F7E1ACFF0CB}"/>
                </a:ext>
              </a:extLst>
            </p:cNvPr>
            <p:cNvSpPr/>
            <p:nvPr/>
          </p:nvSpPr>
          <p:spPr>
            <a:xfrm>
              <a:off x="6977699" y="1698851"/>
              <a:ext cx="1178528" cy="276999"/>
            </a:xfrm>
            <a:prstGeom prst="rect">
              <a:avLst/>
            </a:prstGeom>
          </p:spPr>
          <p:txBody>
            <a:bodyPr wrap="none">
              <a:spAutoFit/>
            </a:bodyPr>
            <a:lstStyle/>
            <a:p>
              <a:r>
                <a:rPr lang="es-PE" sz="1200" b="1" dirty="0">
                  <a:latin typeface="Arial" panose="020B0604020202020204" pitchFamily="34" charset="0"/>
                  <a:cs typeface="Arial" panose="020B0604020202020204" pitchFamily="34" charset="0"/>
                </a:rPr>
                <a:t>Inundaciones</a:t>
              </a:r>
              <a:endParaRPr lang="es-PE" sz="1200" dirty="0">
                <a:latin typeface="Arial" panose="020B0604020202020204" pitchFamily="34" charset="0"/>
                <a:cs typeface="Arial" panose="020B0604020202020204" pitchFamily="34" charset="0"/>
              </a:endParaRPr>
            </a:p>
          </p:txBody>
        </p:sp>
        <p:sp>
          <p:nvSpPr>
            <p:cNvPr id="52" name="Rectángulo 51">
              <a:extLst>
                <a:ext uri="{FF2B5EF4-FFF2-40B4-BE49-F238E27FC236}">
                  <a16:creationId xmlns:a16="http://schemas.microsoft.com/office/drawing/2014/main" id="{D5C10B7F-9C47-4D7F-A5DD-016DDA32477E}"/>
                </a:ext>
              </a:extLst>
            </p:cNvPr>
            <p:cNvSpPr/>
            <p:nvPr/>
          </p:nvSpPr>
          <p:spPr>
            <a:xfrm>
              <a:off x="3610014" y="1686955"/>
              <a:ext cx="1782860" cy="276999"/>
            </a:xfrm>
            <a:prstGeom prst="rect">
              <a:avLst/>
            </a:prstGeom>
          </p:spPr>
          <p:txBody>
            <a:bodyPr wrap="none">
              <a:spAutoFit/>
            </a:bodyPr>
            <a:lstStyle/>
            <a:p>
              <a:r>
                <a:rPr lang="es-PE" sz="1200" b="1" dirty="0">
                  <a:latin typeface="Arial" panose="020B0604020202020204" pitchFamily="34" charset="0"/>
                  <a:cs typeface="Arial" panose="020B0604020202020204" pitchFamily="34" charset="0"/>
                </a:rPr>
                <a:t>Movimientos en masa</a:t>
              </a:r>
              <a:endParaRPr lang="es-PE" sz="1200" dirty="0">
                <a:latin typeface="Arial" panose="020B0604020202020204" pitchFamily="34" charset="0"/>
                <a:cs typeface="Arial" panose="020B0604020202020204" pitchFamily="34" charset="0"/>
              </a:endParaRPr>
            </a:p>
          </p:txBody>
        </p:sp>
      </p:grpSp>
      <p:sp>
        <p:nvSpPr>
          <p:cNvPr id="12" name="Flecha: a la derecha 11">
            <a:extLst>
              <a:ext uri="{FF2B5EF4-FFF2-40B4-BE49-F238E27FC236}">
                <a16:creationId xmlns:a16="http://schemas.microsoft.com/office/drawing/2014/main" id="{67F2E30F-990F-465C-B054-BA79F86A6FA2}"/>
              </a:ext>
            </a:extLst>
          </p:cNvPr>
          <p:cNvSpPr/>
          <p:nvPr/>
        </p:nvSpPr>
        <p:spPr>
          <a:xfrm>
            <a:off x="2131142" y="1689994"/>
            <a:ext cx="640558" cy="628153"/>
          </a:xfrm>
          <a:prstGeom prst="rightArrow">
            <a:avLst>
              <a:gd name="adj1" fmla="val 65190"/>
              <a:gd name="adj2" fmla="val 4493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6" name="Imagen 5">
            <a:extLst>
              <a:ext uri="{FF2B5EF4-FFF2-40B4-BE49-F238E27FC236}">
                <a16:creationId xmlns:a16="http://schemas.microsoft.com/office/drawing/2014/main" id="{D589D26E-9064-4A53-B49A-E3AE901A8557}"/>
              </a:ext>
            </a:extLst>
          </p:cNvPr>
          <p:cNvPicPr>
            <a:picLocks noChangeAspect="1"/>
          </p:cNvPicPr>
          <p:nvPr/>
        </p:nvPicPr>
        <p:blipFill>
          <a:blip r:embed="rId6"/>
          <a:stretch>
            <a:fillRect/>
          </a:stretch>
        </p:blipFill>
        <p:spPr>
          <a:xfrm>
            <a:off x="405791" y="1694225"/>
            <a:ext cx="1975370" cy="2694708"/>
          </a:xfrm>
          <a:prstGeom prst="rect">
            <a:avLst/>
          </a:prstGeom>
          <a:ln>
            <a:solidFill>
              <a:schemeClr val="bg2">
                <a:lumMod val="90000"/>
              </a:schemeClr>
            </a:solidFill>
          </a:ln>
        </p:spPr>
      </p:pic>
    </p:spTree>
    <p:extLst>
      <p:ext uri="{BB962C8B-B14F-4D97-AF65-F5344CB8AC3E}">
        <p14:creationId xmlns:p14="http://schemas.microsoft.com/office/powerpoint/2010/main" val="1277886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21DA9446-D97F-4898-AB1B-91E6128D87D9}"/>
              </a:ext>
            </a:extLst>
          </p:cNvPr>
          <p:cNvSpPr/>
          <p:nvPr/>
        </p:nvSpPr>
        <p:spPr>
          <a:xfrm>
            <a:off x="193070" y="836509"/>
            <a:ext cx="8718174" cy="342723"/>
          </a:xfrm>
          <a:prstGeom prst="rect">
            <a:avLst/>
          </a:prstGeom>
        </p:spPr>
        <p:txBody>
          <a:bodyPr vert="horz" lIns="91440" tIns="45720" rIns="91440" bIns="45720" rtlCol="0">
            <a:noAutofit/>
          </a:bodyPr>
          <a:lstStyle/>
          <a:p>
            <a:pPr>
              <a:lnSpc>
                <a:spcPct val="80000"/>
              </a:lnSpc>
              <a:spcBef>
                <a:spcPct val="0"/>
              </a:spcBef>
            </a:pPr>
            <a:r>
              <a:rPr lang="es-PE" sz="2000" b="1" dirty="0">
                <a:ea typeface="+mj-ea"/>
                <a:cs typeface="+mj-cs"/>
              </a:rPr>
              <a:t>ESCENARIO DE RIESGO BASADO EN PRONÓSTICO DE LLUVIAS</a:t>
            </a:r>
          </a:p>
        </p:txBody>
      </p:sp>
      <p:sp>
        <p:nvSpPr>
          <p:cNvPr id="12" name="Rectángulo 11">
            <a:extLst>
              <a:ext uri="{FF2B5EF4-FFF2-40B4-BE49-F238E27FC236}">
                <a16:creationId xmlns:a16="http://schemas.microsoft.com/office/drawing/2014/main" id="{CC8ED9E2-EC61-4296-9310-0FF71C671B49}"/>
              </a:ext>
            </a:extLst>
          </p:cNvPr>
          <p:cNvSpPr/>
          <p:nvPr/>
        </p:nvSpPr>
        <p:spPr>
          <a:xfrm>
            <a:off x="1403801" y="1615993"/>
            <a:ext cx="1782860" cy="276999"/>
          </a:xfrm>
          <a:prstGeom prst="rect">
            <a:avLst/>
          </a:prstGeom>
        </p:spPr>
        <p:txBody>
          <a:bodyPr wrap="none">
            <a:spAutoFit/>
          </a:bodyPr>
          <a:lstStyle/>
          <a:p>
            <a:r>
              <a:rPr lang="es-PE" sz="1200" b="1" dirty="0">
                <a:latin typeface="Arial" panose="020B0604020202020204" pitchFamily="34" charset="0"/>
                <a:cs typeface="Arial" panose="020B0604020202020204" pitchFamily="34" charset="0"/>
              </a:rPr>
              <a:t>Movimientos en masa</a:t>
            </a:r>
            <a:endParaRPr lang="es-PE" sz="1200" dirty="0">
              <a:latin typeface="Arial" panose="020B0604020202020204" pitchFamily="34" charset="0"/>
              <a:cs typeface="Arial" panose="020B0604020202020204" pitchFamily="34" charset="0"/>
            </a:endParaRPr>
          </a:p>
        </p:txBody>
      </p:sp>
      <p:pic>
        <p:nvPicPr>
          <p:cNvPr id="13" name="Imagen 12">
            <a:extLst>
              <a:ext uri="{FF2B5EF4-FFF2-40B4-BE49-F238E27FC236}">
                <a16:creationId xmlns:a16="http://schemas.microsoft.com/office/drawing/2014/main" id="{608BAA58-FBB8-4402-A6CF-00931BB651ED}"/>
              </a:ext>
            </a:extLst>
          </p:cNvPr>
          <p:cNvPicPr>
            <a:picLocks noChangeAspect="1"/>
          </p:cNvPicPr>
          <p:nvPr/>
        </p:nvPicPr>
        <p:blipFill>
          <a:blip r:embed="rId3"/>
          <a:stretch>
            <a:fillRect/>
          </a:stretch>
        </p:blipFill>
        <p:spPr>
          <a:xfrm>
            <a:off x="4077247" y="2182188"/>
            <a:ext cx="4267669" cy="3839303"/>
          </a:xfrm>
          <a:prstGeom prst="rect">
            <a:avLst/>
          </a:prstGeom>
        </p:spPr>
      </p:pic>
      <p:pic>
        <p:nvPicPr>
          <p:cNvPr id="11" name="Imagen 10">
            <a:extLst>
              <a:ext uri="{FF2B5EF4-FFF2-40B4-BE49-F238E27FC236}">
                <a16:creationId xmlns:a16="http://schemas.microsoft.com/office/drawing/2014/main" id="{2DBE8A8A-094C-4FE8-896E-C870B689C0F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31" t="2099" r="1806" b="1670"/>
          <a:stretch/>
        </p:blipFill>
        <p:spPr>
          <a:xfrm>
            <a:off x="799084" y="1922049"/>
            <a:ext cx="2992295" cy="4286943"/>
          </a:xfrm>
          <a:prstGeom prst="rect">
            <a:avLst/>
          </a:prstGeom>
          <a:ln>
            <a:solidFill>
              <a:schemeClr val="bg2">
                <a:lumMod val="75000"/>
              </a:schemeClr>
            </a:solidFill>
          </a:ln>
        </p:spPr>
      </p:pic>
      <p:sp>
        <p:nvSpPr>
          <p:cNvPr id="15" name="Marcador de texto 9">
            <a:extLst>
              <a:ext uri="{FF2B5EF4-FFF2-40B4-BE49-F238E27FC236}">
                <a16:creationId xmlns:a16="http://schemas.microsoft.com/office/drawing/2014/main" id="{35EF78FE-4B60-4197-9634-A8DADB260414}"/>
              </a:ext>
            </a:extLst>
          </p:cNvPr>
          <p:cNvSpPr txBox="1">
            <a:spLocks/>
          </p:cNvSpPr>
          <p:nvPr/>
        </p:nvSpPr>
        <p:spPr>
          <a:xfrm>
            <a:off x="2094402" y="1212111"/>
            <a:ext cx="5199603" cy="374825"/>
          </a:xfrm>
          <a:prstGeom prst="rect">
            <a:avLst/>
          </a:prstGeom>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PE" sz="1600" b="1" dirty="0">
                <a:solidFill>
                  <a:schemeClr val="accent1">
                    <a:lumMod val="50000"/>
                  </a:schemeClr>
                </a:solidFill>
              </a:rPr>
              <a:t>PRONÓSTICO DE LLUVIAS PARA EL VERANO 2020</a:t>
            </a:r>
          </a:p>
        </p:txBody>
      </p:sp>
    </p:spTree>
    <p:extLst>
      <p:ext uri="{BB962C8B-B14F-4D97-AF65-F5344CB8AC3E}">
        <p14:creationId xmlns:p14="http://schemas.microsoft.com/office/powerpoint/2010/main" val="1346825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ángulo: esquinas redondeadas 30">
            <a:extLst>
              <a:ext uri="{FF2B5EF4-FFF2-40B4-BE49-F238E27FC236}">
                <a16:creationId xmlns:a16="http://schemas.microsoft.com/office/drawing/2014/main" id="{6273ECD9-BF44-4705-B358-6002358FD3DE}"/>
              </a:ext>
            </a:extLst>
          </p:cNvPr>
          <p:cNvSpPr/>
          <p:nvPr/>
        </p:nvSpPr>
        <p:spPr>
          <a:xfrm>
            <a:off x="506149" y="1676735"/>
            <a:ext cx="4940494" cy="4549136"/>
          </a:xfrm>
          <a:prstGeom prst="roundRect">
            <a:avLst>
              <a:gd name="adj" fmla="val 2186"/>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a:solidFill>
                <a:schemeClr val="lt1"/>
              </a:solidFill>
            </a:endParaRPr>
          </a:p>
        </p:txBody>
      </p:sp>
      <p:sp>
        <p:nvSpPr>
          <p:cNvPr id="24" name="Rectángulo: esquinas redondeadas 23">
            <a:extLst>
              <a:ext uri="{FF2B5EF4-FFF2-40B4-BE49-F238E27FC236}">
                <a16:creationId xmlns:a16="http://schemas.microsoft.com/office/drawing/2014/main" id="{99E874FA-5ED0-413E-BF58-70A9EAB0140E}"/>
              </a:ext>
            </a:extLst>
          </p:cNvPr>
          <p:cNvSpPr/>
          <p:nvPr/>
        </p:nvSpPr>
        <p:spPr>
          <a:xfrm>
            <a:off x="6033616" y="2210463"/>
            <a:ext cx="2297927" cy="736735"/>
          </a:xfrm>
          <a:prstGeom prst="roundRect">
            <a:avLst/>
          </a:prstGeom>
          <a:solidFill>
            <a:schemeClr val="bg2"/>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PE" b="1" dirty="0">
                <a:solidFill>
                  <a:schemeClr val="tx1"/>
                </a:solidFill>
              </a:rPr>
              <a:t>COEN</a:t>
            </a:r>
          </a:p>
        </p:txBody>
      </p:sp>
      <p:grpSp>
        <p:nvGrpSpPr>
          <p:cNvPr id="22" name="Grupo 21">
            <a:extLst>
              <a:ext uri="{FF2B5EF4-FFF2-40B4-BE49-F238E27FC236}">
                <a16:creationId xmlns:a16="http://schemas.microsoft.com/office/drawing/2014/main" id="{CC92AA38-0999-464A-BA4C-BC5CE478999E}"/>
              </a:ext>
            </a:extLst>
          </p:cNvPr>
          <p:cNvGrpSpPr/>
          <p:nvPr/>
        </p:nvGrpSpPr>
        <p:grpSpPr>
          <a:xfrm>
            <a:off x="1093122" y="3590415"/>
            <a:ext cx="3924150" cy="2606057"/>
            <a:chOff x="4572001" y="1740295"/>
            <a:chExt cx="3197235" cy="2242267"/>
          </a:xfrm>
        </p:grpSpPr>
        <p:pic>
          <p:nvPicPr>
            <p:cNvPr id="20" name="Imagen 19">
              <a:extLst>
                <a:ext uri="{FF2B5EF4-FFF2-40B4-BE49-F238E27FC236}">
                  <a16:creationId xmlns:a16="http://schemas.microsoft.com/office/drawing/2014/main" id="{308A2CA1-A5C6-4947-B379-79E8C1A6BFEB}"/>
                </a:ext>
              </a:extLst>
            </p:cNvPr>
            <p:cNvPicPr>
              <a:picLocks noChangeAspect="1"/>
            </p:cNvPicPr>
            <p:nvPr/>
          </p:nvPicPr>
          <p:blipFill>
            <a:blip r:embed="rId3"/>
            <a:stretch>
              <a:fillRect/>
            </a:stretch>
          </p:blipFill>
          <p:spPr>
            <a:xfrm>
              <a:off x="4572001" y="1740295"/>
              <a:ext cx="1597010" cy="2242267"/>
            </a:xfrm>
            <a:prstGeom prst="rect">
              <a:avLst/>
            </a:prstGeom>
            <a:ln>
              <a:solidFill>
                <a:schemeClr val="bg2">
                  <a:lumMod val="75000"/>
                </a:schemeClr>
              </a:solidFill>
            </a:ln>
          </p:spPr>
        </p:pic>
        <p:pic>
          <p:nvPicPr>
            <p:cNvPr id="21" name="Imagen 20">
              <a:extLst>
                <a:ext uri="{FF2B5EF4-FFF2-40B4-BE49-F238E27FC236}">
                  <a16:creationId xmlns:a16="http://schemas.microsoft.com/office/drawing/2014/main" id="{BA06B12A-8B10-4750-8601-05F81104DB25}"/>
                </a:ext>
              </a:extLst>
            </p:cNvPr>
            <p:cNvPicPr>
              <a:picLocks noChangeAspect="1"/>
            </p:cNvPicPr>
            <p:nvPr/>
          </p:nvPicPr>
          <p:blipFill>
            <a:blip r:embed="rId4"/>
            <a:stretch>
              <a:fillRect/>
            </a:stretch>
          </p:blipFill>
          <p:spPr>
            <a:xfrm>
              <a:off x="6181968" y="1740295"/>
              <a:ext cx="1587268" cy="2242267"/>
            </a:xfrm>
            <a:prstGeom prst="rect">
              <a:avLst/>
            </a:prstGeom>
            <a:ln>
              <a:solidFill>
                <a:schemeClr val="bg1">
                  <a:lumMod val="75000"/>
                </a:schemeClr>
              </a:solidFill>
            </a:ln>
          </p:spPr>
        </p:pic>
      </p:grpSp>
      <p:sp>
        <p:nvSpPr>
          <p:cNvPr id="17" name="Rectángulo 16">
            <a:extLst>
              <a:ext uri="{FF2B5EF4-FFF2-40B4-BE49-F238E27FC236}">
                <a16:creationId xmlns:a16="http://schemas.microsoft.com/office/drawing/2014/main" id="{21DA9446-D97F-4898-AB1B-91E6128D87D9}"/>
              </a:ext>
            </a:extLst>
          </p:cNvPr>
          <p:cNvSpPr/>
          <p:nvPr/>
        </p:nvSpPr>
        <p:spPr>
          <a:xfrm>
            <a:off x="193070" y="836509"/>
            <a:ext cx="8718174" cy="342723"/>
          </a:xfrm>
          <a:prstGeom prst="rect">
            <a:avLst/>
          </a:prstGeom>
        </p:spPr>
        <p:txBody>
          <a:bodyPr vert="horz" lIns="91440" tIns="45720" rIns="91440" bIns="45720" rtlCol="0">
            <a:noAutofit/>
          </a:bodyPr>
          <a:lstStyle/>
          <a:p>
            <a:pPr>
              <a:lnSpc>
                <a:spcPct val="80000"/>
              </a:lnSpc>
              <a:spcBef>
                <a:spcPct val="0"/>
              </a:spcBef>
            </a:pPr>
            <a:r>
              <a:rPr lang="es-PE" sz="2000" b="1" dirty="0">
                <a:ea typeface="+mj-ea"/>
                <a:cs typeface="+mj-cs"/>
              </a:rPr>
              <a:t>ESCENARIO DE RIESGO BASADO EN PRONÓSTICO DE LLUVIAS</a:t>
            </a:r>
          </a:p>
        </p:txBody>
      </p:sp>
      <p:sp>
        <p:nvSpPr>
          <p:cNvPr id="15" name="Marcador de texto 9">
            <a:extLst>
              <a:ext uri="{FF2B5EF4-FFF2-40B4-BE49-F238E27FC236}">
                <a16:creationId xmlns:a16="http://schemas.microsoft.com/office/drawing/2014/main" id="{35EF78FE-4B60-4197-9634-A8DADB260414}"/>
              </a:ext>
            </a:extLst>
          </p:cNvPr>
          <p:cNvSpPr txBox="1">
            <a:spLocks/>
          </p:cNvSpPr>
          <p:nvPr/>
        </p:nvSpPr>
        <p:spPr>
          <a:xfrm>
            <a:off x="2094402" y="1212111"/>
            <a:ext cx="5443435" cy="374825"/>
          </a:xfrm>
          <a:prstGeom prst="rect">
            <a:avLst/>
          </a:prstGeom>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PE" sz="1600" b="1" dirty="0">
                <a:solidFill>
                  <a:schemeClr val="accent1">
                    <a:lumMod val="50000"/>
                  </a:schemeClr>
                </a:solidFill>
              </a:rPr>
              <a:t>AVISOS METEOROLÓGICOS (PRONÓSTICO DE CORTO PLAZO)</a:t>
            </a:r>
          </a:p>
        </p:txBody>
      </p:sp>
      <p:grpSp>
        <p:nvGrpSpPr>
          <p:cNvPr id="6" name="Grupo 5">
            <a:extLst>
              <a:ext uri="{FF2B5EF4-FFF2-40B4-BE49-F238E27FC236}">
                <a16:creationId xmlns:a16="http://schemas.microsoft.com/office/drawing/2014/main" id="{B3640443-4907-4E0F-B59D-B77C5BD4290A}"/>
              </a:ext>
            </a:extLst>
          </p:cNvPr>
          <p:cNvGrpSpPr/>
          <p:nvPr/>
        </p:nvGrpSpPr>
        <p:grpSpPr>
          <a:xfrm>
            <a:off x="588039" y="1747502"/>
            <a:ext cx="2325543" cy="1815322"/>
            <a:chOff x="495884" y="1619815"/>
            <a:chExt cx="4014804" cy="2824485"/>
          </a:xfrm>
        </p:grpSpPr>
        <p:pic>
          <p:nvPicPr>
            <p:cNvPr id="4" name="Imagen 3">
              <a:extLst>
                <a:ext uri="{FF2B5EF4-FFF2-40B4-BE49-F238E27FC236}">
                  <a16:creationId xmlns:a16="http://schemas.microsoft.com/office/drawing/2014/main" id="{2F3F82A3-E43E-44C2-9A49-A8E393F87C27}"/>
                </a:ext>
              </a:extLst>
            </p:cNvPr>
            <p:cNvPicPr>
              <a:picLocks noChangeAspect="1"/>
            </p:cNvPicPr>
            <p:nvPr/>
          </p:nvPicPr>
          <p:blipFill>
            <a:blip r:embed="rId5"/>
            <a:stretch>
              <a:fillRect/>
            </a:stretch>
          </p:blipFill>
          <p:spPr>
            <a:xfrm>
              <a:off x="2504661" y="1619815"/>
              <a:ext cx="2006027" cy="2824485"/>
            </a:xfrm>
            <a:prstGeom prst="rect">
              <a:avLst/>
            </a:prstGeom>
          </p:spPr>
        </p:pic>
        <p:pic>
          <p:nvPicPr>
            <p:cNvPr id="5" name="Imagen 4">
              <a:extLst>
                <a:ext uri="{FF2B5EF4-FFF2-40B4-BE49-F238E27FC236}">
                  <a16:creationId xmlns:a16="http://schemas.microsoft.com/office/drawing/2014/main" id="{A404895D-3849-40BD-957D-5BD10E834B49}"/>
                </a:ext>
              </a:extLst>
            </p:cNvPr>
            <p:cNvPicPr>
              <a:picLocks noChangeAspect="1"/>
            </p:cNvPicPr>
            <p:nvPr/>
          </p:nvPicPr>
          <p:blipFill>
            <a:blip r:embed="rId6"/>
            <a:stretch>
              <a:fillRect/>
            </a:stretch>
          </p:blipFill>
          <p:spPr>
            <a:xfrm>
              <a:off x="495884" y="1619815"/>
              <a:ext cx="2008777" cy="2824485"/>
            </a:xfrm>
            <a:prstGeom prst="rect">
              <a:avLst/>
            </a:prstGeom>
            <a:ln>
              <a:solidFill>
                <a:schemeClr val="bg2">
                  <a:lumMod val="75000"/>
                </a:schemeClr>
              </a:solidFill>
            </a:ln>
          </p:spPr>
        </p:pic>
      </p:grpSp>
      <p:grpSp>
        <p:nvGrpSpPr>
          <p:cNvPr id="19" name="Grupo 18">
            <a:extLst>
              <a:ext uri="{FF2B5EF4-FFF2-40B4-BE49-F238E27FC236}">
                <a16:creationId xmlns:a16="http://schemas.microsoft.com/office/drawing/2014/main" id="{4FEBB1D7-1A42-45A7-B3BD-F2E570DCBE73}"/>
              </a:ext>
            </a:extLst>
          </p:cNvPr>
          <p:cNvGrpSpPr/>
          <p:nvPr/>
        </p:nvGrpSpPr>
        <p:grpSpPr>
          <a:xfrm>
            <a:off x="2995471" y="1765348"/>
            <a:ext cx="2323952" cy="1799284"/>
            <a:chOff x="4024054" y="3035147"/>
            <a:chExt cx="3453548" cy="2437798"/>
          </a:xfrm>
        </p:grpSpPr>
        <p:pic>
          <p:nvPicPr>
            <p:cNvPr id="7" name="Imagen 6">
              <a:extLst>
                <a:ext uri="{FF2B5EF4-FFF2-40B4-BE49-F238E27FC236}">
                  <a16:creationId xmlns:a16="http://schemas.microsoft.com/office/drawing/2014/main" id="{7C2FFBC1-3C8C-4255-80FC-0129B826FFEC}"/>
                </a:ext>
              </a:extLst>
            </p:cNvPr>
            <p:cNvPicPr>
              <a:picLocks noChangeAspect="1"/>
            </p:cNvPicPr>
            <p:nvPr/>
          </p:nvPicPr>
          <p:blipFill>
            <a:blip r:embed="rId7"/>
            <a:stretch>
              <a:fillRect/>
            </a:stretch>
          </p:blipFill>
          <p:spPr>
            <a:xfrm>
              <a:off x="4024054" y="3035147"/>
              <a:ext cx="1731358" cy="2435349"/>
            </a:xfrm>
            <a:prstGeom prst="rect">
              <a:avLst/>
            </a:prstGeom>
            <a:ln>
              <a:solidFill>
                <a:schemeClr val="bg2">
                  <a:lumMod val="75000"/>
                </a:schemeClr>
              </a:solidFill>
            </a:ln>
          </p:spPr>
        </p:pic>
        <p:pic>
          <p:nvPicPr>
            <p:cNvPr id="8" name="Imagen 7">
              <a:extLst>
                <a:ext uri="{FF2B5EF4-FFF2-40B4-BE49-F238E27FC236}">
                  <a16:creationId xmlns:a16="http://schemas.microsoft.com/office/drawing/2014/main" id="{7B662FBF-7E1E-4F57-9997-A0CBC28A852B}"/>
                </a:ext>
              </a:extLst>
            </p:cNvPr>
            <p:cNvPicPr>
              <a:picLocks noChangeAspect="1"/>
            </p:cNvPicPr>
            <p:nvPr/>
          </p:nvPicPr>
          <p:blipFill>
            <a:blip r:embed="rId8"/>
            <a:stretch>
              <a:fillRect/>
            </a:stretch>
          </p:blipFill>
          <p:spPr>
            <a:xfrm>
              <a:off x="5750828" y="3035147"/>
              <a:ext cx="1726774" cy="2437798"/>
            </a:xfrm>
            <a:prstGeom prst="rect">
              <a:avLst/>
            </a:prstGeom>
          </p:spPr>
        </p:pic>
      </p:grpSp>
      <p:sp>
        <p:nvSpPr>
          <p:cNvPr id="23" name="Flecha: pentágono 22">
            <a:extLst>
              <a:ext uri="{FF2B5EF4-FFF2-40B4-BE49-F238E27FC236}">
                <a16:creationId xmlns:a16="http://schemas.microsoft.com/office/drawing/2014/main" id="{1316F300-65F0-4872-BF71-028E6C902634}"/>
              </a:ext>
            </a:extLst>
          </p:cNvPr>
          <p:cNvSpPr/>
          <p:nvPr/>
        </p:nvSpPr>
        <p:spPr>
          <a:xfrm>
            <a:off x="6033616" y="2210463"/>
            <a:ext cx="731520" cy="736735"/>
          </a:xfrm>
          <a:prstGeom prst="homePlate">
            <a:avLst/>
          </a:prstGeom>
          <a:solidFill>
            <a:srgbClr val="297E9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PE" dirty="0"/>
              <a:t>1</a:t>
            </a:r>
          </a:p>
        </p:txBody>
      </p:sp>
      <p:sp>
        <p:nvSpPr>
          <p:cNvPr id="25" name="Rectángulo: esquinas redondeadas 24">
            <a:extLst>
              <a:ext uri="{FF2B5EF4-FFF2-40B4-BE49-F238E27FC236}">
                <a16:creationId xmlns:a16="http://schemas.microsoft.com/office/drawing/2014/main" id="{D53FF6D3-7324-48B3-9F6F-E1E6F73C109E}"/>
              </a:ext>
            </a:extLst>
          </p:cNvPr>
          <p:cNvSpPr/>
          <p:nvPr/>
        </p:nvSpPr>
        <p:spPr>
          <a:xfrm>
            <a:off x="6033616" y="3054626"/>
            <a:ext cx="2297927" cy="736735"/>
          </a:xfrm>
          <a:prstGeom prst="roundRect">
            <a:avLst/>
          </a:prstGeom>
          <a:solidFill>
            <a:schemeClr val="bg2"/>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PE" b="1" dirty="0">
                <a:solidFill>
                  <a:schemeClr val="tx1"/>
                </a:solidFill>
              </a:rPr>
              <a:t>MINISTERIOS</a:t>
            </a:r>
          </a:p>
        </p:txBody>
      </p:sp>
      <p:sp>
        <p:nvSpPr>
          <p:cNvPr id="26" name="Flecha: pentágono 25">
            <a:extLst>
              <a:ext uri="{FF2B5EF4-FFF2-40B4-BE49-F238E27FC236}">
                <a16:creationId xmlns:a16="http://schemas.microsoft.com/office/drawing/2014/main" id="{857DE31D-F1BE-463C-8966-46C6880BE445}"/>
              </a:ext>
            </a:extLst>
          </p:cNvPr>
          <p:cNvSpPr/>
          <p:nvPr/>
        </p:nvSpPr>
        <p:spPr>
          <a:xfrm>
            <a:off x="6033616" y="3054626"/>
            <a:ext cx="731520" cy="736735"/>
          </a:xfrm>
          <a:prstGeom prst="homePlate">
            <a:avLst/>
          </a:prstGeom>
          <a:solidFill>
            <a:srgbClr val="006B7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PE" dirty="0"/>
              <a:t>2</a:t>
            </a:r>
          </a:p>
        </p:txBody>
      </p:sp>
      <p:sp>
        <p:nvSpPr>
          <p:cNvPr id="27" name="Rectángulo: esquinas redondeadas 26">
            <a:extLst>
              <a:ext uri="{FF2B5EF4-FFF2-40B4-BE49-F238E27FC236}">
                <a16:creationId xmlns:a16="http://schemas.microsoft.com/office/drawing/2014/main" id="{101D42F3-F01C-4513-BFB9-BB6EB09F791C}"/>
              </a:ext>
            </a:extLst>
          </p:cNvPr>
          <p:cNvSpPr/>
          <p:nvPr/>
        </p:nvSpPr>
        <p:spPr>
          <a:xfrm>
            <a:off x="6033616" y="3898789"/>
            <a:ext cx="2297927" cy="736735"/>
          </a:xfrm>
          <a:prstGeom prst="roundRect">
            <a:avLst/>
          </a:prstGeom>
          <a:solidFill>
            <a:schemeClr val="bg2"/>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PE" b="1" dirty="0">
                <a:solidFill>
                  <a:schemeClr val="tx1"/>
                </a:solidFill>
              </a:rPr>
              <a:t>GOBIERNOS REGIONALES</a:t>
            </a:r>
          </a:p>
        </p:txBody>
      </p:sp>
      <p:sp>
        <p:nvSpPr>
          <p:cNvPr id="28" name="Flecha: pentágono 27">
            <a:extLst>
              <a:ext uri="{FF2B5EF4-FFF2-40B4-BE49-F238E27FC236}">
                <a16:creationId xmlns:a16="http://schemas.microsoft.com/office/drawing/2014/main" id="{1AE82242-88D3-46AF-92C6-57DC2F0C6525}"/>
              </a:ext>
            </a:extLst>
          </p:cNvPr>
          <p:cNvSpPr/>
          <p:nvPr/>
        </p:nvSpPr>
        <p:spPr>
          <a:xfrm>
            <a:off x="6033616" y="3898789"/>
            <a:ext cx="731520" cy="736735"/>
          </a:xfrm>
          <a:prstGeom prst="homePlate">
            <a:avLst/>
          </a:prstGeom>
          <a:solidFill>
            <a:srgbClr val="297E9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PE" dirty="0"/>
              <a:t>3</a:t>
            </a:r>
          </a:p>
        </p:txBody>
      </p:sp>
      <p:sp>
        <p:nvSpPr>
          <p:cNvPr id="29" name="Rectángulo: esquinas redondeadas 28">
            <a:extLst>
              <a:ext uri="{FF2B5EF4-FFF2-40B4-BE49-F238E27FC236}">
                <a16:creationId xmlns:a16="http://schemas.microsoft.com/office/drawing/2014/main" id="{92472758-250C-4BB6-B9B1-E6DC24A88459}"/>
              </a:ext>
            </a:extLst>
          </p:cNvPr>
          <p:cNvSpPr/>
          <p:nvPr/>
        </p:nvSpPr>
        <p:spPr>
          <a:xfrm>
            <a:off x="6033616" y="4749664"/>
            <a:ext cx="2297927" cy="736735"/>
          </a:xfrm>
          <a:prstGeom prst="roundRect">
            <a:avLst/>
          </a:prstGeom>
          <a:solidFill>
            <a:schemeClr val="bg2"/>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Ins="72000" rtlCol="0" anchor="ctr"/>
          <a:lstStyle/>
          <a:p>
            <a:pPr algn="r"/>
            <a:r>
              <a:rPr lang="es-PE" b="1" dirty="0">
                <a:solidFill>
                  <a:schemeClr val="tx1"/>
                </a:solidFill>
              </a:rPr>
              <a:t>GOBIERNOS LOCALES</a:t>
            </a:r>
          </a:p>
        </p:txBody>
      </p:sp>
      <p:sp>
        <p:nvSpPr>
          <p:cNvPr id="30" name="Flecha: pentágono 29">
            <a:extLst>
              <a:ext uri="{FF2B5EF4-FFF2-40B4-BE49-F238E27FC236}">
                <a16:creationId xmlns:a16="http://schemas.microsoft.com/office/drawing/2014/main" id="{EBE94462-6F27-4E17-9EBB-5FACCED02180}"/>
              </a:ext>
            </a:extLst>
          </p:cNvPr>
          <p:cNvSpPr/>
          <p:nvPr/>
        </p:nvSpPr>
        <p:spPr>
          <a:xfrm>
            <a:off x="6033616" y="4749664"/>
            <a:ext cx="731520" cy="736735"/>
          </a:xfrm>
          <a:prstGeom prst="homePlate">
            <a:avLst/>
          </a:prstGeom>
          <a:solidFill>
            <a:srgbClr val="006B7A"/>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PE" dirty="0"/>
              <a:t>4</a:t>
            </a:r>
          </a:p>
        </p:txBody>
      </p:sp>
    </p:spTree>
    <p:extLst>
      <p:ext uri="{BB962C8B-B14F-4D97-AF65-F5344CB8AC3E}">
        <p14:creationId xmlns:p14="http://schemas.microsoft.com/office/powerpoint/2010/main" val="3624049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6C222EA-1DAD-40BF-A56D-C6668A944616}"/>
              </a:ext>
            </a:extLst>
          </p:cNvPr>
          <p:cNvPicPr>
            <a:picLocks noChangeAspect="1"/>
          </p:cNvPicPr>
          <p:nvPr/>
        </p:nvPicPr>
        <p:blipFill>
          <a:blip r:embed="rId2"/>
          <a:stretch>
            <a:fillRect/>
          </a:stretch>
        </p:blipFill>
        <p:spPr>
          <a:xfrm>
            <a:off x="1" y="1838325"/>
            <a:ext cx="9143999" cy="3181350"/>
          </a:xfrm>
          <a:prstGeom prst="rect">
            <a:avLst/>
          </a:prstGeom>
        </p:spPr>
      </p:pic>
      <p:sp>
        <p:nvSpPr>
          <p:cNvPr id="5" name="1 Título">
            <a:extLst>
              <a:ext uri="{FF2B5EF4-FFF2-40B4-BE49-F238E27FC236}">
                <a16:creationId xmlns:a16="http://schemas.microsoft.com/office/drawing/2014/main" id="{23A9F9BB-A409-491C-92D2-E40494B7EE1E}"/>
              </a:ext>
            </a:extLst>
          </p:cNvPr>
          <p:cNvSpPr txBox="1">
            <a:spLocks/>
          </p:cNvSpPr>
          <p:nvPr/>
        </p:nvSpPr>
        <p:spPr>
          <a:xfrm>
            <a:off x="1188719" y="2564904"/>
            <a:ext cx="7107383" cy="1656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s-PE" sz="2400" b="1" dirty="0">
                <a:solidFill>
                  <a:srgbClr val="1F7B91"/>
                </a:solidFill>
                <a:latin typeface="Arial" panose="020B0604020202020204" pitchFamily="34" charset="0"/>
                <a:cs typeface="Arial" panose="020B0604020202020204" pitchFamily="34" charset="0"/>
              </a:rPr>
              <a:t>ESCENARIO DE RIESGO </a:t>
            </a:r>
          </a:p>
          <a:p>
            <a:pPr algn="ctr" fontAlgn="auto">
              <a:spcAft>
                <a:spcPts val="0"/>
              </a:spcAft>
            </a:pPr>
            <a:r>
              <a:rPr lang="es-PE" sz="2400" b="1" dirty="0">
                <a:solidFill>
                  <a:srgbClr val="1F7B91"/>
                </a:solidFill>
                <a:latin typeface="Arial" panose="020B0604020202020204" pitchFamily="34" charset="0"/>
                <a:cs typeface="Arial" panose="020B0604020202020204" pitchFamily="34" charset="0"/>
              </a:rPr>
              <a:t>POR BAJAS TEMPERATURAS</a:t>
            </a:r>
          </a:p>
        </p:txBody>
      </p:sp>
    </p:spTree>
    <p:extLst>
      <p:ext uri="{BB962C8B-B14F-4D97-AF65-F5344CB8AC3E}">
        <p14:creationId xmlns:p14="http://schemas.microsoft.com/office/powerpoint/2010/main" val="2808783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ángulo: esquinas redondeadas 35">
            <a:extLst>
              <a:ext uri="{FF2B5EF4-FFF2-40B4-BE49-F238E27FC236}">
                <a16:creationId xmlns:a16="http://schemas.microsoft.com/office/drawing/2014/main" id="{3FECCD31-C6EE-43FF-8D94-887C67D5AFBD}"/>
              </a:ext>
            </a:extLst>
          </p:cNvPr>
          <p:cNvSpPr/>
          <p:nvPr/>
        </p:nvSpPr>
        <p:spPr>
          <a:xfrm>
            <a:off x="3090767" y="1697679"/>
            <a:ext cx="2902682" cy="4549136"/>
          </a:xfrm>
          <a:prstGeom prst="roundRect">
            <a:avLst>
              <a:gd name="adj" fmla="val 218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a:solidFill>
                <a:schemeClr val="lt1"/>
              </a:solidFill>
            </a:endParaRPr>
          </a:p>
        </p:txBody>
      </p:sp>
      <p:pic>
        <p:nvPicPr>
          <p:cNvPr id="19" name="Imagen 18">
            <a:extLst>
              <a:ext uri="{FF2B5EF4-FFF2-40B4-BE49-F238E27FC236}">
                <a16:creationId xmlns:a16="http://schemas.microsoft.com/office/drawing/2014/main" id="{BB751A0E-7FA1-4F83-830A-C4A15779587F}"/>
              </a:ext>
            </a:extLst>
          </p:cNvPr>
          <p:cNvPicPr>
            <a:picLocks noChangeAspect="1"/>
          </p:cNvPicPr>
          <p:nvPr/>
        </p:nvPicPr>
        <p:blipFill rotWithShape="1">
          <a:blip r:embed="rId2"/>
          <a:srcRect l="45622"/>
          <a:stretch/>
        </p:blipFill>
        <p:spPr>
          <a:xfrm>
            <a:off x="3118264" y="2101981"/>
            <a:ext cx="2847688" cy="3624956"/>
          </a:xfrm>
          <a:prstGeom prst="rect">
            <a:avLst/>
          </a:prstGeom>
        </p:spPr>
      </p:pic>
      <p:sp>
        <p:nvSpPr>
          <p:cNvPr id="24" name="CuadroTexto 23">
            <a:extLst>
              <a:ext uri="{FF2B5EF4-FFF2-40B4-BE49-F238E27FC236}">
                <a16:creationId xmlns:a16="http://schemas.microsoft.com/office/drawing/2014/main" id="{AEAB6B1F-BC10-4252-B546-B2334488ED93}"/>
              </a:ext>
            </a:extLst>
          </p:cNvPr>
          <p:cNvSpPr txBox="1"/>
          <p:nvPr/>
        </p:nvSpPr>
        <p:spPr>
          <a:xfrm>
            <a:off x="3593804" y="1708392"/>
            <a:ext cx="2451488" cy="307777"/>
          </a:xfrm>
          <a:prstGeom prst="rect">
            <a:avLst/>
          </a:prstGeom>
          <a:noFill/>
        </p:spPr>
        <p:txBody>
          <a:bodyPr wrap="square" rtlCol="0">
            <a:spAutoFit/>
          </a:bodyPr>
          <a:lstStyle>
            <a:defPPr>
              <a:defRPr lang="en-US"/>
            </a:defPPr>
            <a:lvl1pPr>
              <a:defRPr sz="1600" b="1"/>
            </a:lvl1pPr>
          </a:lstStyle>
          <a:p>
            <a:pPr algn="ctr"/>
            <a:r>
              <a:rPr lang="es-PE" sz="1400" dirty="0"/>
              <a:t>Vulnerabilidad</a:t>
            </a:r>
          </a:p>
        </p:txBody>
      </p:sp>
      <p:grpSp>
        <p:nvGrpSpPr>
          <p:cNvPr id="32" name="Grupo 31">
            <a:extLst>
              <a:ext uri="{FF2B5EF4-FFF2-40B4-BE49-F238E27FC236}">
                <a16:creationId xmlns:a16="http://schemas.microsoft.com/office/drawing/2014/main" id="{977C04E7-F4A2-423A-A038-8389E29848D9}"/>
              </a:ext>
            </a:extLst>
          </p:cNvPr>
          <p:cNvGrpSpPr/>
          <p:nvPr/>
        </p:nvGrpSpPr>
        <p:grpSpPr>
          <a:xfrm>
            <a:off x="2988134" y="1739837"/>
            <a:ext cx="320127" cy="506856"/>
            <a:chOff x="1256120" y="1370570"/>
            <a:chExt cx="222817" cy="260632"/>
          </a:xfrm>
          <a:solidFill>
            <a:schemeClr val="tx2">
              <a:lumMod val="75000"/>
            </a:schemeClr>
          </a:solidFill>
        </p:grpSpPr>
        <p:sp>
          <p:nvSpPr>
            <p:cNvPr id="33" name="Flecha: a la derecha 32">
              <a:extLst>
                <a:ext uri="{FF2B5EF4-FFF2-40B4-BE49-F238E27FC236}">
                  <a16:creationId xmlns:a16="http://schemas.microsoft.com/office/drawing/2014/main" id="{0C04CECF-C7B4-4481-9AA1-6F56F7F46EB7}"/>
                </a:ext>
              </a:extLst>
            </p:cNvPr>
            <p:cNvSpPr/>
            <p:nvPr/>
          </p:nvSpPr>
          <p:spPr>
            <a:xfrm rot="21575824">
              <a:off x="1256120" y="1370570"/>
              <a:ext cx="222817" cy="260632"/>
            </a:xfrm>
            <a:prstGeom prst="rightArrow">
              <a:avLst>
                <a:gd name="adj1" fmla="val 60000"/>
                <a:gd name="adj2" fmla="val 50000"/>
              </a:avLst>
            </a:prstGeom>
            <a:grpFill/>
          </p:spPr>
          <p:style>
            <a:lnRef idx="0">
              <a:schemeClr val="lt1">
                <a:hueOff val="0"/>
                <a:satOff val="0"/>
                <a:lumOff val="0"/>
                <a:alphaOff val="0"/>
              </a:schemeClr>
            </a:lnRef>
            <a:fillRef idx="1">
              <a:scrgbClr r="0" g="0" b="0"/>
            </a:fillRef>
            <a:effectRef idx="0">
              <a:schemeClr val="accent2">
                <a:hueOff val="4681519"/>
                <a:satOff val="-5839"/>
                <a:lumOff val="1373"/>
                <a:alphaOff val="0"/>
              </a:schemeClr>
            </a:effectRef>
            <a:fontRef idx="minor">
              <a:schemeClr val="lt1"/>
            </a:fontRef>
          </p:style>
        </p:sp>
        <p:sp>
          <p:nvSpPr>
            <p:cNvPr id="34" name="Flecha: a la derecha 4">
              <a:extLst>
                <a:ext uri="{FF2B5EF4-FFF2-40B4-BE49-F238E27FC236}">
                  <a16:creationId xmlns:a16="http://schemas.microsoft.com/office/drawing/2014/main" id="{6A3BCF34-FCD4-458A-A94C-160477ED44A1}"/>
                </a:ext>
              </a:extLst>
            </p:cNvPr>
            <p:cNvSpPr txBox="1"/>
            <p:nvPr/>
          </p:nvSpPr>
          <p:spPr>
            <a:xfrm rot="21575824">
              <a:off x="1256121" y="1422931"/>
              <a:ext cx="155972" cy="15638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s-ES" sz="800" kern="1200" dirty="0"/>
            </a:p>
          </p:txBody>
        </p:sp>
      </p:grpSp>
      <p:sp>
        <p:nvSpPr>
          <p:cNvPr id="26" name="Rectángulo: esquinas redondeadas 25">
            <a:extLst>
              <a:ext uri="{FF2B5EF4-FFF2-40B4-BE49-F238E27FC236}">
                <a16:creationId xmlns:a16="http://schemas.microsoft.com/office/drawing/2014/main" id="{BB678A21-AACF-497C-AEA4-53DD75AFD15A}"/>
              </a:ext>
            </a:extLst>
          </p:cNvPr>
          <p:cNvSpPr/>
          <p:nvPr/>
        </p:nvSpPr>
        <p:spPr>
          <a:xfrm>
            <a:off x="99550" y="1697679"/>
            <a:ext cx="2902682" cy="4549136"/>
          </a:xfrm>
          <a:prstGeom prst="roundRect">
            <a:avLst>
              <a:gd name="adj" fmla="val 218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a:solidFill>
                <a:schemeClr val="lt1"/>
              </a:solidFill>
            </a:endParaRPr>
          </a:p>
        </p:txBody>
      </p:sp>
      <p:sp>
        <p:nvSpPr>
          <p:cNvPr id="18" name="Marcador de texto 9">
            <a:extLst>
              <a:ext uri="{FF2B5EF4-FFF2-40B4-BE49-F238E27FC236}">
                <a16:creationId xmlns:a16="http://schemas.microsoft.com/office/drawing/2014/main" id="{659CC7A8-25D8-4D21-A048-35DF8724285D}"/>
              </a:ext>
            </a:extLst>
          </p:cNvPr>
          <p:cNvSpPr txBox="1">
            <a:spLocks/>
          </p:cNvSpPr>
          <p:nvPr/>
        </p:nvSpPr>
        <p:spPr>
          <a:xfrm>
            <a:off x="2911202" y="1208572"/>
            <a:ext cx="4032630" cy="432048"/>
          </a:xfrm>
          <a:prstGeom prst="rect">
            <a:avLst/>
          </a:prstGeom>
        </p:spPr>
        <p:txBody>
          <a:bodyPr vert="horz" lIns="91440" tIns="45720" rIns="91440" bIns="45720" rtlCol="0" anchor="ctr"/>
          <a:lstStyle>
            <a:defPPr>
              <a:defRPr lang="es-ES"/>
            </a:defPPr>
            <a:lvl1pPr algn="ctr">
              <a:defRPr sz="1600" b="1">
                <a:solidFill>
                  <a:schemeClr val="accent1">
                    <a:lumMod val="50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PE" dirty="0"/>
              <a:t>PLAN DE PREVENCIÓN - SECTOR SALUD</a:t>
            </a:r>
          </a:p>
        </p:txBody>
      </p:sp>
      <p:pic>
        <p:nvPicPr>
          <p:cNvPr id="20" name="Imagen 19">
            <a:extLst>
              <a:ext uri="{FF2B5EF4-FFF2-40B4-BE49-F238E27FC236}">
                <a16:creationId xmlns:a16="http://schemas.microsoft.com/office/drawing/2014/main" id="{5CB19AB6-EBF8-4BCD-BF5A-7D423D44F162}"/>
              </a:ext>
            </a:extLst>
          </p:cNvPr>
          <p:cNvPicPr>
            <a:picLocks noChangeAspect="1"/>
          </p:cNvPicPr>
          <p:nvPr/>
        </p:nvPicPr>
        <p:blipFill rotWithShape="1">
          <a:blip r:embed="rId2"/>
          <a:srcRect l="1044" t="1391" r="54903" b="1084"/>
          <a:stretch/>
        </p:blipFill>
        <p:spPr>
          <a:xfrm>
            <a:off x="6188532" y="1892605"/>
            <a:ext cx="2855918" cy="4162177"/>
          </a:xfrm>
          <a:prstGeom prst="rect">
            <a:avLst/>
          </a:prstGeom>
          <a:ln>
            <a:solidFill>
              <a:schemeClr val="bg2">
                <a:lumMod val="90000"/>
              </a:schemeClr>
            </a:solidFill>
          </a:ln>
        </p:spPr>
      </p:pic>
      <p:pic>
        <p:nvPicPr>
          <p:cNvPr id="21" name="Imagen 20">
            <a:extLst>
              <a:ext uri="{FF2B5EF4-FFF2-40B4-BE49-F238E27FC236}">
                <a16:creationId xmlns:a16="http://schemas.microsoft.com/office/drawing/2014/main" id="{29BB1D29-E245-464F-B2FE-F23BBB4EF460}"/>
              </a:ext>
            </a:extLst>
          </p:cNvPr>
          <p:cNvPicPr>
            <a:picLocks noChangeAspect="1"/>
          </p:cNvPicPr>
          <p:nvPr/>
        </p:nvPicPr>
        <p:blipFill rotWithShape="1">
          <a:blip r:embed="rId3"/>
          <a:srcRect t="5432" b="5619"/>
          <a:stretch/>
        </p:blipFill>
        <p:spPr>
          <a:xfrm>
            <a:off x="147940" y="3510483"/>
            <a:ext cx="1998302" cy="2525333"/>
          </a:xfrm>
          <a:prstGeom prst="rect">
            <a:avLst/>
          </a:prstGeom>
          <a:scene3d>
            <a:camera prst="perspectiveHeroicExtremeRightFacing" fov="6300000">
              <a:rot lat="0" lon="19200000" rev="0"/>
            </a:camera>
            <a:lightRig rig="threePt" dir="t"/>
          </a:scene3d>
        </p:spPr>
      </p:pic>
      <p:pic>
        <p:nvPicPr>
          <p:cNvPr id="23" name="Imagen 22">
            <a:extLst>
              <a:ext uri="{FF2B5EF4-FFF2-40B4-BE49-F238E27FC236}">
                <a16:creationId xmlns:a16="http://schemas.microsoft.com/office/drawing/2014/main" id="{12C874BB-3C71-4F77-B109-0EE28CC50ABB}"/>
              </a:ext>
            </a:extLst>
          </p:cNvPr>
          <p:cNvPicPr>
            <a:picLocks noChangeAspect="1"/>
          </p:cNvPicPr>
          <p:nvPr/>
        </p:nvPicPr>
        <p:blipFill rotWithShape="1">
          <a:blip r:embed="rId4"/>
          <a:srcRect t="4889" b="5241"/>
          <a:stretch/>
        </p:blipFill>
        <p:spPr>
          <a:xfrm>
            <a:off x="99550" y="2051772"/>
            <a:ext cx="1874224" cy="2525333"/>
          </a:xfrm>
          <a:prstGeom prst="rect">
            <a:avLst/>
          </a:prstGeom>
          <a:scene3d>
            <a:camera prst="perspectiveHeroicExtremeRightFacing" fov="6300000">
              <a:rot lat="0" lon="19200000" rev="0"/>
            </a:camera>
            <a:lightRig rig="threePt" dir="t"/>
          </a:scene3d>
        </p:spPr>
      </p:pic>
      <p:sp>
        <p:nvSpPr>
          <p:cNvPr id="25" name="CuadroTexto 24">
            <a:extLst>
              <a:ext uri="{FF2B5EF4-FFF2-40B4-BE49-F238E27FC236}">
                <a16:creationId xmlns:a16="http://schemas.microsoft.com/office/drawing/2014/main" id="{F58E837C-0AD9-471E-AB58-43578F7584D7}"/>
              </a:ext>
            </a:extLst>
          </p:cNvPr>
          <p:cNvSpPr txBox="1"/>
          <p:nvPr/>
        </p:nvSpPr>
        <p:spPr>
          <a:xfrm>
            <a:off x="354155" y="1791277"/>
            <a:ext cx="2596360" cy="307777"/>
          </a:xfrm>
          <a:prstGeom prst="rect">
            <a:avLst/>
          </a:prstGeom>
          <a:noFill/>
        </p:spPr>
        <p:txBody>
          <a:bodyPr wrap="square" rtlCol="0">
            <a:spAutoFit/>
          </a:bodyPr>
          <a:lstStyle>
            <a:defPPr>
              <a:defRPr lang="en-US"/>
            </a:defPPr>
            <a:lvl1pPr>
              <a:defRPr sz="1600" b="1"/>
            </a:lvl1pPr>
          </a:lstStyle>
          <a:p>
            <a:pPr algn="r"/>
            <a:r>
              <a:rPr lang="es-PE" sz="1400" dirty="0"/>
              <a:t>Información climática</a:t>
            </a:r>
          </a:p>
        </p:txBody>
      </p:sp>
      <p:pic>
        <p:nvPicPr>
          <p:cNvPr id="22" name="Imagen 21">
            <a:extLst>
              <a:ext uri="{FF2B5EF4-FFF2-40B4-BE49-F238E27FC236}">
                <a16:creationId xmlns:a16="http://schemas.microsoft.com/office/drawing/2014/main" id="{E81C3E61-F781-4831-905E-9C0A82C45B5B}"/>
              </a:ext>
            </a:extLst>
          </p:cNvPr>
          <p:cNvPicPr>
            <a:picLocks noChangeAspect="1"/>
          </p:cNvPicPr>
          <p:nvPr/>
        </p:nvPicPr>
        <p:blipFill rotWithShape="1">
          <a:blip r:embed="rId5"/>
          <a:srcRect t="5330" b="5830"/>
          <a:stretch/>
        </p:blipFill>
        <p:spPr>
          <a:xfrm>
            <a:off x="1453394" y="2727297"/>
            <a:ext cx="1564987" cy="2228029"/>
          </a:xfrm>
          <a:prstGeom prst="rect">
            <a:avLst/>
          </a:prstGeom>
          <a:scene3d>
            <a:camera prst="perspectiveHeroicExtremeRightFacing" fov="6300000">
              <a:rot lat="0" lon="19800000" rev="0"/>
            </a:camera>
            <a:lightRig rig="threePt" dir="t"/>
          </a:scene3d>
        </p:spPr>
      </p:pic>
      <p:sp>
        <p:nvSpPr>
          <p:cNvPr id="28" name="CuadroTexto 27">
            <a:extLst>
              <a:ext uri="{FF2B5EF4-FFF2-40B4-BE49-F238E27FC236}">
                <a16:creationId xmlns:a16="http://schemas.microsoft.com/office/drawing/2014/main" id="{9ECB79D2-3DE2-4150-9CE5-24C40AFFF23E}"/>
              </a:ext>
            </a:extLst>
          </p:cNvPr>
          <p:cNvSpPr txBox="1"/>
          <p:nvPr/>
        </p:nvSpPr>
        <p:spPr>
          <a:xfrm>
            <a:off x="6232799" y="1584828"/>
            <a:ext cx="2767384" cy="307777"/>
          </a:xfrm>
          <a:prstGeom prst="rect">
            <a:avLst/>
          </a:prstGeom>
          <a:noFill/>
        </p:spPr>
        <p:txBody>
          <a:bodyPr wrap="square" rtlCol="0">
            <a:spAutoFit/>
          </a:bodyPr>
          <a:lstStyle>
            <a:defPPr>
              <a:defRPr lang="en-US"/>
            </a:defPPr>
            <a:lvl1pPr>
              <a:defRPr sz="1600" b="1"/>
            </a:lvl1pPr>
          </a:lstStyle>
          <a:p>
            <a:pPr algn="ctr"/>
            <a:r>
              <a:rPr lang="es-PE" sz="1400" dirty="0"/>
              <a:t>Escenario de riesgo</a:t>
            </a:r>
          </a:p>
        </p:txBody>
      </p:sp>
      <p:sp>
        <p:nvSpPr>
          <p:cNvPr id="27" name="CuadroTexto 26">
            <a:extLst>
              <a:ext uri="{FF2B5EF4-FFF2-40B4-BE49-F238E27FC236}">
                <a16:creationId xmlns:a16="http://schemas.microsoft.com/office/drawing/2014/main" id="{1BD071B3-5856-4B0E-8310-76B88F2A728D}"/>
              </a:ext>
            </a:extLst>
          </p:cNvPr>
          <p:cNvSpPr txBox="1"/>
          <p:nvPr/>
        </p:nvSpPr>
        <p:spPr>
          <a:xfrm>
            <a:off x="1709530" y="5959900"/>
            <a:ext cx="1205879" cy="253916"/>
          </a:xfrm>
          <a:prstGeom prst="rect">
            <a:avLst/>
          </a:prstGeom>
          <a:noFill/>
        </p:spPr>
        <p:txBody>
          <a:bodyPr wrap="square" rtlCol="0">
            <a:spAutoFit/>
          </a:bodyPr>
          <a:lstStyle>
            <a:defPPr>
              <a:defRPr lang="en-US"/>
            </a:defPPr>
            <a:lvl1pPr>
              <a:defRPr sz="1600" b="1"/>
            </a:lvl1pPr>
          </a:lstStyle>
          <a:p>
            <a:r>
              <a:rPr lang="es-PE" sz="1050" dirty="0"/>
              <a:t>Fuente: SENAMHI</a:t>
            </a:r>
          </a:p>
        </p:txBody>
      </p:sp>
      <p:sp>
        <p:nvSpPr>
          <p:cNvPr id="35" name="CuadroTexto 34">
            <a:extLst>
              <a:ext uri="{FF2B5EF4-FFF2-40B4-BE49-F238E27FC236}">
                <a16:creationId xmlns:a16="http://schemas.microsoft.com/office/drawing/2014/main" id="{2866054C-F565-48B9-AEB3-BFE6F4EB3A4F}"/>
              </a:ext>
            </a:extLst>
          </p:cNvPr>
          <p:cNvSpPr txBox="1"/>
          <p:nvPr/>
        </p:nvSpPr>
        <p:spPr>
          <a:xfrm>
            <a:off x="4819548" y="5959396"/>
            <a:ext cx="1029636" cy="261610"/>
          </a:xfrm>
          <a:prstGeom prst="rect">
            <a:avLst/>
          </a:prstGeom>
          <a:noFill/>
        </p:spPr>
        <p:txBody>
          <a:bodyPr wrap="square" rtlCol="0">
            <a:spAutoFit/>
          </a:bodyPr>
          <a:lstStyle>
            <a:defPPr>
              <a:defRPr lang="en-US"/>
            </a:defPPr>
            <a:lvl1pPr>
              <a:defRPr sz="1600" b="1"/>
            </a:lvl1pPr>
          </a:lstStyle>
          <a:p>
            <a:r>
              <a:rPr lang="es-PE" sz="1050" dirty="0"/>
              <a:t>Fuente: MINSA</a:t>
            </a:r>
          </a:p>
        </p:txBody>
      </p:sp>
      <p:sp>
        <p:nvSpPr>
          <p:cNvPr id="37" name="Rectángulo 36">
            <a:extLst>
              <a:ext uri="{FF2B5EF4-FFF2-40B4-BE49-F238E27FC236}">
                <a16:creationId xmlns:a16="http://schemas.microsoft.com/office/drawing/2014/main" id="{116ED1BA-A256-4867-84DF-44972AFC1D17}"/>
              </a:ext>
            </a:extLst>
          </p:cNvPr>
          <p:cNvSpPr/>
          <p:nvPr/>
        </p:nvSpPr>
        <p:spPr>
          <a:xfrm>
            <a:off x="193070" y="836509"/>
            <a:ext cx="8718174" cy="342723"/>
          </a:xfrm>
          <a:prstGeom prst="rect">
            <a:avLst/>
          </a:prstGeom>
        </p:spPr>
        <p:txBody>
          <a:bodyPr vert="horz" lIns="91440" tIns="45720" rIns="91440" bIns="45720" rtlCol="0">
            <a:noAutofit/>
          </a:bodyPr>
          <a:lstStyle/>
          <a:p>
            <a:pPr>
              <a:lnSpc>
                <a:spcPct val="80000"/>
              </a:lnSpc>
              <a:spcBef>
                <a:spcPct val="0"/>
              </a:spcBef>
            </a:pPr>
            <a:r>
              <a:rPr lang="es-PE" sz="2000" b="1" dirty="0">
                <a:ea typeface="+mj-ea"/>
                <a:cs typeface="+mj-cs"/>
              </a:rPr>
              <a:t>ESCENARIO DE RIESGO POR BAJAS TEMPERATURAS</a:t>
            </a:r>
          </a:p>
        </p:txBody>
      </p:sp>
      <p:sp>
        <p:nvSpPr>
          <p:cNvPr id="38" name="CuadroTexto 37">
            <a:extLst>
              <a:ext uri="{FF2B5EF4-FFF2-40B4-BE49-F238E27FC236}">
                <a16:creationId xmlns:a16="http://schemas.microsoft.com/office/drawing/2014/main" id="{41085D79-AA5F-42E9-BF8E-4DBDC5C4CDE9}"/>
              </a:ext>
            </a:extLst>
          </p:cNvPr>
          <p:cNvSpPr txBox="1"/>
          <p:nvPr/>
        </p:nvSpPr>
        <p:spPr>
          <a:xfrm>
            <a:off x="7227736" y="6036599"/>
            <a:ext cx="1772447" cy="253916"/>
          </a:xfrm>
          <a:prstGeom prst="rect">
            <a:avLst/>
          </a:prstGeom>
          <a:noFill/>
        </p:spPr>
        <p:txBody>
          <a:bodyPr wrap="square" rtlCol="0">
            <a:spAutoFit/>
          </a:bodyPr>
          <a:lstStyle>
            <a:defPPr>
              <a:defRPr lang="en-US"/>
            </a:defPPr>
            <a:lvl1pPr>
              <a:defRPr sz="1600" b="1"/>
            </a:lvl1pPr>
          </a:lstStyle>
          <a:p>
            <a:r>
              <a:rPr lang="es-PE" sz="1050" dirty="0"/>
              <a:t>Fuente: CENEPRED - MINSA</a:t>
            </a:r>
          </a:p>
        </p:txBody>
      </p:sp>
    </p:spTree>
    <p:extLst>
      <p:ext uri="{BB962C8B-B14F-4D97-AF65-F5344CB8AC3E}">
        <p14:creationId xmlns:p14="http://schemas.microsoft.com/office/powerpoint/2010/main" val="3398710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Marcador de texto 9">
            <a:extLst>
              <a:ext uri="{FF2B5EF4-FFF2-40B4-BE49-F238E27FC236}">
                <a16:creationId xmlns:a16="http://schemas.microsoft.com/office/drawing/2014/main" id="{659CC7A8-25D8-4D21-A048-35DF8724285D}"/>
              </a:ext>
            </a:extLst>
          </p:cNvPr>
          <p:cNvSpPr txBox="1">
            <a:spLocks/>
          </p:cNvSpPr>
          <p:nvPr/>
        </p:nvSpPr>
        <p:spPr>
          <a:xfrm>
            <a:off x="1853737" y="1208134"/>
            <a:ext cx="5714485" cy="432048"/>
          </a:xfrm>
          <a:prstGeom prst="rect">
            <a:avLst/>
          </a:prstGeom>
        </p:spPr>
        <p:txBody>
          <a:bodyPr vert="horz" lIns="91440" tIns="45720" rIns="91440" bIns="45720" rtlCol="0" anchor="ctr"/>
          <a:lstStyle>
            <a:defPPr>
              <a:defRPr lang="es-ES"/>
            </a:defPPr>
            <a:lvl1pPr algn="ctr">
              <a:defRPr sz="1600" b="1">
                <a:solidFill>
                  <a:schemeClr val="accent1">
                    <a:lumMod val="50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PE" dirty="0"/>
              <a:t>PLAN MULTISECTORIAL ANTE HELADAS Y FRIAJES 2019 - 2021</a:t>
            </a:r>
          </a:p>
        </p:txBody>
      </p:sp>
      <p:pic>
        <p:nvPicPr>
          <p:cNvPr id="16" name="Imagen 15">
            <a:extLst>
              <a:ext uri="{FF2B5EF4-FFF2-40B4-BE49-F238E27FC236}">
                <a16:creationId xmlns:a16="http://schemas.microsoft.com/office/drawing/2014/main" id="{6CBA9148-022C-43C8-92C1-9A1E83AF83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70" t="1774" r="2038" b="1976"/>
          <a:stretch/>
        </p:blipFill>
        <p:spPr>
          <a:xfrm>
            <a:off x="2586253" y="1967291"/>
            <a:ext cx="2124727" cy="3067535"/>
          </a:xfrm>
          <a:prstGeom prst="rect">
            <a:avLst/>
          </a:prstGeom>
          <a:ln w="3175">
            <a:solidFill>
              <a:schemeClr val="tx1">
                <a:lumMod val="65000"/>
                <a:lumOff val="35000"/>
              </a:schemeClr>
            </a:solidFill>
          </a:ln>
        </p:spPr>
      </p:pic>
      <p:pic>
        <p:nvPicPr>
          <p:cNvPr id="24" name="Imagen 23">
            <a:extLst>
              <a:ext uri="{FF2B5EF4-FFF2-40B4-BE49-F238E27FC236}">
                <a16:creationId xmlns:a16="http://schemas.microsoft.com/office/drawing/2014/main" id="{1CD858B3-3083-47EE-A937-F377E6AB65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00" t="1770" r="2589" b="1770"/>
          <a:stretch/>
        </p:blipFill>
        <p:spPr>
          <a:xfrm>
            <a:off x="416777" y="1967292"/>
            <a:ext cx="2098421" cy="3067535"/>
          </a:xfrm>
          <a:prstGeom prst="rect">
            <a:avLst/>
          </a:prstGeom>
          <a:ln w="3175">
            <a:solidFill>
              <a:schemeClr val="tx1">
                <a:lumMod val="65000"/>
                <a:lumOff val="35000"/>
              </a:schemeClr>
            </a:solidFill>
          </a:ln>
        </p:spPr>
      </p:pic>
      <p:sp>
        <p:nvSpPr>
          <p:cNvPr id="25" name="CuadroTexto 24">
            <a:extLst>
              <a:ext uri="{FF2B5EF4-FFF2-40B4-BE49-F238E27FC236}">
                <a16:creationId xmlns:a16="http://schemas.microsoft.com/office/drawing/2014/main" id="{462E6D1B-4304-40A9-8794-6F414834BAD9}"/>
              </a:ext>
            </a:extLst>
          </p:cNvPr>
          <p:cNvSpPr txBox="1"/>
          <p:nvPr/>
        </p:nvSpPr>
        <p:spPr>
          <a:xfrm>
            <a:off x="416777" y="1705681"/>
            <a:ext cx="2098421" cy="253916"/>
          </a:xfrm>
          <a:prstGeom prst="rect">
            <a:avLst/>
          </a:prstGeom>
          <a:noFill/>
        </p:spPr>
        <p:txBody>
          <a:bodyPr wrap="square" rtlCol="0">
            <a:spAutoFit/>
          </a:bodyPr>
          <a:lstStyle>
            <a:defPPr>
              <a:defRPr lang="en-US"/>
            </a:defPPr>
            <a:lvl1pPr>
              <a:defRPr sz="1600" b="1"/>
            </a:lvl1pPr>
          </a:lstStyle>
          <a:p>
            <a:pPr algn="ctr"/>
            <a:r>
              <a:rPr lang="es-PE" sz="1050" dirty="0"/>
              <a:t>Temperaturas mínimas P10</a:t>
            </a:r>
          </a:p>
        </p:txBody>
      </p:sp>
      <p:sp>
        <p:nvSpPr>
          <p:cNvPr id="28" name="CuadroTexto 27">
            <a:extLst>
              <a:ext uri="{FF2B5EF4-FFF2-40B4-BE49-F238E27FC236}">
                <a16:creationId xmlns:a16="http://schemas.microsoft.com/office/drawing/2014/main" id="{E628B1C5-89D7-4220-83F9-E8EA9835CA0D}"/>
              </a:ext>
            </a:extLst>
          </p:cNvPr>
          <p:cNvSpPr txBox="1"/>
          <p:nvPr/>
        </p:nvSpPr>
        <p:spPr>
          <a:xfrm>
            <a:off x="2586253" y="1719203"/>
            <a:ext cx="2124727" cy="246221"/>
          </a:xfrm>
          <a:prstGeom prst="rect">
            <a:avLst/>
          </a:prstGeom>
          <a:noFill/>
        </p:spPr>
        <p:txBody>
          <a:bodyPr wrap="square" rtlCol="0">
            <a:spAutoFit/>
          </a:bodyPr>
          <a:lstStyle>
            <a:defPPr>
              <a:defRPr lang="en-US"/>
            </a:defPPr>
            <a:lvl1pPr>
              <a:defRPr sz="1600" b="1"/>
            </a:lvl1pPr>
          </a:lstStyle>
          <a:p>
            <a:pPr algn="ctr"/>
            <a:r>
              <a:rPr lang="es-PE" sz="1000" dirty="0"/>
              <a:t>Frecuencia de heladas</a:t>
            </a:r>
          </a:p>
        </p:txBody>
      </p:sp>
      <p:sp>
        <p:nvSpPr>
          <p:cNvPr id="29" name="Rectángulo 28">
            <a:extLst>
              <a:ext uri="{FF2B5EF4-FFF2-40B4-BE49-F238E27FC236}">
                <a16:creationId xmlns:a16="http://schemas.microsoft.com/office/drawing/2014/main" id="{9692A306-A7E6-4D7D-9D6E-BE8710A48FB0}"/>
              </a:ext>
            </a:extLst>
          </p:cNvPr>
          <p:cNvSpPr/>
          <p:nvPr/>
        </p:nvSpPr>
        <p:spPr>
          <a:xfrm>
            <a:off x="416777" y="5100326"/>
            <a:ext cx="1964737" cy="1061829"/>
          </a:xfrm>
          <a:prstGeom prst="rect">
            <a:avLst/>
          </a:prstGeom>
        </p:spPr>
        <p:txBody>
          <a:bodyPr wrap="square">
            <a:spAutoFit/>
          </a:bodyPr>
          <a:lstStyle/>
          <a:p>
            <a:pPr algn="just"/>
            <a:r>
              <a:rPr lang="es-PE" sz="1050" dirty="0">
                <a:latin typeface="Calibri" panose="020F0502020204030204" pitchFamily="34" charset="0"/>
                <a:ea typeface="Calibri" panose="020F0502020204030204" pitchFamily="34" charset="0"/>
                <a:cs typeface="Times New Roman" panose="02020603050405020304" pitchFamily="18" charset="0"/>
              </a:rPr>
              <a:t>Para determinar los niveles de susceptibilidad por heladas se clasificó ambos parámetros en cinco rangos, dándole un valor de ponderación en relación a su magnitud.</a:t>
            </a:r>
          </a:p>
        </p:txBody>
      </p:sp>
      <p:pic>
        <p:nvPicPr>
          <p:cNvPr id="2" name="Imagen 1">
            <a:extLst>
              <a:ext uri="{FF2B5EF4-FFF2-40B4-BE49-F238E27FC236}">
                <a16:creationId xmlns:a16="http://schemas.microsoft.com/office/drawing/2014/main" id="{86F35000-A781-4AD5-929D-D994EF2A83A9}"/>
              </a:ext>
            </a:extLst>
          </p:cNvPr>
          <p:cNvPicPr>
            <a:picLocks noChangeAspect="1"/>
          </p:cNvPicPr>
          <p:nvPr/>
        </p:nvPicPr>
        <p:blipFill rotWithShape="1">
          <a:blip r:embed="rId4"/>
          <a:srcRect l="1482" t="1763" r="1393" b="2334"/>
          <a:stretch/>
        </p:blipFill>
        <p:spPr>
          <a:xfrm>
            <a:off x="2448356" y="5100325"/>
            <a:ext cx="2124728" cy="991125"/>
          </a:xfrm>
          <a:prstGeom prst="rect">
            <a:avLst/>
          </a:prstGeom>
          <a:ln>
            <a:solidFill>
              <a:schemeClr val="bg2">
                <a:lumMod val="90000"/>
              </a:schemeClr>
            </a:solidFill>
          </a:ln>
        </p:spPr>
      </p:pic>
      <p:pic>
        <p:nvPicPr>
          <p:cNvPr id="3" name="Imagen 2">
            <a:extLst>
              <a:ext uri="{FF2B5EF4-FFF2-40B4-BE49-F238E27FC236}">
                <a16:creationId xmlns:a16="http://schemas.microsoft.com/office/drawing/2014/main" id="{7BDD3C54-FC7B-4D1A-8F36-8FDEC7B6CDF2}"/>
              </a:ext>
            </a:extLst>
          </p:cNvPr>
          <p:cNvPicPr>
            <a:picLocks noChangeAspect="1"/>
          </p:cNvPicPr>
          <p:nvPr/>
        </p:nvPicPr>
        <p:blipFill>
          <a:blip r:embed="rId5"/>
          <a:stretch>
            <a:fillRect/>
          </a:stretch>
        </p:blipFill>
        <p:spPr>
          <a:xfrm>
            <a:off x="5536276" y="2587325"/>
            <a:ext cx="2909455" cy="1939464"/>
          </a:xfrm>
          <a:prstGeom prst="rect">
            <a:avLst/>
          </a:prstGeom>
        </p:spPr>
      </p:pic>
      <p:sp>
        <p:nvSpPr>
          <p:cNvPr id="33" name="Rectángulo 32">
            <a:extLst>
              <a:ext uri="{FF2B5EF4-FFF2-40B4-BE49-F238E27FC236}">
                <a16:creationId xmlns:a16="http://schemas.microsoft.com/office/drawing/2014/main" id="{D420BD4C-A8AF-4F61-AA22-EFE60D1640FF}"/>
              </a:ext>
            </a:extLst>
          </p:cNvPr>
          <p:cNvSpPr/>
          <p:nvPr/>
        </p:nvSpPr>
        <p:spPr>
          <a:xfrm>
            <a:off x="5288981" y="1676461"/>
            <a:ext cx="3438242" cy="861774"/>
          </a:xfrm>
          <a:prstGeom prst="rect">
            <a:avLst/>
          </a:prstGeom>
        </p:spPr>
        <p:txBody>
          <a:bodyPr wrap="square">
            <a:spAutoFit/>
          </a:bodyPr>
          <a:lstStyle/>
          <a:p>
            <a:pPr algn="just"/>
            <a:r>
              <a:rPr lang="es-PE" sz="1000" dirty="0">
                <a:latin typeface="Calibri" panose="020F0502020204030204" pitchFamily="34" charset="0"/>
                <a:cs typeface="Times New Roman" panose="02020603050405020304" pitchFamily="18" charset="0"/>
              </a:rPr>
              <a:t>Para la elección del escenario de susceptibilidad por heladas, se realizó un análisis de sensibilidad, con base a los pesos propuestos, y se eligió aquel en el cual la cantidad de emergencias registradas en los niveles de susceptibilidad “Muy alta” y “Alta” no presentaron un incremento significativo.</a:t>
            </a:r>
          </a:p>
        </p:txBody>
      </p:sp>
      <p:pic>
        <p:nvPicPr>
          <p:cNvPr id="5" name="Imagen 4">
            <a:extLst>
              <a:ext uri="{FF2B5EF4-FFF2-40B4-BE49-F238E27FC236}">
                <a16:creationId xmlns:a16="http://schemas.microsoft.com/office/drawing/2014/main" id="{5AC5555A-5F51-408F-B425-E8543223432B}"/>
              </a:ext>
            </a:extLst>
          </p:cNvPr>
          <p:cNvPicPr>
            <a:picLocks noChangeAspect="1"/>
          </p:cNvPicPr>
          <p:nvPr/>
        </p:nvPicPr>
        <p:blipFill rotWithShape="1">
          <a:blip r:embed="rId6"/>
          <a:srcRect t="5992"/>
          <a:stretch/>
        </p:blipFill>
        <p:spPr>
          <a:xfrm>
            <a:off x="5553374" y="4634070"/>
            <a:ext cx="2909455" cy="1586276"/>
          </a:xfrm>
          <a:prstGeom prst="rect">
            <a:avLst/>
          </a:prstGeom>
        </p:spPr>
      </p:pic>
      <p:sp>
        <p:nvSpPr>
          <p:cNvPr id="13" name="Rectángulo 12">
            <a:extLst>
              <a:ext uri="{FF2B5EF4-FFF2-40B4-BE49-F238E27FC236}">
                <a16:creationId xmlns:a16="http://schemas.microsoft.com/office/drawing/2014/main" id="{25BD7FA5-0F56-42FB-BD8F-8A5469B14D08}"/>
              </a:ext>
            </a:extLst>
          </p:cNvPr>
          <p:cNvSpPr/>
          <p:nvPr/>
        </p:nvSpPr>
        <p:spPr>
          <a:xfrm>
            <a:off x="193070" y="836509"/>
            <a:ext cx="8718174" cy="342723"/>
          </a:xfrm>
          <a:prstGeom prst="rect">
            <a:avLst/>
          </a:prstGeom>
        </p:spPr>
        <p:txBody>
          <a:bodyPr vert="horz" lIns="91440" tIns="45720" rIns="91440" bIns="45720" rtlCol="0">
            <a:noAutofit/>
          </a:bodyPr>
          <a:lstStyle/>
          <a:p>
            <a:pPr>
              <a:lnSpc>
                <a:spcPct val="80000"/>
              </a:lnSpc>
              <a:spcBef>
                <a:spcPct val="0"/>
              </a:spcBef>
            </a:pPr>
            <a:r>
              <a:rPr lang="es-PE" sz="2000" b="1" dirty="0">
                <a:ea typeface="+mj-ea"/>
                <a:cs typeface="+mj-cs"/>
              </a:rPr>
              <a:t>ESCENARIO DE RIESGO POR BAJAS TEMPERATURAS</a:t>
            </a:r>
          </a:p>
        </p:txBody>
      </p:sp>
    </p:spTree>
    <p:extLst>
      <p:ext uri="{BB962C8B-B14F-4D97-AF65-F5344CB8AC3E}">
        <p14:creationId xmlns:p14="http://schemas.microsoft.com/office/powerpoint/2010/main" val="1759099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ángulo: esquinas redondeadas 79">
            <a:extLst>
              <a:ext uri="{FF2B5EF4-FFF2-40B4-BE49-F238E27FC236}">
                <a16:creationId xmlns:a16="http://schemas.microsoft.com/office/drawing/2014/main" id="{393C9E45-8984-44AF-839C-C892B0CAFF28}"/>
              </a:ext>
            </a:extLst>
          </p:cNvPr>
          <p:cNvSpPr/>
          <p:nvPr/>
        </p:nvSpPr>
        <p:spPr>
          <a:xfrm>
            <a:off x="4689618" y="1603813"/>
            <a:ext cx="2983035" cy="4539028"/>
          </a:xfrm>
          <a:prstGeom prst="roundRect">
            <a:avLst>
              <a:gd name="adj" fmla="val 580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PE"/>
          </a:p>
        </p:txBody>
      </p:sp>
      <p:sp>
        <p:nvSpPr>
          <p:cNvPr id="79" name="Rectángulo: esquinas redondeadas 78">
            <a:extLst>
              <a:ext uri="{FF2B5EF4-FFF2-40B4-BE49-F238E27FC236}">
                <a16:creationId xmlns:a16="http://schemas.microsoft.com/office/drawing/2014/main" id="{41FA62B7-92E7-41B5-9E9A-D9FB2E906A23}"/>
              </a:ext>
            </a:extLst>
          </p:cNvPr>
          <p:cNvSpPr/>
          <p:nvPr/>
        </p:nvSpPr>
        <p:spPr>
          <a:xfrm>
            <a:off x="1404854" y="1611321"/>
            <a:ext cx="3182538" cy="4539028"/>
          </a:xfrm>
          <a:prstGeom prst="roundRect">
            <a:avLst>
              <a:gd name="adj" fmla="val 580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PE"/>
          </a:p>
        </p:txBody>
      </p:sp>
      <p:sp>
        <p:nvSpPr>
          <p:cNvPr id="18" name="Marcador de texto 9">
            <a:extLst>
              <a:ext uri="{FF2B5EF4-FFF2-40B4-BE49-F238E27FC236}">
                <a16:creationId xmlns:a16="http://schemas.microsoft.com/office/drawing/2014/main" id="{659CC7A8-25D8-4D21-A048-35DF8724285D}"/>
              </a:ext>
            </a:extLst>
          </p:cNvPr>
          <p:cNvSpPr txBox="1">
            <a:spLocks/>
          </p:cNvSpPr>
          <p:nvPr/>
        </p:nvSpPr>
        <p:spPr>
          <a:xfrm>
            <a:off x="1848963" y="1103738"/>
            <a:ext cx="5714485" cy="432048"/>
          </a:xfrm>
          <a:prstGeom prst="rect">
            <a:avLst/>
          </a:prstGeom>
        </p:spPr>
        <p:txBody>
          <a:bodyPr vert="horz" lIns="91440" tIns="45720" rIns="91440" bIns="45720" rtlCol="0" anchor="ctr"/>
          <a:lstStyle>
            <a:defPPr>
              <a:defRPr lang="es-ES"/>
            </a:defPPr>
            <a:lvl1pPr algn="ctr">
              <a:defRPr sz="1600" b="1">
                <a:solidFill>
                  <a:schemeClr val="accent1">
                    <a:lumMod val="50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PE" dirty="0"/>
              <a:t>PLAN MULTISECTORIAL ANTE HELADAS Y FRIAJES 2019 - 2021</a:t>
            </a:r>
          </a:p>
        </p:txBody>
      </p:sp>
      <p:grpSp>
        <p:nvGrpSpPr>
          <p:cNvPr id="3" name="Grupo 2">
            <a:extLst>
              <a:ext uri="{FF2B5EF4-FFF2-40B4-BE49-F238E27FC236}">
                <a16:creationId xmlns:a16="http://schemas.microsoft.com/office/drawing/2014/main" id="{7741799E-2087-4D2C-A91E-29AF5F2C4531}"/>
              </a:ext>
            </a:extLst>
          </p:cNvPr>
          <p:cNvGrpSpPr/>
          <p:nvPr/>
        </p:nvGrpSpPr>
        <p:grpSpPr>
          <a:xfrm>
            <a:off x="1554483" y="1888320"/>
            <a:ext cx="2956230" cy="4039375"/>
            <a:chOff x="453635" y="1694016"/>
            <a:chExt cx="2980626" cy="4352414"/>
          </a:xfrm>
        </p:grpSpPr>
        <p:pic>
          <p:nvPicPr>
            <p:cNvPr id="69" name="Imagen 68">
              <a:extLst>
                <a:ext uri="{FF2B5EF4-FFF2-40B4-BE49-F238E27FC236}">
                  <a16:creationId xmlns:a16="http://schemas.microsoft.com/office/drawing/2014/main" id="{CA4D3538-6230-4B46-A79C-E188FA3ACC01}"/>
                </a:ext>
              </a:extLst>
            </p:cNvPr>
            <p:cNvPicPr>
              <a:picLocks noChangeAspect="1"/>
            </p:cNvPicPr>
            <p:nvPr/>
          </p:nvPicPr>
          <p:blipFill>
            <a:blip r:embed="rId2"/>
            <a:stretch>
              <a:fillRect/>
            </a:stretch>
          </p:blipFill>
          <p:spPr>
            <a:xfrm>
              <a:off x="453635" y="1694016"/>
              <a:ext cx="2980626" cy="4352414"/>
            </a:xfrm>
            <a:prstGeom prst="rect">
              <a:avLst/>
            </a:prstGeom>
          </p:spPr>
        </p:pic>
        <p:pic>
          <p:nvPicPr>
            <p:cNvPr id="72" name="Imagen 71">
              <a:extLst>
                <a:ext uri="{FF2B5EF4-FFF2-40B4-BE49-F238E27FC236}">
                  <a16:creationId xmlns:a16="http://schemas.microsoft.com/office/drawing/2014/main" id="{01D970BC-360F-4C48-B9E6-FEC7D5184ABE}"/>
                </a:ext>
              </a:extLst>
            </p:cNvPr>
            <p:cNvPicPr>
              <a:picLocks noChangeAspect="1"/>
            </p:cNvPicPr>
            <p:nvPr/>
          </p:nvPicPr>
          <p:blipFill>
            <a:blip r:embed="rId3"/>
            <a:stretch>
              <a:fillRect/>
            </a:stretch>
          </p:blipFill>
          <p:spPr>
            <a:xfrm>
              <a:off x="1147913" y="5485466"/>
              <a:ext cx="1009999" cy="442819"/>
            </a:xfrm>
            <a:prstGeom prst="rect">
              <a:avLst/>
            </a:prstGeom>
            <a:solidFill>
              <a:schemeClr val="bg1"/>
            </a:solidFill>
          </p:spPr>
        </p:pic>
      </p:grpSp>
      <p:sp>
        <p:nvSpPr>
          <p:cNvPr id="73" name="Rectángulo 72">
            <a:extLst>
              <a:ext uri="{FF2B5EF4-FFF2-40B4-BE49-F238E27FC236}">
                <a16:creationId xmlns:a16="http://schemas.microsoft.com/office/drawing/2014/main" id="{730A828D-97F4-499E-9A01-FF220B743C7E}"/>
              </a:ext>
            </a:extLst>
          </p:cNvPr>
          <p:cNvSpPr/>
          <p:nvPr/>
        </p:nvSpPr>
        <p:spPr>
          <a:xfrm>
            <a:off x="2181448" y="1647890"/>
            <a:ext cx="1942583" cy="276999"/>
          </a:xfrm>
          <a:prstGeom prst="rect">
            <a:avLst/>
          </a:prstGeom>
        </p:spPr>
        <p:txBody>
          <a:bodyPr wrap="none">
            <a:spAutoFit/>
          </a:bodyPr>
          <a:lstStyle/>
          <a:p>
            <a:r>
              <a:rPr lang="es-PE" sz="1200" b="1" dirty="0"/>
              <a:t>Susceptibilidad por heladas</a:t>
            </a:r>
          </a:p>
        </p:txBody>
      </p:sp>
      <p:sp>
        <p:nvSpPr>
          <p:cNvPr id="75" name="Rectángulo 74">
            <a:extLst>
              <a:ext uri="{FF2B5EF4-FFF2-40B4-BE49-F238E27FC236}">
                <a16:creationId xmlns:a16="http://schemas.microsoft.com/office/drawing/2014/main" id="{D368F44B-4353-4A14-99A1-5AEAB2A5DEF1}"/>
              </a:ext>
            </a:extLst>
          </p:cNvPr>
          <p:cNvSpPr/>
          <p:nvPr/>
        </p:nvSpPr>
        <p:spPr>
          <a:xfrm>
            <a:off x="1851323" y="5914209"/>
            <a:ext cx="1064715" cy="230832"/>
          </a:xfrm>
          <a:prstGeom prst="rect">
            <a:avLst/>
          </a:prstGeom>
        </p:spPr>
        <p:txBody>
          <a:bodyPr wrap="none">
            <a:spAutoFit/>
          </a:bodyPr>
          <a:lstStyle/>
          <a:p>
            <a:r>
              <a:rPr lang="es-PE" sz="900" dirty="0"/>
              <a:t>Fuente: CENEPRED</a:t>
            </a:r>
          </a:p>
        </p:txBody>
      </p:sp>
      <p:pic>
        <p:nvPicPr>
          <p:cNvPr id="76" name="Imagen 75">
            <a:extLst>
              <a:ext uri="{FF2B5EF4-FFF2-40B4-BE49-F238E27FC236}">
                <a16:creationId xmlns:a16="http://schemas.microsoft.com/office/drawing/2014/main" id="{E52AFA5C-9FDE-4CC8-ABBA-CEA1E94B6E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948" r="54970" b="1377"/>
          <a:stretch/>
        </p:blipFill>
        <p:spPr>
          <a:xfrm>
            <a:off x="4786121" y="3500977"/>
            <a:ext cx="2803405" cy="2406433"/>
          </a:xfrm>
          <a:prstGeom prst="rect">
            <a:avLst/>
          </a:prstGeom>
        </p:spPr>
      </p:pic>
      <p:pic>
        <p:nvPicPr>
          <p:cNvPr id="4" name="Imagen 3">
            <a:extLst>
              <a:ext uri="{FF2B5EF4-FFF2-40B4-BE49-F238E27FC236}">
                <a16:creationId xmlns:a16="http://schemas.microsoft.com/office/drawing/2014/main" id="{B840013F-CEF3-4798-8F43-D306C8121E75}"/>
              </a:ext>
            </a:extLst>
          </p:cNvPr>
          <p:cNvPicPr>
            <a:picLocks noChangeAspect="1"/>
          </p:cNvPicPr>
          <p:nvPr/>
        </p:nvPicPr>
        <p:blipFill>
          <a:blip r:embed="rId5"/>
          <a:stretch>
            <a:fillRect/>
          </a:stretch>
        </p:blipFill>
        <p:spPr>
          <a:xfrm>
            <a:off x="5340868" y="2022305"/>
            <a:ext cx="1693910" cy="1388955"/>
          </a:xfrm>
          <a:prstGeom prst="rect">
            <a:avLst/>
          </a:prstGeom>
          <a:solidFill>
            <a:schemeClr val="bg1"/>
          </a:solidFill>
        </p:spPr>
      </p:pic>
      <p:sp>
        <p:nvSpPr>
          <p:cNvPr id="78" name="Rectángulo 77">
            <a:extLst>
              <a:ext uri="{FF2B5EF4-FFF2-40B4-BE49-F238E27FC236}">
                <a16:creationId xmlns:a16="http://schemas.microsoft.com/office/drawing/2014/main" id="{9BC8EFF0-3686-460C-95C9-2593D8F880FE}"/>
              </a:ext>
            </a:extLst>
          </p:cNvPr>
          <p:cNvSpPr/>
          <p:nvPr/>
        </p:nvSpPr>
        <p:spPr>
          <a:xfrm>
            <a:off x="5627285" y="1664515"/>
            <a:ext cx="1121076" cy="276999"/>
          </a:xfrm>
          <a:prstGeom prst="rect">
            <a:avLst/>
          </a:prstGeom>
        </p:spPr>
        <p:txBody>
          <a:bodyPr wrap="none">
            <a:spAutoFit/>
          </a:bodyPr>
          <a:lstStyle/>
          <a:p>
            <a:r>
              <a:rPr lang="es-PE" sz="1200" b="1" dirty="0"/>
              <a:t>Vulnerabilidad</a:t>
            </a:r>
          </a:p>
        </p:txBody>
      </p:sp>
      <p:sp>
        <p:nvSpPr>
          <p:cNvPr id="81" name="Rectángulo 80">
            <a:extLst>
              <a:ext uri="{FF2B5EF4-FFF2-40B4-BE49-F238E27FC236}">
                <a16:creationId xmlns:a16="http://schemas.microsoft.com/office/drawing/2014/main" id="{BF596161-D9BD-44D1-903D-D8D184DBD47D}"/>
              </a:ext>
            </a:extLst>
          </p:cNvPr>
          <p:cNvSpPr/>
          <p:nvPr/>
        </p:nvSpPr>
        <p:spPr>
          <a:xfrm>
            <a:off x="4903610" y="5907410"/>
            <a:ext cx="1013419" cy="230832"/>
          </a:xfrm>
          <a:prstGeom prst="rect">
            <a:avLst/>
          </a:prstGeom>
        </p:spPr>
        <p:txBody>
          <a:bodyPr wrap="none">
            <a:spAutoFit/>
          </a:bodyPr>
          <a:lstStyle/>
          <a:p>
            <a:r>
              <a:rPr lang="es-PE" sz="900" dirty="0"/>
              <a:t>Fuente: INEI 2017</a:t>
            </a:r>
          </a:p>
        </p:txBody>
      </p:sp>
      <p:sp>
        <p:nvSpPr>
          <p:cNvPr id="15" name="Rectángulo 14">
            <a:extLst>
              <a:ext uri="{FF2B5EF4-FFF2-40B4-BE49-F238E27FC236}">
                <a16:creationId xmlns:a16="http://schemas.microsoft.com/office/drawing/2014/main" id="{1E825AA2-6C2B-4543-90BD-C5848A91BE5E}"/>
              </a:ext>
            </a:extLst>
          </p:cNvPr>
          <p:cNvSpPr/>
          <p:nvPr/>
        </p:nvSpPr>
        <p:spPr>
          <a:xfrm>
            <a:off x="193070" y="836509"/>
            <a:ext cx="8718174" cy="342723"/>
          </a:xfrm>
          <a:prstGeom prst="rect">
            <a:avLst/>
          </a:prstGeom>
        </p:spPr>
        <p:txBody>
          <a:bodyPr vert="horz" lIns="91440" tIns="45720" rIns="91440" bIns="45720" rtlCol="0">
            <a:noAutofit/>
          </a:bodyPr>
          <a:lstStyle/>
          <a:p>
            <a:pPr>
              <a:lnSpc>
                <a:spcPct val="80000"/>
              </a:lnSpc>
              <a:spcBef>
                <a:spcPct val="0"/>
              </a:spcBef>
            </a:pPr>
            <a:r>
              <a:rPr lang="es-PE" sz="2000" b="1" dirty="0">
                <a:ea typeface="+mj-ea"/>
                <a:cs typeface="+mj-cs"/>
              </a:rPr>
              <a:t>ESCENARIO DE RIESGO POR BAJAS TEMPERATURAS</a:t>
            </a:r>
          </a:p>
        </p:txBody>
      </p:sp>
    </p:spTree>
    <p:extLst>
      <p:ext uri="{BB962C8B-B14F-4D97-AF65-F5344CB8AC3E}">
        <p14:creationId xmlns:p14="http://schemas.microsoft.com/office/powerpoint/2010/main" val="3144283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353C355B-549E-41F3-8161-2124ABC267C4}"/>
              </a:ext>
            </a:extLst>
          </p:cNvPr>
          <p:cNvSpPr/>
          <p:nvPr/>
        </p:nvSpPr>
        <p:spPr>
          <a:xfrm>
            <a:off x="831272" y="1504652"/>
            <a:ext cx="3042149" cy="430887"/>
          </a:xfrm>
          <a:prstGeom prst="rect">
            <a:avLst/>
          </a:prstGeom>
        </p:spPr>
        <p:txBody>
          <a:bodyPr wrap="square">
            <a:spAutoFit/>
          </a:bodyPr>
          <a:lstStyle/>
          <a:p>
            <a:pPr algn="ctr"/>
            <a:r>
              <a:rPr lang="es-PE" sz="1100" b="1" spc="-20" dirty="0">
                <a:latin typeface="Arial" panose="020B0604020202020204" pitchFamily="34" charset="0"/>
                <a:cs typeface="Arial" panose="020B0604020202020204" pitchFamily="34" charset="0"/>
              </a:rPr>
              <a:t>Escenario de riesgo por heladas</a:t>
            </a:r>
          </a:p>
          <a:p>
            <a:pPr algn="ctr"/>
            <a:r>
              <a:rPr lang="es-PE" sz="1100" b="1" spc="-20" dirty="0">
                <a:latin typeface="Arial" panose="020B0604020202020204" pitchFamily="34" charset="0"/>
                <a:cs typeface="Arial" panose="020B0604020202020204" pitchFamily="34" charset="0"/>
              </a:rPr>
              <a:t>a nivel de centro poblado</a:t>
            </a:r>
          </a:p>
        </p:txBody>
      </p:sp>
      <p:sp>
        <p:nvSpPr>
          <p:cNvPr id="7" name="CuadroTexto 6">
            <a:extLst>
              <a:ext uri="{FF2B5EF4-FFF2-40B4-BE49-F238E27FC236}">
                <a16:creationId xmlns:a16="http://schemas.microsoft.com/office/drawing/2014/main" id="{70BFA1D0-19CA-4574-8FEA-3EE19F1CC733}"/>
              </a:ext>
            </a:extLst>
          </p:cNvPr>
          <p:cNvSpPr txBox="1"/>
          <p:nvPr/>
        </p:nvSpPr>
        <p:spPr>
          <a:xfrm>
            <a:off x="831272" y="6071945"/>
            <a:ext cx="1412442" cy="253916"/>
          </a:xfrm>
          <a:prstGeom prst="rect">
            <a:avLst/>
          </a:prstGeom>
          <a:noFill/>
        </p:spPr>
        <p:txBody>
          <a:bodyPr wrap="square" rtlCol="0">
            <a:spAutoFit/>
          </a:bodyPr>
          <a:lstStyle>
            <a:defPPr>
              <a:defRPr lang="en-US"/>
            </a:defPPr>
            <a:lvl1pPr>
              <a:defRPr sz="1600" b="1"/>
            </a:lvl1pPr>
          </a:lstStyle>
          <a:p>
            <a:r>
              <a:rPr lang="es-PE" sz="1000" b="0" dirty="0"/>
              <a:t>Fuente: CENEPRED</a:t>
            </a:r>
          </a:p>
        </p:txBody>
      </p:sp>
      <p:pic>
        <p:nvPicPr>
          <p:cNvPr id="8" name="Imagen 7">
            <a:extLst>
              <a:ext uri="{FF2B5EF4-FFF2-40B4-BE49-F238E27FC236}">
                <a16:creationId xmlns:a16="http://schemas.microsoft.com/office/drawing/2014/main" id="{A612E222-9D22-4D89-AB91-53928B459119}"/>
              </a:ext>
            </a:extLst>
          </p:cNvPr>
          <p:cNvPicPr/>
          <p:nvPr/>
        </p:nvPicPr>
        <p:blipFill rotWithShape="1">
          <a:blip r:embed="rId2" cstate="print">
            <a:extLst>
              <a:ext uri="{28A0092B-C50C-407E-A947-70E740481C1C}">
                <a14:useLocalDpi xmlns:a14="http://schemas.microsoft.com/office/drawing/2010/main" val="0"/>
              </a:ext>
            </a:extLst>
          </a:blip>
          <a:srcRect l="2425" t="1248" r="2496" b="1509"/>
          <a:stretch/>
        </p:blipFill>
        <p:spPr bwMode="auto">
          <a:xfrm>
            <a:off x="896155" y="1908126"/>
            <a:ext cx="2977266" cy="4174622"/>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9" name="Rectángulo 8">
            <a:extLst>
              <a:ext uri="{FF2B5EF4-FFF2-40B4-BE49-F238E27FC236}">
                <a16:creationId xmlns:a16="http://schemas.microsoft.com/office/drawing/2014/main" id="{BE4AE7F6-1692-4FBE-87F2-ED2C457565CB}"/>
              </a:ext>
            </a:extLst>
          </p:cNvPr>
          <p:cNvSpPr/>
          <p:nvPr/>
        </p:nvSpPr>
        <p:spPr>
          <a:xfrm>
            <a:off x="4430174" y="1748143"/>
            <a:ext cx="4093701" cy="230832"/>
          </a:xfrm>
          <a:prstGeom prst="rect">
            <a:avLst/>
          </a:prstGeom>
        </p:spPr>
        <p:txBody>
          <a:bodyPr wrap="square">
            <a:spAutoFit/>
          </a:bodyPr>
          <a:lstStyle/>
          <a:p>
            <a:pPr algn="ctr"/>
            <a:r>
              <a:rPr lang="es-PE" sz="900" b="1" dirty="0">
                <a:latin typeface="Century Gothic" panose="020B0502020202020204" pitchFamily="34" charset="0"/>
                <a:ea typeface="Calibri" panose="020F0502020204030204" pitchFamily="34" charset="0"/>
                <a:cs typeface="Arial" panose="020B0604020202020204" pitchFamily="34" charset="0"/>
              </a:rPr>
              <a:t>Población y viviendas según el nivel de riesgo por heladas</a:t>
            </a:r>
            <a:endParaRPr lang="es-PE" sz="900" b="1" dirty="0"/>
          </a:p>
        </p:txBody>
      </p:sp>
      <p:sp>
        <p:nvSpPr>
          <p:cNvPr id="10" name="Rectángulo 9">
            <a:extLst>
              <a:ext uri="{FF2B5EF4-FFF2-40B4-BE49-F238E27FC236}">
                <a16:creationId xmlns:a16="http://schemas.microsoft.com/office/drawing/2014/main" id="{78AB4C18-945D-4CEF-A466-D210989364EA}"/>
              </a:ext>
            </a:extLst>
          </p:cNvPr>
          <p:cNvSpPr/>
          <p:nvPr/>
        </p:nvSpPr>
        <p:spPr>
          <a:xfrm>
            <a:off x="4326547" y="3150815"/>
            <a:ext cx="4427930" cy="215444"/>
          </a:xfrm>
          <a:prstGeom prst="rect">
            <a:avLst/>
          </a:prstGeom>
        </p:spPr>
        <p:txBody>
          <a:bodyPr wrap="square">
            <a:spAutoFit/>
          </a:bodyPr>
          <a:lstStyle/>
          <a:p>
            <a:pPr algn="ctr"/>
            <a:r>
              <a:rPr lang="es-PE" sz="800" b="1" dirty="0">
                <a:latin typeface="Century Gothic" panose="020B0502020202020204" pitchFamily="34" charset="0"/>
                <a:ea typeface="Calibri" panose="020F0502020204030204" pitchFamily="34" charset="0"/>
                <a:cs typeface="Arial" panose="020B0604020202020204" pitchFamily="34" charset="0"/>
              </a:rPr>
              <a:t>Población y viviendas en nivel de riesgo muy alto por heladas, según departamentos</a:t>
            </a:r>
            <a:endParaRPr lang="es-PE" sz="800" b="1" dirty="0"/>
          </a:p>
        </p:txBody>
      </p:sp>
      <p:pic>
        <p:nvPicPr>
          <p:cNvPr id="11" name="Imagen 10">
            <a:extLst>
              <a:ext uri="{FF2B5EF4-FFF2-40B4-BE49-F238E27FC236}">
                <a16:creationId xmlns:a16="http://schemas.microsoft.com/office/drawing/2014/main" id="{2464D26E-DF32-49B7-9225-5819C0C0D2BE}"/>
              </a:ext>
            </a:extLst>
          </p:cNvPr>
          <p:cNvPicPr>
            <a:picLocks noChangeAspect="1"/>
          </p:cNvPicPr>
          <p:nvPr/>
        </p:nvPicPr>
        <p:blipFill>
          <a:blip r:embed="rId3"/>
          <a:stretch>
            <a:fillRect/>
          </a:stretch>
        </p:blipFill>
        <p:spPr>
          <a:xfrm>
            <a:off x="4552157" y="1978975"/>
            <a:ext cx="3674743" cy="1020205"/>
          </a:xfrm>
          <a:prstGeom prst="rect">
            <a:avLst/>
          </a:prstGeom>
        </p:spPr>
      </p:pic>
      <p:pic>
        <p:nvPicPr>
          <p:cNvPr id="12" name="Imagen 11">
            <a:extLst>
              <a:ext uri="{FF2B5EF4-FFF2-40B4-BE49-F238E27FC236}">
                <a16:creationId xmlns:a16="http://schemas.microsoft.com/office/drawing/2014/main" id="{CB6A1E9C-5DE4-4142-BCD0-838192200F8E}"/>
              </a:ext>
            </a:extLst>
          </p:cNvPr>
          <p:cNvPicPr>
            <a:picLocks noChangeAspect="1"/>
          </p:cNvPicPr>
          <p:nvPr/>
        </p:nvPicPr>
        <p:blipFill>
          <a:blip r:embed="rId4"/>
          <a:stretch>
            <a:fillRect/>
          </a:stretch>
        </p:blipFill>
        <p:spPr>
          <a:xfrm>
            <a:off x="4823392" y="3360612"/>
            <a:ext cx="3307264" cy="2711333"/>
          </a:xfrm>
          <a:prstGeom prst="rect">
            <a:avLst/>
          </a:prstGeom>
        </p:spPr>
      </p:pic>
      <p:sp>
        <p:nvSpPr>
          <p:cNvPr id="13" name="Marcador de texto 9">
            <a:extLst>
              <a:ext uri="{FF2B5EF4-FFF2-40B4-BE49-F238E27FC236}">
                <a16:creationId xmlns:a16="http://schemas.microsoft.com/office/drawing/2014/main" id="{AFDA67D5-56A4-46DC-9283-271802FAC7F8}"/>
              </a:ext>
            </a:extLst>
          </p:cNvPr>
          <p:cNvSpPr txBox="1">
            <a:spLocks/>
          </p:cNvSpPr>
          <p:nvPr/>
        </p:nvSpPr>
        <p:spPr>
          <a:xfrm>
            <a:off x="1848963" y="1103738"/>
            <a:ext cx="5714485" cy="432048"/>
          </a:xfrm>
          <a:prstGeom prst="rect">
            <a:avLst/>
          </a:prstGeom>
        </p:spPr>
        <p:txBody>
          <a:bodyPr vert="horz" lIns="91440" tIns="45720" rIns="91440" bIns="45720" rtlCol="0" anchor="ctr"/>
          <a:lstStyle>
            <a:defPPr>
              <a:defRPr lang="es-ES"/>
            </a:defPPr>
            <a:lvl1pPr algn="ctr">
              <a:defRPr sz="1600" b="1">
                <a:solidFill>
                  <a:schemeClr val="accent1">
                    <a:lumMod val="50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PE" dirty="0"/>
              <a:t>PLAN MULTISECTORIAL ANTE HELADAS Y FRIAJES 2019 - 2021</a:t>
            </a:r>
          </a:p>
        </p:txBody>
      </p:sp>
      <p:sp>
        <p:nvSpPr>
          <p:cNvPr id="14" name="Rectángulo 13">
            <a:extLst>
              <a:ext uri="{FF2B5EF4-FFF2-40B4-BE49-F238E27FC236}">
                <a16:creationId xmlns:a16="http://schemas.microsoft.com/office/drawing/2014/main" id="{2943F92C-A409-4934-8737-4840811B1E17}"/>
              </a:ext>
            </a:extLst>
          </p:cNvPr>
          <p:cNvSpPr/>
          <p:nvPr/>
        </p:nvSpPr>
        <p:spPr>
          <a:xfrm>
            <a:off x="193070" y="836509"/>
            <a:ext cx="8718174" cy="342723"/>
          </a:xfrm>
          <a:prstGeom prst="rect">
            <a:avLst/>
          </a:prstGeom>
        </p:spPr>
        <p:txBody>
          <a:bodyPr vert="horz" lIns="91440" tIns="45720" rIns="91440" bIns="45720" rtlCol="0">
            <a:noAutofit/>
          </a:bodyPr>
          <a:lstStyle/>
          <a:p>
            <a:pPr>
              <a:lnSpc>
                <a:spcPct val="80000"/>
              </a:lnSpc>
              <a:spcBef>
                <a:spcPct val="0"/>
              </a:spcBef>
            </a:pPr>
            <a:r>
              <a:rPr lang="es-PE" sz="2000" b="1" dirty="0">
                <a:ea typeface="+mj-ea"/>
                <a:cs typeface="+mj-cs"/>
              </a:rPr>
              <a:t>ESCENARIO DE RIESGO POR BAJAS TEMPERATURAS</a:t>
            </a:r>
          </a:p>
        </p:txBody>
      </p:sp>
    </p:spTree>
    <p:extLst>
      <p:ext uri="{BB962C8B-B14F-4D97-AF65-F5344CB8AC3E}">
        <p14:creationId xmlns:p14="http://schemas.microsoft.com/office/powerpoint/2010/main" val="1575617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Marcador de contenido 2">
            <a:extLst>
              <a:ext uri="{FF2B5EF4-FFF2-40B4-BE49-F238E27FC236}">
                <a16:creationId xmlns:a16="http://schemas.microsoft.com/office/drawing/2014/main" id="{6218974A-6ECA-4D3D-81A5-7ED49ACB52A3}"/>
              </a:ext>
            </a:extLst>
          </p:cNvPr>
          <p:cNvSpPr txBox="1">
            <a:spLocks/>
          </p:cNvSpPr>
          <p:nvPr/>
        </p:nvSpPr>
        <p:spPr>
          <a:xfrm>
            <a:off x="255081" y="984950"/>
            <a:ext cx="8692005" cy="3857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s-PE" b="1" dirty="0">
                <a:ea typeface="+mj-ea"/>
                <a:cs typeface="+mj-cs"/>
              </a:rPr>
              <a:t>CRECIMIENTO DE LAS CIUDADES</a:t>
            </a:r>
          </a:p>
        </p:txBody>
      </p:sp>
      <p:pic>
        <p:nvPicPr>
          <p:cNvPr id="10" name="Imagen 9">
            <a:extLst>
              <a:ext uri="{FF2B5EF4-FFF2-40B4-BE49-F238E27FC236}">
                <a16:creationId xmlns:a16="http://schemas.microsoft.com/office/drawing/2014/main" id="{ABF9337A-AD67-436A-AFE2-9B84D7614427}"/>
              </a:ext>
            </a:extLst>
          </p:cNvPr>
          <p:cNvPicPr>
            <a:picLocks noChangeAspect="1"/>
          </p:cNvPicPr>
          <p:nvPr/>
        </p:nvPicPr>
        <p:blipFill rotWithShape="1">
          <a:blip r:embed="rId3"/>
          <a:srcRect l="1628"/>
          <a:stretch/>
        </p:blipFill>
        <p:spPr>
          <a:xfrm>
            <a:off x="143650" y="1532709"/>
            <a:ext cx="8086915" cy="4538044"/>
          </a:xfrm>
          <a:prstGeom prst="rect">
            <a:avLst/>
          </a:prstGeom>
        </p:spPr>
      </p:pic>
      <p:grpSp>
        <p:nvGrpSpPr>
          <p:cNvPr id="13" name="Grupo 12">
            <a:extLst>
              <a:ext uri="{FF2B5EF4-FFF2-40B4-BE49-F238E27FC236}">
                <a16:creationId xmlns:a16="http://schemas.microsoft.com/office/drawing/2014/main" id="{DE09E4CC-CE5D-4ADB-9FF0-D627492B692E}"/>
              </a:ext>
            </a:extLst>
          </p:cNvPr>
          <p:cNvGrpSpPr/>
          <p:nvPr/>
        </p:nvGrpSpPr>
        <p:grpSpPr>
          <a:xfrm>
            <a:off x="5973978" y="4037951"/>
            <a:ext cx="3382909" cy="2281051"/>
            <a:chOff x="5939144" y="4139638"/>
            <a:chExt cx="3382909" cy="2153239"/>
          </a:xfrm>
        </p:grpSpPr>
        <p:sp>
          <p:nvSpPr>
            <p:cNvPr id="42" name="Rectángulo 41">
              <a:extLst>
                <a:ext uri="{FF2B5EF4-FFF2-40B4-BE49-F238E27FC236}">
                  <a16:creationId xmlns:a16="http://schemas.microsoft.com/office/drawing/2014/main" id="{3CEAAF26-4B8C-4BE0-B49B-4198531E6CA1}"/>
                </a:ext>
              </a:extLst>
            </p:cNvPr>
            <p:cNvSpPr/>
            <p:nvPr/>
          </p:nvSpPr>
          <p:spPr>
            <a:xfrm>
              <a:off x="7260925" y="6062045"/>
              <a:ext cx="2061128" cy="230832"/>
            </a:xfrm>
            <a:prstGeom prst="rect">
              <a:avLst/>
            </a:prstGeom>
          </p:spPr>
          <p:txBody>
            <a:bodyPr wrap="square">
              <a:spAutoFit/>
            </a:bodyPr>
            <a:lstStyle/>
            <a:p>
              <a:r>
                <a:rPr lang="es-ES" sz="900" b="1" kern="0" dirty="0"/>
                <a:t>Fuente: INEI, Censo Nacional 2017.</a:t>
              </a:r>
              <a:endParaRPr lang="es-PE" sz="900" dirty="0"/>
            </a:p>
          </p:txBody>
        </p:sp>
        <p:pic>
          <p:nvPicPr>
            <p:cNvPr id="11" name="Imagen 10">
              <a:extLst>
                <a:ext uri="{FF2B5EF4-FFF2-40B4-BE49-F238E27FC236}">
                  <a16:creationId xmlns:a16="http://schemas.microsoft.com/office/drawing/2014/main" id="{58814902-DC71-4E66-B86A-D08E4F83B564}"/>
                </a:ext>
              </a:extLst>
            </p:cNvPr>
            <p:cNvPicPr>
              <a:picLocks noChangeAspect="1"/>
            </p:cNvPicPr>
            <p:nvPr/>
          </p:nvPicPr>
          <p:blipFill rotWithShape="1">
            <a:blip r:embed="rId4"/>
            <a:srcRect l="2897" t="4378" r="1684"/>
            <a:stretch/>
          </p:blipFill>
          <p:spPr>
            <a:xfrm>
              <a:off x="5939144" y="4139638"/>
              <a:ext cx="3016651" cy="1947652"/>
            </a:xfrm>
            <a:prstGeom prst="rect">
              <a:avLst/>
            </a:prstGeom>
          </p:spPr>
        </p:pic>
        <p:sp>
          <p:nvSpPr>
            <p:cNvPr id="12" name="Rectángulo 11">
              <a:extLst>
                <a:ext uri="{FF2B5EF4-FFF2-40B4-BE49-F238E27FC236}">
                  <a16:creationId xmlns:a16="http://schemas.microsoft.com/office/drawing/2014/main" id="{FAEDA711-5799-4351-80A6-BEAE471D2D3D}"/>
                </a:ext>
              </a:extLst>
            </p:cNvPr>
            <p:cNvSpPr/>
            <p:nvPr/>
          </p:nvSpPr>
          <p:spPr>
            <a:xfrm>
              <a:off x="5973788" y="4479635"/>
              <a:ext cx="1001486" cy="479376"/>
            </a:xfrm>
            <a:prstGeom prst="rect">
              <a:avLst/>
            </a:prstGeom>
          </p:spPr>
          <p:txBody>
            <a:bodyPr wrap="square">
              <a:spAutoFit/>
            </a:bodyPr>
            <a:lstStyle/>
            <a:p>
              <a:pPr algn="ctr"/>
              <a:r>
                <a:rPr lang="es-PE" sz="1500" b="1" dirty="0">
                  <a:solidFill>
                    <a:schemeClr val="bg1"/>
                  </a:solidFill>
                </a:rPr>
                <a:t>19.9</a:t>
              </a:r>
              <a:r>
                <a:rPr lang="es-PE" sz="1600" b="1" dirty="0">
                  <a:solidFill>
                    <a:schemeClr val="bg1"/>
                  </a:solidFill>
                </a:rPr>
                <a:t> </a:t>
              </a:r>
              <a:r>
                <a:rPr lang="es-PE" sz="1100" dirty="0">
                  <a:solidFill>
                    <a:schemeClr val="bg1"/>
                  </a:solidFill>
                </a:rPr>
                <a:t>millones</a:t>
              </a:r>
              <a:endParaRPr lang="es-PE" dirty="0">
                <a:solidFill>
                  <a:schemeClr val="bg1"/>
                </a:solidFill>
              </a:endParaRPr>
            </a:p>
          </p:txBody>
        </p:sp>
        <p:sp>
          <p:nvSpPr>
            <p:cNvPr id="54" name="Rectángulo 53">
              <a:extLst>
                <a:ext uri="{FF2B5EF4-FFF2-40B4-BE49-F238E27FC236}">
                  <a16:creationId xmlns:a16="http://schemas.microsoft.com/office/drawing/2014/main" id="{7E9D83D9-0B2E-4551-B64D-0DE0531206ED}"/>
                </a:ext>
              </a:extLst>
            </p:cNvPr>
            <p:cNvSpPr/>
            <p:nvPr/>
          </p:nvSpPr>
          <p:spPr>
            <a:xfrm>
              <a:off x="7384371" y="4292602"/>
              <a:ext cx="1001486" cy="479376"/>
            </a:xfrm>
            <a:prstGeom prst="rect">
              <a:avLst/>
            </a:prstGeom>
          </p:spPr>
          <p:txBody>
            <a:bodyPr wrap="square">
              <a:spAutoFit/>
            </a:bodyPr>
            <a:lstStyle/>
            <a:p>
              <a:pPr algn="ctr"/>
              <a:r>
                <a:rPr lang="es-PE" sz="1500" b="1" dirty="0">
                  <a:solidFill>
                    <a:schemeClr val="bg1"/>
                  </a:solidFill>
                </a:rPr>
                <a:t>23.3</a:t>
              </a:r>
              <a:r>
                <a:rPr lang="es-PE" sz="1600" b="1" dirty="0">
                  <a:solidFill>
                    <a:schemeClr val="bg1"/>
                  </a:solidFill>
                </a:rPr>
                <a:t> </a:t>
              </a:r>
              <a:r>
                <a:rPr lang="es-PE" sz="1100" dirty="0">
                  <a:solidFill>
                    <a:schemeClr val="bg1"/>
                  </a:solidFill>
                </a:rPr>
                <a:t>millones</a:t>
              </a:r>
              <a:endParaRPr lang="es-PE" dirty="0">
                <a:solidFill>
                  <a:schemeClr val="bg1"/>
                </a:solidFill>
              </a:endParaRPr>
            </a:p>
          </p:txBody>
        </p:sp>
        <p:sp>
          <p:nvSpPr>
            <p:cNvPr id="55" name="Rectángulo 54">
              <a:extLst>
                <a:ext uri="{FF2B5EF4-FFF2-40B4-BE49-F238E27FC236}">
                  <a16:creationId xmlns:a16="http://schemas.microsoft.com/office/drawing/2014/main" id="{60D1B958-47CE-4134-AD5E-BF228E7A2340}"/>
                </a:ext>
              </a:extLst>
            </p:cNvPr>
            <p:cNvSpPr/>
            <p:nvPr/>
          </p:nvSpPr>
          <p:spPr>
            <a:xfrm>
              <a:off x="6553329" y="5178169"/>
              <a:ext cx="879309" cy="453970"/>
            </a:xfrm>
            <a:prstGeom prst="rect">
              <a:avLst/>
            </a:prstGeom>
          </p:spPr>
          <p:txBody>
            <a:bodyPr wrap="square">
              <a:spAutoFit/>
            </a:bodyPr>
            <a:lstStyle/>
            <a:p>
              <a:pPr algn="ctr"/>
              <a:r>
                <a:rPr lang="es-PE" sz="1300" b="1" dirty="0">
                  <a:solidFill>
                    <a:schemeClr val="bg1"/>
                  </a:solidFill>
                </a:rPr>
                <a:t>7.5 </a:t>
              </a:r>
              <a:r>
                <a:rPr lang="es-PE" sz="1050" dirty="0">
                  <a:solidFill>
                    <a:schemeClr val="bg1"/>
                  </a:solidFill>
                </a:rPr>
                <a:t>millones</a:t>
              </a:r>
              <a:endParaRPr lang="es-PE" dirty="0">
                <a:solidFill>
                  <a:schemeClr val="bg1"/>
                </a:solidFill>
              </a:endParaRPr>
            </a:p>
          </p:txBody>
        </p:sp>
        <p:sp>
          <p:nvSpPr>
            <p:cNvPr id="56" name="Rectángulo 55">
              <a:extLst>
                <a:ext uri="{FF2B5EF4-FFF2-40B4-BE49-F238E27FC236}">
                  <a16:creationId xmlns:a16="http://schemas.microsoft.com/office/drawing/2014/main" id="{9C8563B9-0B15-45B5-8254-6F634E94FEA6}"/>
                </a:ext>
              </a:extLst>
            </p:cNvPr>
            <p:cNvSpPr/>
            <p:nvPr/>
          </p:nvSpPr>
          <p:spPr>
            <a:xfrm>
              <a:off x="7972620" y="5239457"/>
              <a:ext cx="879309" cy="453970"/>
            </a:xfrm>
            <a:prstGeom prst="rect">
              <a:avLst/>
            </a:prstGeom>
          </p:spPr>
          <p:txBody>
            <a:bodyPr wrap="square">
              <a:spAutoFit/>
            </a:bodyPr>
            <a:lstStyle/>
            <a:p>
              <a:pPr algn="ctr"/>
              <a:r>
                <a:rPr lang="es-PE" sz="1300" b="1" dirty="0">
                  <a:solidFill>
                    <a:schemeClr val="bg1"/>
                  </a:solidFill>
                </a:rPr>
                <a:t>6.0 </a:t>
              </a:r>
              <a:r>
                <a:rPr lang="es-PE" sz="1050" dirty="0">
                  <a:solidFill>
                    <a:schemeClr val="bg1"/>
                  </a:solidFill>
                </a:rPr>
                <a:t>millones</a:t>
              </a:r>
              <a:endParaRPr lang="es-PE" dirty="0">
                <a:solidFill>
                  <a:schemeClr val="bg1"/>
                </a:solidFill>
              </a:endParaRPr>
            </a:p>
          </p:txBody>
        </p:sp>
      </p:grpSp>
      <p:grpSp>
        <p:nvGrpSpPr>
          <p:cNvPr id="57" name="Grupo 56">
            <a:extLst>
              <a:ext uri="{FF2B5EF4-FFF2-40B4-BE49-F238E27FC236}">
                <a16:creationId xmlns:a16="http://schemas.microsoft.com/office/drawing/2014/main" id="{3E233892-5E01-4A6F-9260-36366CC47E71}"/>
              </a:ext>
            </a:extLst>
          </p:cNvPr>
          <p:cNvGrpSpPr/>
          <p:nvPr/>
        </p:nvGrpSpPr>
        <p:grpSpPr>
          <a:xfrm>
            <a:off x="5521234" y="679269"/>
            <a:ext cx="1652996" cy="1508610"/>
            <a:chOff x="0" y="1588898"/>
            <a:chExt cx="1892523" cy="1682327"/>
          </a:xfrm>
          <a:solidFill>
            <a:srgbClr val="006B7A"/>
          </a:solidFill>
          <a:scene3d>
            <a:camera prst="orthographicFront"/>
            <a:lightRig rig="flat" dir="t"/>
          </a:scene3d>
        </p:grpSpPr>
        <p:sp>
          <p:nvSpPr>
            <p:cNvPr id="58" name="Elipse 57">
              <a:extLst>
                <a:ext uri="{FF2B5EF4-FFF2-40B4-BE49-F238E27FC236}">
                  <a16:creationId xmlns:a16="http://schemas.microsoft.com/office/drawing/2014/main" id="{8919D74B-768E-45A8-A007-E9723414F718}"/>
                </a:ext>
              </a:extLst>
            </p:cNvPr>
            <p:cNvSpPr/>
            <p:nvPr/>
          </p:nvSpPr>
          <p:spPr>
            <a:xfrm>
              <a:off x="0" y="1588898"/>
              <a:ext cx="1892523" cy="1682327"/>
            </a:xfrm>
            <a:prstGeom prst="ellipse">
              <a:avLst/>
            </a:prstGeom>
            <a:grpFill/>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9" name="Elipse 4">
              <a:extLst>
                <a:ext uri="{FF2B5EF4-FFF2-40B4-BE49-F238E27FC236}">
                  <a16:creationId xmlns:a16="http://schemas.microsoft.com/office/drawing/2014/main" id="{760F8388-94C5-4EF6-9F28-0E0042E12820}"/>
                </a:ext>
              </a:extLst>
            </p:cNvPr>
            <p:cNvSpPr txBox="1"/>
            <p:nvPr/>
          </p:nvSpPr>
          <p:spPr>
            <a:xfrm>
              <a:off x="277154" y="1835269"/>
              <a:ext cx="1338215" cy="118958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20320" tIns="0" rIns="20320" bIns="72000" numCol="1" spcCol="1270" anchor="ctr" anchorCtr="0">
              <a:noAutofit/>
            </a:bodyPr>
            <a:lstStyle/>
            <a:p>
              <a:pPr lvl="0" algn="ctr" defTabSz="711200">
                <a:lnSpc>
                  <a:spcPct val="90000"/>
                </a:lnSpc>
                <a:spcAft>
                  <a:spcPct val="35000"/>
                </a:spcAft>
              </a:pPr>
              <a:r>
                <a:rPr lang="es-PE" sz="1400" b="1" spc="-30" dirty="0"/>
                <a:t>El 79% de la población nacional vive hoy en zonas </a:t>
              </a:r>
              <a:endParaRPr lang="es-ES" sz="1400" b="1" spc="-30" dirty="0"/>
            </a:p>
          </p:txBody>
        </p:sp>
      </p:grpSp>
      <p:grpSp>
        <p:nvGrpSpPr>
          <p:cNvPr id="60" name="Grupo 59">
            <a:extLst>
              <a:ext uri="{FF2B5EF4-FFF2-40B4-BE49-F238E27FC236}">
                <a16:creationId xmlns:a16="http://schemas.microsoft.com/office/drawing/2014/main" id="{A6E3D353-843E-4439-8AEF-61B3093D5F96}"/>
              </a:ext>
            </a:extLst>
          </p:cNvPr>
          <p:cNvGrpSpPr/>
          <p:nvPr/>
        </p:nvGrpSpPr>
        <p:grpSpPr>
          <a:xfrm>
            <a:off x="6819646" y="1275848"/>
            <a:ext cx="1652996" cy="1508610"/>
            <a:chOff x="0" y="1588898"/>
            <a:chExt cx="1892523" cy="1682327"/>
          </a:xfrm>
          <a:solidFill>
            <a:schemeClr val="accent2">
              <a:lumMod val="75000"/>
            </a:schemeClr>
          </a:solidFill>
          <a:scene3d>
            <a:camera prst="orthographicFront"/>
            <a:lightRig rig="flat" dir="t"/>
          </a:scene3d>
        </p:grpSpPr>
        <p:sp>
          <p:nvSpPr>
            <p:cNvPr id="61" name="Elipse 60">
              <a:extLst>
                <a:ext uri="{FF2B5EF4-FFF2-40B4-BE49-F238E27FC236}">
                  <a16:creationId xmlns:a16="http://schemas.microsoft.com/office/drawing/2014/main" id="{D9B6A023-D800-47EC-8BB1-907E61C24678}"/>
                </a:ext>
              </a:extLst>
            </p:cNvPr>
            <p:cNvSpPr/>
            <p:nvPr/>
          </p:nvSpPr>
          <p:spPr>
            <a:xfrm>
              <a:off x="0" y="1588898"/>
              <a:ext cx="1892523" cy="1682327"/>
            </a:xfrm>
            <a:prstGeom prst="ellipse">
              <a:avLst/>
            </a:prstGeom>
            <a:solidFill>
              <a:schemeClr val="bg2">
                <a:lumMod val="50000"/>
              </a:schemeClr>
            </a:solidFill>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6" name="Elipse 4">
              <a:extLst>
                <a:ext uri="{FF2B5EF4-FFF2-40B4-BE49-F238E27FC236}">
                  <a16:creationId xmlns:a16="http://schemas.microsoft.com/office/drawing/2014/main" id="{5DA5619A-BEA6-4CA3-AA4F-86892D06D943}"/>
                </a:ext>
              </a:extLst>
            </p:cNvPr>
            <p:cNvSpPr txBox="1"/>
            <p:nvPr/>
          </p:nvSpPr>
          <p:spPr>
            <a:xfrm>
              <a:off x="277154" y="1835269"/>
              <a:ext cx="1338215" cy="118958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20320" tIns="0" rIns="20320" bIns="72000" numCol="1" spcCol="1270" anchor="ctr" anchorCtr="0">
              <a:noAutofit/>
            </a:bodyPr>
            <a:lstStyle/>
            <a:p>
              <a:pPr lvl="0" algn="ctr" defTabSz="711200">
                <a:lnSpc>
                  <a:spcPct val="90000"/>
                </a:lnSpc>
                <a:spcAft>
                  <a:spcPct val="35000"/>
                </a:spcAft>
              </a:pPr>
              <a:r>
                <a:rPr lang="es-PE" sz="1400" b="1" spc="-30" dirty="0"/>
                <a:t>La población urbana se incrementó en 3.4 millones de personas</a:t>
              </a:r>
              <a:endParaRPr lang="es-ES" sz="1400" b="1" spc="-30" dirty="0"/>
            </a:p>
          </p:txBody>
        </p:sp>
      </p:grpSp>
      <p:grpSp>
        <p:nvGrpSpPr>
          <p:cNvPr id="69" name="Grupo 68">
            <a:extLst>
              <a:ext uri="{FF2B5EF4-FFF2-40B4-BE49-F238E27FC236}">
                <a16:creationId xmlns:a16="http://schemas.microsoft.com/office/drawing/2014/main" id="{0A935215-5310-437B-8357-9A82D8176E84}"/>
              </a:ext>
            </a:extLst>
          </p:cNvPr>
          <p:cNvGrpSpPr/>
          <p:nvPr/>
        </p:nvGrpSpPr>
        <p:grpSpPr>
          <a:xfrm>
            <a:off x="7467472" y="2529341"/>
            <a:ext cx="1652996" cy="1508610"/>
            <a:chOff x="0" y="1588898"/>
            <a:chExt cx="1892523" cy="1682327"/>
          </a:xfrm>
          <a:solidFill>
            <a:schemeClr val="accent2">
              <a:lumMod val="75000"/>
            </a:schemeClr>
          </a:solidFill>
          <a:scene3d>
            <a:camera prst="orthographicFront"/>
            <a:lightRig rig="flat" dir="t"/>
          </a:scene3d>
        </p:grpSpPr>
        <p:sp>
          <p:nvSpPr>
            <p:cNvPr id="70" name="Elipse 69">
              <a:extLst>
                <a:ext uri="{FF2B5EF4-FFF2-40B4-BE49-F238E27FC236}">
                  <a16:creationId xmlns:a16="http://schemas.microsoft.com/office/drawing/2014/main" id="{653B79BC-97D4-4B37-8D92-73F19B0E1031}"/>
                </a:ext>
              </a:extLst>
            </p:cNvPr>
            <p:cNvSpPr/>
            <p:nvPr/>
          </p:nvSpPr>
          <p:spPr>
            <a:xfrm>
              <a:off x="0" y="1588898"/>
              <a:ext cx="1892523" cy="1682327"/>
            </a:xfrm>
            <a:prstGeom prst="ellipse">
              <a:avLst/>
            </a:prstGeom>
            <a:solidFill>
              <a:srgbClr val="006B7A"/>
            </a:solidFill>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72" name="Elipse 4">
              <a:extLst>
                <a:ext uri="{FF2B5EF4-FFF2-40B4-BE49-F238E27FC236}">
                  <a16:creationId xmlns:a16="http://schemas.microsoft.com/office/drawing/2014/main" id="{C27063E9-5DB7-4EE1-8D6E-4EBEF48ABC7E}"/>
                </a:ext>
              </a:extLst>
            </p:cNvPr>
            <p:cNvSpPr txBox="1"/>
            <p:nvPr/>
          </p:nvSpPr>
          <p:spPr>
            <a:xfrm>
              <a:off x="277154" y="1835269"/>
              <a:ext cx="1338215" cy="118958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20320" tIns="0" rIns="20320" bIns="72000" numCol="1" spcCol="1270" anchor="ctr" anchorCtr="0">
              <a:noAutofit/>
            </a:bodyPr>
            <a:lstStyle/>
            <a:p>
              <a:pPr lvl="0" algn="ctr" defTabSz="711200">
                <a:lnSpc>
                  <a:spcPct val="90000"/>
                </a:lnSpc>
                <a:spcAft>
                  <a:spcPct val="35000"/>
                </a:spcAft>
              </a:pPr>
              <a:r>
                <a:rPr lang="es-PE" sz="1400" b="1" spc="-30" dirty="0"/>
                <a:t>la tasa de crecimiento promedio anual de 1,6%</a:t>
              </a:r>
              <a:endParaRPr lang="es-ES" sz="1400" b="1" spc="-30" dirty="0"/>
            </a:p>
          </p:txBody>
        </p:sp>
      </p:grpSp>
    </p:spTree>
    <p:extLst>
      <p:ext uri="{BB962C8B-B14F-4D97-AF65-F5344CB8AC3E}">
        <p14:creationId xmlns:p14="http://schemas.microsoft.com/office/powerpoint/2010/main" val="2472406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6C222EA-1DAD-40BF-A56D-C6668A944616}"/>
              </a:ext>
            </a:extLst>
          </p:cNvPr>
          <p:cNvPicPr>
            <a:picLocks noChangeAspect="1"/>
          </p:cNvPicPr>
          <p:nvPr/>
        </p:nvPicPr>
        <p:blipFill>
          <a:blip r:embed="rId2"/>
          <a:stretch>
            <a:fillRect/>
          </a:stretch>
        </p:blipFill>
        <p:spPr>
          <a:xfrm>
            <a:off x="1" y="1838325"/>
            <a:ext cx="9143999" cy="3181350"/>
          </a:xfrm>
          <a:prstGeom prst="rect">
            <a:avLst/>
          </a:prstGeom>
        </p:spPr>
      </p:pic>
      <p:sp>
        <p:nvSpPr>
          <p:cNvPr id="5" name="1 Título">
            <a:extLst>
              <a:ext uri="{FF2B5EF4-FFF2-40B4-BE49-F238E27FC236}">
                <a16:creationId xmlns:a16="http://schemas.microsoft.com/office/drawing/2014/main" id="{23A9F9BB-A409-491C-92D2-E40494B7EE1E}"/>
              </a:ext>
            </a:extLst>
          </p:cNvPr>
          <p:cNvSpPr txBox="1">
            <a:spLocks/>
          </p:cNvSpPr>
          <p:nvPr/>
        </p:nvSpPr>
        <p:spPr>
          <a:xfrm>
            <a:off x="627017" y="2708027"/>
            <a:ext cx="8230735" cy="1656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s-PE" sz="2600" b="1" dirty="0">
                <a:solidFill>
                  <a:srgbClr val="1F7B91"/>
                </a:solidFill>
                <a:latin typeface="Arial" panose="020B0604020202020204" pitchFamily="34" charset="0"/>
                <a:cs typeface="Arial" panose="020B0604020202020204" pitchFamily="34" charset="0"/>
              </a:rPr>
              <a:t>ESCENARIOS DE RIESGO</a:t>
            </a:r>
          </a:p>
          <a:p>
            <a:pPr algn="ctr" fontAlgn="auto">
              <a:spcAft>
                <a:spcPts val="0"/>
              </a:spcAft>
            </a:pPr>
            <a:r>
              <a:rPr lang="es-PE" sz="2600" b="1" dirty="0">
                <a:solidFill>
                  <a:srgbClr val="1F7B91"/>
                </a:solidFill>
                <a:latin typeface="Arial" panose="020B0604020202020204" pitchFamily="34" charset="0"/>
                <a:cs typeface="Arial" panose="020B0604020202020204" pitchFamily="34" charset="0"/>
              </a:rPr>
              <a:t>A NIVEL REGIONAL</a:t>
            </a:r>
          </a:p>
        </p:txBody>
      </p:sp>
    </p:spTree>
    <p:extLst>
      <p:ext uri="{BB962C8B-B14F-4D97-AF65-F5344CB8AC3E}">
        <p14:creationId xmlns:p14="http://schemas.microsoft.com/office/powerpoint/2010/main" val="2706242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lecha: pentágono 39">
            <a:extLst>
              <a:ext uri="{FF2B5EF4-FFF2-40B4-BE49-F238E27FC236}">
                <a16:creationId xmlns:a16="http://schemas.microsoft.com/office/drawing/2014/main" id="{DED43E03-4B34-40A8-8A43-0299D5DB5E7F}"/>
              </a:ext>
            </a:extLst>
          </p:cNvPr>
          <p:cNvSpPr/>
          <p:nvPr/>
        </p:nvSpPr>
        <p:spPr>
          <a:xfrm>
            <a:off x="184871" y="2766474"/>
            <a:ext cx="2688653" cy="2303714"/>
          </a:xfrm>
          <a:prstGeom prst="homePlate">
            <a:avLst>
              <a:gd name="adj" fmla="val 22937"/>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 name="Flecha: circular 3">
            <a:extLst>
              <a:ext uri="{FF2B5EF4-FFF2-40B4-BE49-F238E27FC236}">
                <a16:creationId xmlns:a16="http://schemas.microsoft.com/office/drawing/2014/main" id="{8FDCD1B7-7E5C-46AA-A78F-E0A095471144}"/>
              </a:ext>
            </a:extLst>
          </p:cNvPr>
          <p:cNvSpPr/>
          <p:nvPr/>
        </p:nvSpPr>
        <p:spPr>
          <a:xfrm rot="763732">
            <a:off x="3413067" y="1008949"/>
            <a:ext cx="5062906" cy="5026101"/>
          </a:xfrm>
          <a:prstGeom prst="circularArrow">
            <a:avLst>
              <a:gd name="adj1" fmla="val 6143"/>
              <a:gd name="adj2" fmla="val 486"/>
              <a:gd name="adj3" fmla="val 14680902"/>
              <a:gd name="adj4" fmla="val 14806219"/>
              <a:gd name="adj5" fmla="val 8226"/>
            </a:avLst>
          </a:prstGeom>
          <a:solidFill>
            <a:schemeClr val="bg1">
              <a:lumMod val="85000"/>
            </a:schemeClr>
          </a:solidFill>
          <a:scene3d>
            <a:camera prst="perspectiveRelaxed">
              <a:rot lat="19149996" lon="20104178" rev="1577324"/>
            </a:camera>
            <a:lightRig rig="soft" dir="t"/>
            <a:backdrop>
              <a:anchor x="0" y="0" z="-210000"/>
              <a:norm dx="0" dy="0" dz="914400"/>
              <a:up dx="0" dy="914400" dz="0"/>
            </a:backdrop>
          </a:scene3d>
          <a:sp3d z="-227350" prstMaterial="matte"/>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4" name="Rectángulo 13">
            <a:extLst>
              <a:ext uri="{FF2B5EF4-FFF2-40B4-BE49-F238E27FC236}">
                <a16:creationId xmlns:a16="http://schemas.microsoft.com/office/drawing/2014/main" id="{2943F92C-A409-4934-8737-4840811B1E17}"/>
              </a:ext>
            </a:extLst>
          </p:cNvPr>
          <p:cNvSpPr/>
          <p:nvPr/>
        </p:nvSpPr>
        <p:spPr>
          <a:xfrm>
            <a:off x="193070" y="836509"/>
            <a:ext cx="8718174" cy="342723"/>
          </a:xfrm>
          <a:prstGeom prst="rect">
            <a:avLst/>
          </a:prstGeom>
        </p:spPr>
        <p:txBody>
          <a:bodyPr vert="horz" lIns="91440" tIns="45720" rIns="91440" bIns="45720" rtlCol="0">
            <a:noAutofit/>
          </a:bodyPr>
          <a:lstStyle/>
          <a:p>
            <a:pPr>
              <a:lnSpc>
                <a:spcPct val="80000"/>
              </a:lnSpc>
              <a:spcBef>
                <a:spcPct val="0"/>
              </a:spcBef>
            </a:pPr>
            <a:r>
              <a:rPr lang="es-PE" sz="2000" b="1" dirty="0">
                <a:ea typeface="+mj-ea"/>
                <a:cs typeface="+mj-cs"/>
              </a:rPr>
              <a:t>ESCENARIO DE RIESGO POR INCENDIOS FORESTALES – REGIÓN ANCASH</a:t>
            </a:r>
          </a:p>
        </p:txBody>
      </p:sp>
      <p:sp>
        <p:nvSpPr>
          <p:cNvPr id="20" name="Rectángulo 19">
            <a:extLst>
              <a:ext uri="{FF2B5EF4-FFF2-40B4-BE49-F238E27FC236}">
                <a16:creationId xmlns:a16="http://schemas.microsoft.com/office/drawing/2014/main" id="{C6D0E49A-FC42-4093-930D-B60237AFA5CC}"/>
              </a:ext>
            </a:extLst>
          </p:cNvPr>
          <p:cNvSpPr/>
          <p:nvPr/>
        </p:nvSpPr>
        <p:spPr>
          <a:xfrm>
            <a:off x="540213" y="1316330"/>
            <a:ext cx="6916189" cy="338554"/>
          </a:xfrm>
          <a:prstGeom prst="rect">
            <a:avLst/>
          </a:prstGeom>
        </p:spPr>
        <p:txBody>
          <a:bodyPr vert="horz" lIns="91440" tIns="45720" rIns="91440" bIns="45720" rtlCol="0" anchor="ctr"/>
          <a:lstStyle/>
          <a:p>
            <a:pPr algn="ctr"/>
            <a:r>
              <a:rPr lang="es-PE" sz="1600" b="1" dirty="0">
                <a:solidFill>
                  <a:schemeClr val="accent1">
                    <a:lumMod val="50000"/>
                  </a:schemeClr>
                </a:solidFill>
              </a:rPr>
              <a:t>Equipo Técnico</a:t>
            </a:r>
          </a:p>
        </p:txBody>
      </p:sp>
      <p:grpSp>
        <p:nvGrpSpPr>
          <p:cNvPr id="38" name="Grupo 37">
            <a:extLst>
              <a:ext uri="{FF2B5EF4-FFF2-40B4-BE49-F238E27FC236}">
                <a16:creationId xmlns:a16="http://schemas.microsoft.com/office/drawing/2014/main" id="{FD123398-3B54-48B6-A5A0-632D2897C5C5}"/>
              </a:ext>
            </a:extLst>
          </p:cNvPr>
          <p:cNvGrpSpPr/>
          <p:nvPr/>
        </p:nvGrpSpPr>
        <p:grpSpPr>
          <a:xfrm>
            <a:off x="2881723" y="1749331"/>
            <a:ext cx="6077558" cy="4174177"/>
            <a:chOff x="1719789" y="1890653"/>
            <a:chExt cx="6077558" cy="4174177"/>
          </a:xfrm>
        </p:grpSpPr>
        <p:sp>
          <p:nvSpPr>
            <p:cNvPr id="5" name="Forma libre: forma 4">
              <a:extLst>
                <a:ext uri="{FF2B5EF4-FFF2-40B4-BE49-F238E27FC236}">
                  <a16:creationId xmlns:a16="http://schemas.microsoft.com/office/drawing/2014/main" id="{33D631F7-32DC-4073-AB6F-6811C4C8AA03}"/>
                </a:ext>
              </a:extLst>
            </p:cNvPr>
            <p:cNvSpPr/>
            <p:nvPr/>
          </p:nvSpPr>
          <p:spPr>
            <a:xfrm>
              <a:off x="3120561" y="1890653"/>
              <a:ext cx="1504238" cy="831635"/>
            </a:xfrm>
            <a:custGeom>
              <a:avLst/>
              <a:gdLst>
                <a:gd name="connsiteX0" fmla="*/ 0 w 1406681"/>
                <a:gd name="connsiteY0" fmla="*/ 133973 h 803821"/>
                <a:gd name="connsiteX1" fmla="*/ 133973 w 1406681"/>
                <a:gd name="connsiteY1" fmla="*/ 0 h 803821"/>
                <a:gd name="connsiteX2" fmla="*/ 1272708 w 1406681"/>
                <a:gd name="connsiteY2" fmla="*/ 0 h 803821"/>
                <a:gd name="connsiteX3" fmla="*/ 1406681 w 1406681"/>
                <a:gd name="connsiteY3" fmla="*/ 133973 h 803821"/>
                <a:gd name="connsiteX4" fmla="*/ 1406681 w 1406681"/>
                <a:gd name="connsiteY4" fmla="*/ 669848 h 803821"/>
                <a:gd name="connsiteX5" fmla="*/ 1272708 w 1406681"/>
                <a:gd name="connsiteY5" fmla="*/ 803821 h 803821"/>
                <a:gd name="connsiteX6" fmla="*/ 133973 w 1406681"/>
                <a:gd name="connsiteY6" fmla="*/ 803821 h 803821"/>
                <a:gd name="connsiteX7" fmla="*/ 0 w 1406681"/>
                <a:gd name="connsiteY7" fmla="*/ 669848 h 803821"/>
                <a:gd name="connsiteX8" fmla="*/ 0 w 1406681"/>
                <a:gd name="connsiteY8" fmla="*/ 133973 h 80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681" h="803821">
                  <a:moveTo>
                    <a:pt x="0" y="133973"/>
                  </a:moveTo>
                  <a:cubicBezTo>
                    <a:pt x="0" y="59982"/>
                    <a:pt x="59982" y="0"/>
                    <a:pt x="133973" y="0"/>
                  </a:cubicBezTo>
                  <a:lnTo>
                    <a:pt x="1272708" y="0"/>
                  </a:lnTo>
                  <a:cubicBezTo>
                    <a:pt x="1346699" y="0"/>
                    <a:pt x="1406681" y="59982"/>
                    <a:pt x="1406681" y="133973"/>
                  </a:cubicBezTo>
                  <a:lnTo>
                    <a:pt x="1406681" y="669848"/>
                  </a:lnTo>
                  <a:cubicBezTo>
                    <a:pt x="1406681" y="743839"/>
                    <a:pt x="1346699" y="803821"/>
                    <a:pt x="1272708" y="803821"/>
                  </a:cubicBezTo>
                  <a:lnTo>
                    <a:pt x="133973" y="803821"/>
                  </a:lnTo>
                  <a:cubicBezTo>
                    <a:pt x="59982" y="803821"/>
                    <a:pt x="0" y="743839"/>
                    <a:pt x="0" y="669848"/>
                  </a:cubicBezTo>
                  <a:lnTo>
                    <a:pt x="0" y="133973"/>
                  </a:lnTo>
                  <a:close/>
                </a:path>
              </a:pathLst>
            </a:custGeom>
            <a:solidFill>
              <a:srgbClr val="297E96"/>
            </a:solidFill>
            <a:ln>
              <a:noFill/>
            </a:ln>
            <a:effectLst/>
            <a:scene3d>
              <a:camera prst="perspectiveRelaxed">
                <a:rot lat="19800000" lon="20104178" rev="1577324"/>
              </a:camera>
              <a:lightRig rig="soft" dir="t"/>
              <a:backdrop>
                <a:anchor x="0" y="0" z="-210000"/>
                <a:norm dx="0" dy="0" dz="914400"/>
                <a:up dx="0" dy="914400" dz="0"/>
              </a:backdrop>
            </a:scene3d>
            <a:sp3d extrusionH="152250" prstMaterial="matte">
              <a:bevelT w="165100" prst="coolSlant"/>
            </a:sp3d>
          </p:spPr>
          <p:style>
            <a:lnRef idx="0">
              <a:scrgbClr r="0" g="0" b="0"/>
            </a:lnRef>
            <a:fillRef idx="1">
              <a:scrgbClr r="0" g="0" b="0"/>
            </a:fillRef>
            <a:effectRef idx="2">
              <a:scrgbClr r="0" g="0" b="0"/>
            </a:effectRef>
            <a:fontRef idx="minor">
              <a:schemeClr val="lt1"/>
            </a:fontRef>
          </p:style>
          <p:txBody>
            <a:bodyPr spcFirstLastPara="0" vert="horz" wrap="square" lIns="39239" tIns="130679" rIns="39239" bIns="130679" numCol="1" spcCol="1270" anchor="ctr" anchorCtr="0">
              <a:noAutofit/>
              <a:sp3d extrusionH="28000" prstMaterial="matte"/>
            </a:bodyPr>
            <a:lstStyle/>
            <a:p>
              <a:pPr marL="0" lvl="0" indent="0" algn="ctr" defTabSz="1066800">
                <a:lnSpc>
                  <a:spcPct val="90000"/>
                </a:lnSpc>
                <a:spcBef>
                  <a:spcPct val="0"/>
                </a:spcBef>
                <a:spcAft>
                  <a:spcPct val="35000"/>
                </a:spcAft>
                <a:buNone/>
              </a:pPr>
              <a:r>
                <a:rPr lang="es-PE" b="1" kern="1200" dirty="0">
                  <a:solidFill>
                    <a:prstClr val="white"/>
                  </a:solidFill>
                  <a:latin typeface="Calibri" panose="020F0502020204030204"/>
                  <a:ea typeface="+mn-ea"/>
                  <a:cs typeface="+mn-cs"/>
                </a:rPr>
                <a:t>CENEPRED</a:t>
              </a:r>
            </a:p>
          </p:txBody>
        </p:sp>
        <p:sp>
          <p:nvSpPr>
            <p:cNvPr id="6" name="Forma libre: forma 5">
              <a:extLst>
                <a:ext uri="{FF2B5EF4-FFF2-40B4-BE49-F238E27FC236}">
                  <a16:creationId xmlns:a16="http://schemas.microsoft.com/office/drawing/2014/main" id="{5E97EE19-B6FA-4804-B7D7-2055BB8C9491}"/>
                </a:ext>
              </a:extLst>
            </p:cNvPr>
            <p:cNvSpPr/>
            <p:nvPr/>
          </p:nvSpPr>
          <p:spPr>
            <a:xfrm>
              <a:off x="4912345" y="2113241"/>
              <a:ext cx="1504238" cy="853320"/>
            </a:xfrm>
            <a:custGeom>
              <a:avLst/>
              <a:gdLst>
                <a:gd name="connsiteX0" fmla="*/ 0 w 1406681"/>
                <a:gd name="connsiteY0" fmla="*/ 133973 h 803821"/>
                <a:gd name="connsiteX1" fmla="*/ 133973 w 1406681"/>
                <a:gd name="connsiteY1" fmla="*/ 0 h 803821"/>
                <a:gd name="connsiteX2" fmla="*/ 1272708 w 1406681"/>
                <a:gd name="connsiteY2" fmla="*/ 0 h 803821"/>
                <a:gd name="connsiteX3" fmla="*/ 1406681 w 1406681"/>
                <a:gd name="connsiteY3" fmla="*/ 133973 h 803821"/>
                <a:gd name="connsiteX4" fmla="*/ 1406681 w 1406681"/>
                <a:gd name="connsiteY4" fmla="*/ 669848 h 803821"/>
                <a:gd name="connsiteX5" fmla="*/ 1272708 w 1406681"/>
                <a:gd name="connsiteY5" fmla="*/ 803821 h 803821"/>
                <a:gd name="connsiteX6" fmla="*/ 133973 w 1406681"/>
                <a:gd name="connsiteY6" fmla="*/ 803821 h 803821"/>
                <a:gd name="connsiteX7" fmla="*/ 0 w 1406681"/>
                <a:gd name="connsiteY7" fmla="*/ 669848 h 803821"/>
                <a:gd name="connsiteX8" fmla="*/ 0 w 1406681"/>
                <a:gd name="connsiteY8" fmla="*/ 133973 h 80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681" h="803821">
                  <a:moveTo>
                    <a:pt x="0" y="133973"/>
                  </a:moveTo>
                  <a:cubicBezTo>
                    <a:pt x="0" y="59982"/>
                    <a:pt x="59982" y="0"/>
                    <a:pt x="133973" y="0"/>
                  </a:cubicBezTo>
                  <a:lnTo>
                    <a:pt x="1272708" y="0"/>
                  </a:lnTo>
                  <a:cubicBezTo>
                    <a:pt x="1346699" y="0"/>
                    <a:pt x="1406681" y="59982"/>
                    <a:pt x="1406681" y="133973"/>
                  </a:cubicBezTo>
                  <a:lnTo>
                    <a:pt x="1406681" y="669848"/>
                  </a:lnTo>
                  <a:cubicBezTo>
                    <a:pt x="1406681" y="743839"/>
                    <a:pt x="1346699" y="803821"/>
                    <a:pt x="1272708" y="803821"/>
                  </a:cubicBezTo>
                  <a:lnTo>
                    <a:pt x="133973" y="803821"/>
                  </a:lnTo>
                  <a:cubicBezTo>
                    <a:pt x="59982" y="803821"/>
                    <a:pt x="0" y="743839"/>
                    <a:pt x="0" y="669848"/>
                  </a:cubicBezTo>
                  <a:lnTo>
                    <a:pt x="0" y="133973"/>
                  </a:lnTo>
                  <a:close/>
                </a:path>
              </a:pathLst>
            </a:custGeom>
            <a:scene3d>
              <a:camera prst="perspectiveRelaxed">
                <a:rot lat="19800000" lon="20104178" rev="1577324"/>
              </a:camera>
              <a:lightRig rig="soft" dir="t"/>
              <a:backdrop>
                <a:anchor x="0" y="0" z="-210000"/>
                <a:norm dx="0" dy="0" dz="914400"/>
                <a:up dx="0" dy="914400" dz="0"/>
              </a:backdrop>
            </a:scene3d>
            <a:sp3d extrusionH="152250" prstMaterial="matte">
              <a:bevelT w="165100" prst="coolSlant"/>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0199" tIns="100199" rIns="100199" bIns="100199" numCol="1" spcCol="1270" anchor="ctr" anchorCtr="0">
              <a:noAutofit/>
              <a:sp3d extrusionH="28000" prstMaterial="matte"/>
            </a:bodyPr>
            <a:lstStyle/>
            <a:p>
              <a:pPr marL="0" lvl="0" indent="0" algn="ctr" defTabSz="711200">
                <a:lnSpc>
                  <a:spcPct val="90000"/>
                </a:lnSpc>
                <a:spcBef>
                  <a:spcPct val="0"/>
                </a:spcBef>
                <a:spcAft>
                  <a:spcPct val="35000"/>
                </a:spcAft>
                <a:buNone/>
              </a:pPr>
              <a:r>
                <a:rPr lang="es-PE" b="1" kern="1200" dirty="0"/>
                <a:t>GORE  Ancash</a:t>
              </a:r>
            </a:p>
          </p:txBody>
        </p:sp>
        <p:sp>
          <p:nvSpPr>
            <p:cNvPr id="7" name="Forma libre: forma 6">
              <a:extLst>
                <a:ext uri="{FF2B5EF4-FFF2-40B4-BE49-F238E27FC236}">
                  <a16:creationId xmlns:a16="http://schemas.microsoft.com/office/drawing/2014/main" id="{7BDCF7E9-6180-49E9-BD5C-B85708E4C14F}"/>
                </a:ext>
              </a:extLst>
            </p:cNvPr>
            <p:cNvSpPr/>
            <p:nvPr/>
          </p:nvSpPr>
          <p:spPr>
            <a:xfrm>
              <a:off x="5836822" y="2854455"/>
              <a:ext cx="1504238" cy="853320"/>
            </a:xfrm>
            <a:custGeom>
              <a:avLst/>
              <a:gdLst>
                <a:gd name="connsiteX0" fmla="*/ 0 w 1406681"/>
                <a:gd name="connsiteY0" fmla="*/ 133973 h 803821"/>
                <a:gd name="connsiteX1" fmla="*/ 133973 w 1406681"/>
                <a:gd name="connsiteY1" fmla="*/ 0 h 803821"/>
                <a:gd name="connsiteX2" fmla="*/ 1272708 w 1406681"/>
                <a:gd name="connsiteY2" fmla="*/ 0 h 803821"/>
                <a:gd name="connsiteX3" fmla="*/ 1406681 w 1406681"/>
                <a:gd name="connsiteY3" fmla="*/ 133973 h 803821"/>
                <a:gd name="connsiteX4" fmla="*/ 1406681 w 1406681"/>
                <a:gd name="connsiteY4" fmla="*/ 669848 h 803821"/>
                <a:gd name="connsiteX5" fmla="*/ 1272708 w 1406681"/>
                <a:gd name="connsiteY5" fmla="*/ 803821 h 803821"/>
                <a:gd name="connsiteX6" fmla="*/ 133973 w 1406681"/>
                <a:gd name="connsiteY6" fmla="*/ 803821 h 803821"/>
                <a:gd name="connsiteX7" fmla="*/ 0 w 1406681"/>
                <a:gd name="connsiteY7" fmla="*/ 669848 h 803821"/>
                <a:gd name="connsiteX8" fmla="*/ 0 w 1406681"/>
                <a:gd name="connsiteY8" fmla="*/ 133973 h 80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681" h="803821">
                  <a:moveTo>
                    <a:pt x="0" y="133973"/>
                  </a:moveTo>
                  <a:cubicBezTo>
                    <a:pt x="0" y="59982"/>
                    <a:pt x="59982" y="0"/>
                    <a:pt x="133973" y="0"/>
                  </a:cubicBezTo>
                  <a:lnTo>
                    <a:pt x="1272708" y="0"/>
                  </a:lnTo>
                  <a:cubicBezTo>
                    <a:pt x="1346699" y="0"/>
                    <a:pt x="1406681" y="59982"/>
                    <a:pt x="1406681" y="133973"/>
                  </a:cubicBezTo>
                  <a:lnTo>
                    <a:pt x="1406681" y="669848"/>
                  </a:lnTo>
                  <a:cubicBezTo>
                    <a:pt x="1406681" y="743839"/>
                    <a:pt x="1346699" y="803821"/>
                    <a:pt x="1272708" y="803821"/>
                  </a:cubicBezTo>
                  <a:lnTo>
                    <a:pt x="133973" y="803821"/>
                  </a:lnTo>
                  <a:cubicBezTo>
                    <a:pt x="59982" y="803821"/>
                    <a:pt x="0" y="743839"/>
                    <a:pt x="0" y="669848"/>
                  </a:cubicBezTo>
                  <a:lnTo>
                    <a:pt x="0" y="133973"/>
                  </a:lnTo>
                  <a:close/>
                </a:path>
              </a:pathLst>
            </a:custGeom>
            <a:scene3d>
              <a:camera prst="perspectiveRelaxed">
                <a:rot lat="19800000" lon="20104178" rev="1577324"/>
              </a:camera>
              <a:lightRig rig="soft" dir="t"/>
              <a:backdrop>
                <a:anchor x="0" y="0" z="-210000"/>
                <a:norm dx="0" dy="0" dz="914400"/>
                <a:up dx="0" dy="914400" dz="0"/>
              </a:backdrop>
            </a:scene3d>
            <a:sp3d extrusionH="152250" prstMaterial="matte">
              <a:bevelT w="165100" prst="coolSlant"/>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0199" tIns="100199" rIns="100199" bIns="100199" numCol="1" spcCol="1270" anchor="ctr" anchorCtr="0">
              <a:noAutofit/>
              <a:sp3d extrusionH="28000" prstMaterial="matte"/>
            </a:bodyPr>
            <a:lstStyle/>
            <a:p>
              <a:pPr marL="0" lvl="0" indent="0" algn="ctr" defTabSz="711200">
                <a:lnSpc>
                  <a:spcPct val="90000"/>
                </a:lnSpc>
                <a:spcBef>
                  <a:spcPct val="0"/>
                </a:spcBef>
                <a:spcAft>
                  <a:spcPct val="35000"/>
                </a:spcAft>
                <a:buNone/>
              </a:pPr>
              <a:r>
                <a:rPr lang="es-PE" sz="1600" b="1" kern="1200" dirty="0"/>
                <a:t>ATFFS Ancash </a:t>
              </a:r>
              <a:r>
                <a:rPr lang="es-PE" b="1" kern="1200" dirty="0"/>
                <a:t>SERFOR</a:t>
              </a:r>
              <a:endParaRPr lang="es-PE" sz="1600" b="1" kern="1200" dirty="0"/>
            </a:p>
          </p:txBody>
        </p:sp>
        <p:sp>
          <p:nvSpPr>
            <p:cNvPr id="32" name="Forma libre: forma 31">
              <a:extLst>
                <a:ext uri="{FF2B5EF4-FFF2-40B4-BE49-F238E27FC236}">
                  <a16:creationId xmlns:a16="http://schemas.microsoft.com/office/drawing/2014/main" id="{A9954637-7F00-421E-884B-27AA593E3975}"/>
                </a:ext>
              </a:extLst>
            </p:cNvPr>
            <p:cNvSpPr/>
            <p:nvPr/>
          </p:nvSpPr>
          <p:spPr>
            <a:xfrm>
              <a:off x="6293110" y="3713850"/>
              <a:ext cx="1504237" cy="853320"/>
            </a:xfrm>
            <a:custGeom>
              <a:avLst/>
              <a:gdLst>
                <a:gd name="connsiteX0" fmla="*/ 0 w 1406681"/>
                <a:gd name="connsiteY0" fmla="*/ 133973 h 803821"/>
                <a:gd name="connsiteX1" fmla="*/ 133973 w 1406681"/>
                <a:gd name="connsiteY1" fmla="*/ 0 h 803821"/>
                <a:gd name="connsiteX2" fmla="*/ 1272708 w 1406681"/>
                <a:gd name="connsiteY2" fmla="*/ 0 h 803821"/>
                <a:gd name="connsiteX3" fmla="*/ 1406681 w 1406681"/>
                <a:gd name="connsiteY3" fmla="*/ 133973 h 803821"/>
                <a:gd name="connsiteX4" fmla="*/ 1406681 w 1406681"/>
                <a:gd name="connsiteY4" fmla="*/ 669848 h 803821"/>
                <a:gd name="connsiteX5" fmla="*/ 1272708 w 1406681"/>
                <a:gd name="connsiteY5" fmla="*/ 803821 h 803821"/>
                <a:gd name="connsiteX6" fmla="*/ 133973 w 1406681"/>
                <a:gd name="connsiteY6" fmla="*/ 803821 h 803821"/>
                <a:gd name="connsiteX7" fmla="*/ 0 w 1406681"/>
                <a:gd name="connsiteY7" fmla="*/ 669848 h 803821"/>
                <a:gd name="connsiteX8" fmla="*/ 0 w 1406681"/>
                <a:gd name="connsiteY8" fmla="*/ 133973 h 80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681" h="803821">
                  <a:moveTo>
                    <a:pt x="0" y="133973"/>
                  </a:moveTo>
                  <a:cubicBezTo>
                    <a:pt x="0" y="59982"/>
                    <a:pt x="59982" y="0"/>
                    <a:pt x="133973" y="0"/>
                  </a:cubicBezTo>
                  <a:lnTo>
                    <a:pt x="1272708" y="0"/>
                  </a:lnTo>
                  <a:cubicBezTo>
                    <a:pt x="1346699" y="0"/>
                    <a:pt x="1406681" y="59982"/>
                    <a:pt x="1406681" y="133973"/>
                  </a:cubicBezTo>
                  <a:lnTo>
                    <a:pt x="1406681" y="669848"/>
                  </a:lnTo>
                  <a:cubicBezTo>
                    <a:pt x="1406681" y="743839"/>
                    <a:pt x="1346699" y="803821"/>
                    <a:pt x="1272708" y="803821"/>
                  </a:cubicBezTo>
                  <a:lnTo>
                    <a:pt x="133973" y="803821"/>
                  </a:lnTo>
                  <a:cubicBezTo>
                    <a:pt x="59982" y="803821"/>
                    <a:pt x="0" y="743839"/>
                    <a:pt x="0" y="669848"/>
                  </a:cubicBezTo>
                  <a:lnTo>
                    <a:pt x="0" y="133973"/>
                  </a:lnTo>
                  <a:close/>
                </a:path>
              </a:pathLst>
            </a:custGeom>
            <a:scene3d>
              <a:camera prst="perspectiveRelaxed">
                <a:rot lat="19800000" lon="20104178" rev="1577324"/>
              </a:camera>
              <a:lightRig rig="soft" dir="t"/>
              <a:backdrop>
                <a:anchor x="0" y="0" z="-210000"/>
                <a:norm dx="0" dy="0" dz="914400"/>
                <a:up dx="0" dy="914400" dz="0"/>
              </a:backdrop>
            </a:scene3d>
            <a:sp3d extrusionH="152250" prstMaterial="matte">
              <a:bevelT w="165100" prst="coolSlant"/>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92579" rIns="36000" bIns="92579" numCol="1" spcCol="1270" anchor="ctr" anchorCtr="0">
              <a:noAutofit/>
              <a:sp3d extrusionH="28000" prstMaterial="matte"/>
            </a:bodyPr>
            <a:lstStyle/>
            <a:p>
              <a:pPr marL="0" lvl="0" indent="0" algn="ctr" defTabSz="622300">
                <a:lnSpc>
                  <a:spcPct val="90000"/>
                </a:lnSpc>
                <a:spcBef>
                  <a:spcPct val="0"/>
                </a:spcBef>
                <a:spcAft>
                  <a:spcPct val="35000"/>
                </a:spcAft>
                <a:buNone/>
              </a:pPr>
              <a:r>
                <a:rPr lang="es-PE" b="1" kern="1200" dirty="0"/>
                <a:t>SERNANP  </a:t>
              </a:r>
              <a:r>
                <a:rPr lang="es-PE" sz="1600" b="1" kern="1200" dirty="0"/>
                <a:t>        </a:t>
              </a:r>
              <a:r>
                <a:rPr lang="es-PE" sz="1400" b="1" kern="1200" dirty="0"/>
                <a:t>PN Huascarán</a:t>
              </a:r>
            </a:p>
          </p:txBody>
        </p:sp>
        <p:sp>
          <p:nvSpPr>
            <p:cNvPr id="33" name="Forma libre: forma 32">
              <a:extLst>
                <a:ext uri="{FF2B5EF4-FFF2-40B4-BE49-F238E27FC236}">
                  <a16:creationId xmlns:a16="http://schemas.microsoft.com/office/drawing/2014/main" id="{6F15BB6A-EC73-44F2-ADFA-FCE45E56A3FA}"/>
                </a:ext>
              </a:extLst>
            </p:cNvPr>
            <p:cNvSpPr/>
            <p:nvPr/>
          </p:nvSpPr>
          <p:spPr>
            <a:xfrm>
              <a:off x="6013283" y="4784850"/>
              <a:ext cx="1504238" cy="853320"/>
            </a:xfrm>
            <a:custGeom>
              <a:avLst/>
              <a:gdLst>
                <a:gd name="connsiteX0" fmla="*/ 0 w 1406681"/>
                <a:gd name="connsiteY0" fmla="*/ 133973 h 803821"/>
                <a:gd name="connsiteX1" fmla="*/ 133973 w 1406681"/>
                <a:gd name="connsiteY1" fmla="*/ 0 h 803821"/>
                <a:gd name="connsiteX2" fmla="*/ 1272708 w 1406681"/>
                <a:gd name="connsiteY2" fmla="*/ 0 h 803821"/>
                <a:gd name="connsiteX3" fmla="*/ 1406681 w 1406681"/>
                <a:gd name="connsiteY3" fmla="*/ 133973 h 803821"/>
                <a:gd name="connsiteX4" fmla="*/ 1406681 w 1406681"/>
                <a:gd name="connsiteY4" fmla="*/ 669848 h 803821"/>
                <a:gd name="connsiteX5" fmla="*/ 1272708 w 1406681"/>
                <a:gd name="connsiteY5" fmla="*/ 803821 h 803821"/>
                <a:gd name="connsiteX6" fmla="*/ 133973 w 1406681"/>
                <a:gd name="connsiteY6" fmla="*/ 803821 h 803821"/>
                <a:gd name="connsiteX7" fmla="*/ 0 w 1406681"/>
                <a:gd name="connsiteY7" fmla="*/ 669848 h 803821"/>
                <a:gd name="connsiteX8" fmla="*/ 0 w 1406681"/>
                <a:gd name="connsiteY8" fmla="*/ 133973 h 80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681" h="803821">
                  <a:moveTo>
                    <a:pt x="0" y="133973"/>
                  </a:moveTo>
                  <a:cubicBezTo>
                    <a:pt x="0" y="59982"/>
                    <a:pt x="59982" y="0"/>
                    <a:pt x="133973" y="0"/>
                  </a:cubicBezTo>
                  <a:lnTo>
                    <a:pt x="1272708" y="0"/>
                  </a:lnTo>
                  <a:cubicBezTo>
                    <a:pt x="1346699" y="0"/>
                    <a:pt x="1406681" y="59982"/>
                    <a:pt x="1406681" y="133973"/>
                  </a:cubicBezTo>
                  <a:lnTo>
                    <a:pt x="1406681" y="669848"/>
                  </a:lnTo>
                  <a:cubicBezTo>
                    <a:pt x="1406681" y="743839"/>
                    <a:pt x="1346699" y="803821"/>
                    <a:pt x="1272708" y="803821"/>
                  </a:cubicBezTo>
                  <a:lnTo>
                    <a:pt x="133973" y="803821"/>
                  </a:lnTo>
                  <a:cubicBezTo>
                    <a:pt x="59982" y="803821"/>
                    <a:pt x="0" y="743839"/>
                    <a:pt x="0" y="669848"/>
                  </a:cubicBezTo>
                  <a:lnTo>
                    <a:pt x="0" y="133973"/>
                  </a:lnTo>
                  <a:close/>
                </a:path>
              </a:pathLst>
            </a:custGeom>
            <a:scene3d>
              <a:camera prst="perspectiveRelaxed">
                <a:rot lat="19800000" lon="20104178" rev="1577324"/>
              </a:camera>
              <a:lightRig rig="soft" dir="t"/>
              <a:backdrop>
                <a:anchor x="0" y="0" z="-210000"/>
                <a:norm dx="0" dy="0" dz="914400"/>
                <a:up dx="0" dy="914400" dz="0"/>
              </a:backdrop>
            </a:scene3d>
            <a:sp3d extrusionH="152250" prstMaterial="matte">
              <a:bevelT w="165100" prst="coolSlant"/>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0199" tIns="100199" rIns="100199" bIns="100199" numCol="1" spcCol="1270" anchor="ctr" anchorCtr="0">
              <a:noAutofit/>
              <a:sp3d extrusionH="28000" prstMaterial="matte"/>
            </a:bodyPr>
            <a:lstStyle/>
            <a:p>
              <a:pPr marL="0" lvl="0" indent="0" algn="ctr" defTabSz="711200">
                <a:lnSpc>
                  <a:spcPct val="90000"/>
                </a:lnSpc>
                <a:spcBef>
                  <a:spcPct val="0"/>
                </a:spcBef>
                <a:spcAft>
                  <a:spcPct val="35000"/>
                </a:spcAft>
                <a:buNone/>
              </a:pPr>
              <a:r>
                <a:rPr lang="es-PE" b="1" kern="1200" dirty="0"/>
                <a:t>COER      Ancash</a:t>
              </a:r>
            </a:p>
          </p:txBody>
        </p:sp>
        <p:sp>
          <p:nvSpPr>
            <p:cNvPr id="34" name="Forma libre: forma 33">
              <a:extLst>
                <a:ext uri="{FF2B5EF4-FFF2-40B4-BE49-F238E27FC236}">
                  <a16:creationId xmlns:a16="http://schemas.microsoft.com/office/drawing/2014/main" id="{123BC480-0E00-4770-B398-F875245017EA}"/>
                </a:ext>
              </a:extLst>
            </p:cNvPr>
            <p:cNvSpPr/>
            <p:nvPr/>
          </p:nvSpPr>
          <p:spPr>
            <a:xfrm>
              <a:off x="4316548" y="5211510"/>
              <a:ext cx="1504238" cy="853320"/>
            </a:xfrm>
            <a:custGeom>
              <a:avLst/>
              <a:gdLst>
                <a:gd name="connsiteX0" fmla="*/ 0 w 1406681"/>
                <a:gd name="connsiteY0" fmla="*/ 133973 h 803821"/>
                <a:gd name="connsiteX1" fmla="*/ 133973 w 1406681"/>
                <a:gd name="connsiteY1" fmla="*/ 0 h 803821"/>
                <a:gd name="connsiteX2" fmla="*/ 1272708 w 1406681"/>
                <a:gd name="connsiteY2" fmla="*/ 0 h 803821"/>
                <a:gd name="connsiteX3" fmla="*/ 1406681 w 1406681"/>
                <a:gd name="connsiteY3" fmla="*/ 133973 h 803821"/>
                <a:gd name="connsiteX4" fmla="*/ 1406681 w 1406681"/>
                <a:gd name="connsiteY4" fmla="*/ 669848 h 803821"/>
                <a:gd name="connsiteX5" fmla="*/ 1272708 w 1406681"/>
                <a:gd name="connsiteY5" fmla="*/ 803821 h 803821"/>
                <a:gd name="connsiteX6" fmla="*/ 133973 w 1406681"/>
                <a:gd name="connsiteY6" fmla="*/ 803821 h 803821"/>
                <a:gd name="connsiteX7" fmla="*/ 0 w 1406681"/>
                <a:gd name="connsiteY7" fmla="*/ 669848 h 803821"/>
                <a:gd name="connsiteX8" fmla="*/ 0 w 1406681"/>
                <a:gd name="connsiteY8" fmla="*/ 133973 h 80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681" h="803821">
                  <a:moveTo>
                    <a:pt x="0" y="133973"/>
                  </a:moveTo>
                  <a:cubicBezTo>
                    <a:pt x="0" y="59982"/>
                    <a:pt x="59982" y="0"/>
                    <a:pt x="133973" y="0"/>
                  </a:cubicBezTo>
                  <a:lnTo>
                    <a:pt x="1272708" y="0"/>
                  </a:lnTo>
                  <a:cubicBezTo>
                    <a:pt x="1346699" y="0"/>
                    <a:pt x="1406681" y="59982"/>
                    <a:pt x="1406681" y="133973"/>
                  </a:cubicBezTo>
                  <a:lnTo>
                    <a:pt x="1406681" y="669848"/>
                  </a:lnTo>
                  <a:cubicBezTo>
                    <a:pt x="1406681" y="743839"/>
                    <a:pt x="1346699" y="803821"/>
                    <a:pt x="1272708" y="803821"/>
                  </a:cubicBezTo>
                  <a:lnTo>
                    <a:pt x="133973" y="803821"/>
                  </a:lnTo>
                  <a:cubicBezTo>
                    <a:pt x="59982" y="803821"/>
                    <a:pt x="0" y="743839"/>
                    <a:pt x="0" y="669848"/>
                  </a:cubicBezTo>
                  <a:lnTo>
                    <a:pt x="0" y="133973"/>
                  </a:lnTo>
                  <a:close/>
                </a:path>
              </a:pathLst>
            </a:custGeom>
            <a:scene3d>
              <a:camera prst="perspectiveRelaxed">
                <a:rot lat="19800000" lon="20104178" rev="1577324"/>
              </a:camera>
              <a:lightRig rig="soft" dir="t"/>
              <a:backdrop>
                <a:anchor x="0" y="0" z="-210000"/>
                <a:norm dx="0" dy="0" dz="914400"/>
                <a:up dx="0" dy="914400" dz="0"/>
              </a:backdrop>
            </a:scene3d>
            <a:sp3d extrusionH="152250" prstMaterial="matte">
              <a:bevelT w="165100" prst="coolSlant"/>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0199" tIns="100199" rIns="100199" bIns="100199" numCol="1" spcCol="1270" anchor="ctr" anchorCtr="0">
              <a:noAutofit/>
              <a:sp3d extrusionH="28000" prstMaterial="matte"/>
            </a:bodyPr>
            <a:lstStyle/>
            <a:p>
              <a:pPr marL="0" lvl="0" indent="0" algn="ctr" defTabSz="711200">
                <a:lnSpc>
                  <a:spcPct val="90000"/>
                </a:lnSpc>
                <a:spcBef>
                  <a:spcPct val="0"/>
                </a:spcBef>
                <a:spcAft>
                  <a:spcPct val="35000"/>
                </a:spcAft>
                <a:buNone/>
              </a:pPr>
              <a:r>
                <a:rPr lang="es-PE" b="1" kern="1200" dirty="0"/>
                <a:t>INDECI</a:t>
              </a:r>
              <a:r>
                <a:rPr lang="es-PE" sz="1600" b="1" kern="1200" dirty="0"/>
                <a:t>   Ancash</a:t>
              </a:r>
            </a:p>
          </p:txBody>
        </p:sp>
        <p:sp>
          <p:nvSpPr>
            <p:cNvPr id="35" name="Forma libre: forma 34">
              <a:extLst>
                <a:ext uri="{FF2B5EF4-FFF2-40B4-BE49-F238E27FC236}">
                  <a16:creationId xmlns:a16="http://schemas.microsoft.com/office/drawing/2014/main" id="{E3AF2EEC-F9C2-4893-AB3D-986982DA89E7}"/>
                </a:ext>
              </a:extLst>
            </p:cNvPr>
            <p:cNvSpPr/>
            <p:nvPr/>
          </p:nvSpPr>
          <p:spPr>
            <a:xfrm>
              <a:off x="2916344" y="4622316"/>
              <a:ext cx="1504238" cy="853320"/>
            </a:xfrm>
            <a:custGeom>
              <a:avLst/>
              <a:gdLst>
                <a:gd name="connsiteX0" fmla="*/ 0 w 1406681"/>
                <a:gd name="connsiteY0" fmla="*/ 133973 h 803821"/>
                <a:gd name="connsiteX1" fmla="*/ 133973 w 1406681"/>
                <a:gd name="connsiteY1" fmla="*/ 0 h 803821"/>
                <a:gd name="connsiteX2" fmla="*/ 1272708 w 1406681"/>
                <a:gd name="connsiteY2" fmla="*/ 0 h 803821"/>
                <a:gd name="connsiteX3" fmla="*/ 1406681 w 1406681"/>
                <a:gd name="connsiteY3" fmla="*/ 133973 h 803821"/>
                <a:gd name="connsiteX4" fmla="*/ 1406681 w 1406681"/>
                <a:gd name="connsiteY4" fmla="*/ 669848 h 803821"/>
                <a:gd name="connsiteX5" fmla="*/ 1272708 w 1406681"/>
                <a:gd name="connsiteY5" fmla="*/ 803821 h 803821"/>
                <a:gd name="connsiteX6" fmla="*/ 133973 w 1406681"/>
                <a:gd name="connsiteY6" fmla="*/ 803821 h 803821"/>
                <a:gd name="connsiteX7" fmla="*/ 0 w 1406681"/>
                <a:gd name="connsiteY7" fmla="*/ 669848 h 803821"/>
                <a:gd name="connsiteX8" fmla="*/ 0 w 1406681"/>
                <a:gd name="connsiteY8" fmla="*/ 133973 h 80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681" h="803821">
                  <a:moveTo>
                    <a:pt x="0" y="133973"/>
                  </a:moveTo>
                  <a:cubicBezTo>
                    <a:pt x="0" y="59982"/>
                    <a:pt x="59982" y="0"/>
                    <a:pt x="133973" y="0"/>
                  </a:cubicBezTo>
                  <a:lnTo>
                    <a:pt x="1272708" y="0"/>
                  </a:lnTo>
                  <a:cubicBezTo>
                    <a:pt x="1346699" y="0"/>
                    <a:pt x="1406681" y="59982"/>
                    <a:pt x="1406681" y="133973"/>
                  </a:cubicBezTo>
                  <a:lnTo>
                    <a:pt x="1406681" y="669848"/>
                  </a:lnTo>
                  <a:cubicBezTo>
                    <a:pt x="1406681" y="743839"/>
                    <a:pt x="1346699" y="803821"/>
                    <a:pt x="1272708" y="803821"/>
                  </a:cubicBezTo>
                  <a:lnTo>
                    <a:pt x="133973" y="803821"/>
                  </a:lnTo>
                  <a:cubicBezTo>
                    <a:pt x="59982" y="803821"/>
                    <a:pt x="0" y="743839"/>
                    <a:pt x="0" y="669848"/>
                  </a:cubicBezTo>
                  <a:lnTo>
                    <a:pt x="0" y="133973"/>
                  </a:lnTo>
                  <a:close/>
                </a:path>
              </a:pathLst>
            </a:custGeom>
            <a:scene3d>
              <a:camera prst="perspectiveRelaxed">
                <a:rot lat="19800000" lon="20104178" rev="1577324"/>
              </a:camera>
              <a:lightRig rig="soft" dir="t"/>
              <a:backdrop>
                <a:anchor x="0" y="0" z="-210000"/>
                <a:norm dx="0" dy="0" dz="914400"/>
                <a:up dx="0" dy="914400" dz="0"/>
              </a:backdrop>
            </a:scene3d>
            <a:sp3d extrusionH="152250" prstMaterial="matte">
              <a:bevelT w="165100" prst="coolSlant"/>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0199" tIns="100199" rIns="100199" bIns="100199" numCol="1" spcCol="1270" anchor="ctr" anchorCtr="0">
              <a:noAutofit/>
              <a:sp3d extrusionH="28000" prstMaterial="matte"/>
            </a:bodyPr>
            <a:lstStyle/>
            <a:p>
              <a:pPr marL="0" lvl="0" indent="0" algn="ctr" defTabSz="711200">
                <a:lnSpc>
                  <a:spcPct val="90000"/>
                </a:lnSpc>
                <a:spcBef>
                  <a:spcPct val="0"/>
                </a:spcBef>
                <a:spcAft>
                  <a:spcPct val="35000"/>
                </a:spcAft>
                <a:buNone/>
              </a:pPr>
              <a:r>
                <a:rPr lang="es-PE" b="1" kern="1200" dirty="0"/>
                <a:t>DR Agraria Ancash</a:t>
              </a:r>
            </a:p>
          </p:txBody>
        </p:sp>
        <p:sp>
          <p:nvSpPr>
            <p:cNvPr id="36" name="Forma libre: forma 35">
              <a:extLst>
                <a:ext uri="{FF2B5EF4-FFF2-40B4-BE49-F238E27FC236}">
                  <a16:creationId xmlns:a16="http://schemas.microsoft.com/office/drawing/2014/main" id="{51EDEFA0-E221-4AC7-90B2-3C23E935785A}"/>
                </a:ext>
              </a:extLst>
            </p:cNvPr>
            <p:cNvSpPr/>
            <p:nvPr/>
          </p:nvSpPr>
          <p:spPr>
            <a:xfrm>
              <a:off x="1937240" y="3806280"/>
              <a:ext cx="1504238" cy="853320"/>
            </a:xfrm>
            <a:custGeom>
              <a:avLst/>
              <a:gdLst>
                <a:gd name="connsiteX0" fmla="*/ 0 w 1406681"/>
                <a:gd name="connsiteY0" fmla="*/ 133973 h 803821"/>
                <a:gd name="connsiteX1" fmla="*/ 133973 w 1406681"/>
                <a:gd name="connsiteY1" fmla="*/ 0 h 803821"/>
                <a:gd name="connsiteX2" fmla="*/ 1272708 w 1406681"/>
                <a:gd name="connsiteY2" fmla="*/ 0 h 803821"/>
                <a:gd name="connsiteX3" fmla="*/ 1406681 w 1406681"/>
                <a:gd name="connsiteY3" fmla="*/ 133973 h 803821"/>
                <a:gd name="connsiteX4" fmla="*/ 1406681 w 1406681"/>
                <a:gd name="connsiteY4" fmla="*/ 669848 h 803821"/>
                <a:gd name="connsiteX5" fmla="*/ 1272708 w 1406681"/>
                <a:gd name="connsiteY5" fmla="*/ 803821 h 803821"/>
                <a:gd name="connsiteX6" fmla="*/ 133973 w 1406681"/>
                <a:gd name="connsiteY6" fmla="*/ 803821 h 803821"/>
                <a:gd name="connsiteX7" fmla="*/ 0 w 1406681"/>
                <a:gd name="connsiteY7" fmla="*/ 669848 h 803821"/>
                <a:gd name="connsiteX8" fmla="*/ 0 w 1406681"/>
                <a:gd name="connsiteY8" fmla="*/ 133973 h 80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681" h="803821">
                  <a:moveTo>
                    <a:pt x="0" y="133973"/>
                  </a:moveTo>
                  <a:cubicBezTo>
                    <a:pt x="0" y="59982"/>
                    <a:pt x="59982" y="0"/>
                    <a:pt x="133973" y="0"/>
                  </a:cubicBezTo>
                  <a:lnTo>
                    <a:pt x="1272708" y="0"/>
                  </a:lnTo>
                  <a:cubicBezTo>
                    <a:pt x="1346699" y="0"/>
                    <a:pt x="1406681" y="59982"/>
                    <a:pt x="1406681" y="133973"/>
                  </a:cubicBezTo>
                  <a:lnTo>
                    <a:pt x="1406681" y="669848"/>
                  </a:lnTo>
                  <a:cubicBezTo>
                    <a:pt x="1406681" y="743839"/>
                    <a:pt x="1346699" y="803821"/>
                    <a:pt x="1272708" y="803821"/>
                  </a:cubicBezTo>
                  <a:lnTo>
                    <a:pt x="133973" y="803821"/>
                  </a:lnTo>
                  <a:cubicBezTo>
                    <a:pt x="59982" y="803821"/>
                    <a:pt x="0" y="743839"/>
                    <a:pt x="0" y="669848"/>
                  </a:cubicBezTo>
                  <a:lnTo>
                    <a:pt x="0" y="133973"/>
                  </a:lnTo>
                  <a:close/>
                </a:path>
              </a:pathLst>
            </a:custGeom>
            <a:scene3d>
              <a:camera prst="perspectiveRelaxed">
                <a:rot lat="19800000" lon="20104178" rev="1577324"/>
              </a:camera>
              <a:lightRig rig="soft" dir="t"/>
              <a:backdrop>
                <a:anchor x="0" y="0" z="-210000"/>
                <a:norm dx="0" dy="0" dz="914400"/>
                <a:up dx="0" dy="914400" dz="0"/>
              </a:backdrop>
            </a:scene3d>
            <a:sp3d extrusionH="152250" prstMaterial="matte">
              <a:bevelT w="165100" prst="coolSlant"/>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0199" tIns="100199" rIns="100199" bIns="100199" numCol="1" spcCol="1270" anchor="ctr" anchorCtr="0">
              <a:noAutofit/>
              <a:sp3d extrusionH="28000" prstMaterial="matte"/>
            </a:bodyPr>
            <a:lstStyle/>
            <a:p>
              <a:pPr marL="0" lvl="0" indent="0" algn="ctr" defTabSz="711200">
                <a:lnSpc>
                  <a:spcPct val="90000"/>
                </a:lnSpc>
                <a:spcBef>
                  <a:spcPct val="0"/>
                </a:spcBef>
                <a:spcAft>
                  <a:spcPct val="35000"/>
                </a:spcAft>
                <a:buNone/>
              </a:pPr>
              <a:r>
                <a:rPr lang="es-PE" b="1" kern="1200" dirty="0"/>
                <a:t>INAIGEM</a:t>
              </a:r>
            </a:p>
          </p:txBody>
        </p:sp>
        <p:sp>
          <p:nvSpPr>
            <p:cNvPr id="37" name="Forma libre: forma 36">
              <a:extLst>
                <a:ext uri="{FF2B5EF4-FFF2-40B4-BE49-F238E27FC236}">
                  <a16:creationId xmlns:a16="http://schemas.microsoft.com/office/drawing/2014/main" id="{31023F43-583E-4538-9303-75DA236EACDA}"/>
                </a:ext>
              </a:extLst>
            </p:cNvPr>
            <p:cNvSpPr/>
            <p:nvPr/>
          </p:nvSpPr>
          <p:spPr>
            <a:xfrm>
              <a:off x="1719789" y="2810003"/>
              <a:ext cx="1504238" cy="853320"/>
            </a:xfrm>
            <a:custGeom>
              <a:avLst/>
              <a:gdLst>
                <a:gd name="connsiteX0" fmla="*/ 0 w 1406681"/>
                <a:gd name="connsiteY0" fmla="*/ 133973 h 803821"/>
                <a:gd name="connsiteX1" fmla="*/ 133973 w 1406681"/>
                <a:gd name="connsiteY1" fmla="*/ 0 h 803821"/>
                <a:gd name="connsiteX2" fmla="*/ 1272708 w 1406681"/>
                <a:gd name="connsiteY2" fmla="*/ 0 h 803821"/>
                <a:gd name="connsiteX3" fmla="*/ 1406681 w 1406681"/>
                <a:gd name="connsiteY3" fmla="*/ 133973 h 803821"/>
                <a:gd name="connsiteX4" fmla="*/ 1406681 w 1406681"/>
                <a:gd name="connsiteY4" fmla="*/ 669848 h 803821"/>
                <a:gd name="connsiteX5" fmla="*/ 1272708 w 1406681"/>
                <a:gd name="connsiteY5" fmla="*/ 803821 h 803821"/>
                <a:gd name="connsiteX6" fmla="*/ 133973 w 1406681"/>
                <a:gd name="connsiteY6" fmla="*/ 803821 h 803821"/>
                <a:gd name="connsiteX7" fmla="*/ 0 w 1406681"/>
                <a:gd name="connsiteY7" fmla="*/ 669848 h 803821"/>
                <a:gd name="connsiteX8" fmla="*/ 0 w 1406681"/>
                <a:gd name="connsiteY8" fmla="*/ 133973 h 80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681" h="803821">
                  <a:moveTo>
                    <a:pt x="0" y="133973"/>
                  </a:moveTo>
                  <a:cubicBezTo>
                    <a:pt x="0" y="59982"/>
                    <a:pt x="59982" y="0"/>
                    <a:pt x="133973" y="0"/>
                  </a:cubicBezTo>
                  <a:lnTo>
                    <a:pt x="1272708" y="0"/>
                  </a:lnTo>
                  <a:cubicBezTo>
                    <a:pt x="1346699" y="0"/>
                    <a:pt x="1406681" y="59982"/>
                    <a:pt x="1406681" y="133973"/>
                  </a:cubicBezTo>
                  <a:lnTo>
                    <a:pt x="1406681" y="669848"/>
                  </a:lnTo>
                  <a:cubicBezTo>
                    <a:pt x="1406681" y="743839"/>
                    <a:pt x="1346699" y="803821"/>
                    <a:pt x="1272708" y="803821"/>
                  </a:cubicBezTo>
                  <a:lnTo>
                    <a:pt x="133973" y="803821"/>
                  </a:lnTo>
                  <a:cubicBezTo>
                    <a:pt x="59982" y="803821"/>
                    <a:pt x="0" y="743839"/>
                    <a:pt x="0" y="669848"/>
                  </a:cubicBezTo>
                  <a:lnTo>
                    <a:pt x="0" y="133973"/>
                  </a:lnTo>
                  <a:close/>
                </a:path>
              </a:pathLst>
            </a:custGeom>
            <a:scene3d>
              <a:camera prst="perspectiveRelaxed">
                <a:rot lat="19800000" lon="20104178" rev="1578000"/>
              </a:camera>
              <a:lightRig rig="soft" dir="t"/>
              <a:backdrop>
                <a:anchor x="0" y="0" z="-210000"/>
                <a:norm dx="0" dy="0" dz="914400"/>
                <a:up dx="0" dy="914400" dz="0"/>
              </a:backdrop>
            </a:scene3d>
            <a:sp3d extrusionH="152250" prstMaterial="matte">
              <a:bevelT w="165100" prst="coolSlant"/>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0199" tIns="100199" rIns="100199" bIns="100199" numCol="1" spcCol="1270" anchor="ctr" anchorCtr="0">
              <a:noAutofit/>
              <a:sp3d extrusionH="28000" prstMaterial="matte"/>
            </a:bodyPr>
            <a:lstStyle/>
            <a:p>
              <a:pPr marL="0" lvl="0" indent="0" algn="ctr" defTabSz="711200">
                <a:lnSpc>
                  <a:spcPct val="90000"/>
                </a:lnSpc>
                <a:spcBef>
                  <a:spcPct val="0"/>
                </a:spcBef>
                <a:spcAft>
                  <a:spcPct val="35000"/>
                </a:spcAft>
                <a:buNone/>
              </a:pPr>
              <a:r>
                <a:rPr lang="es-PE" b="1" kern="1200" dirty="0"/>
                <a:t>UNASAM </a:t>
              </a:r>
              <a:r>
                <a:rPr lang="es-PE" sz="800" b="1" kern="1200" dirty="0">
                  <a:latin typeface="Arial Narrow" panose="020B0606020202030204" pitchFamily="34" charset="0"/>
                </a:rPr>
                <a:t>Universidad Nacional Santiago Antúnez de Mayolo</a:t>
              </a:r>
            </a:p>
          </p:txBody>
        </p:sp>
        <p:grpSp>
          <p:nvGrpSpPr>
            <p:cNvPr id="13" name="Diagram group">
              <a:extLst>
                <a:ext uri="{FF2B5EF4-FFF2-40B4-BE49-F238E27FC236}">
                  <a16:creationId xmlns:a16="http://schemas.microsoft.com/office/drawing/2014/main" id="{FB449876-5CC1-4520-A507-E4404E5C96C3}"/>
                </a:ext>
              </a:extLst>
            </p:cNvPr>
            <p:cNvGrpSpPr/>
            <p:nvPr/>
          </p:nvGrpSpPr>
          <p:grpSpPr>
            <a:xfrm>
              <a:off x="3954974" y="3084841"/>
              <a:ext cx="1643564" cy="1727287"/>
              <a:chOff x="2328416" y="1312416"/>
              <a:chExt cx="1439167" cy="1439167"/>
            </a:xfrm>
            <a:solidFill>
              <a:schemeClr val="accent4"/>
            </a:solidFill>
            <a:scene3d>
              <a:camera prst="perspectiveRelaxed">
                <a:rot lat="19149996" lon="20104178" rev="1577324"/>
              </a:camera>
              <a:lightRig rig="soft" dir="t"/>
              <a:backdrop>
                <a:anchor x="0" y="0" z="-210000"/>
                <a:norm dx="0" dy="0" dz="914400"/>
                <a:up dx="0" dy="914400" dz="0"/>
              </a:backdrop>
            </a:scene3d>
          </p:grpSpPr>
          <p:grpSp>
            <p:nvGrpSpPr>
              <p:cNvPr id="15" name="Grupo 14">
                <a:extLst>
                  <a:ext uri="{FF2B5EF4-FFF2-40B4-BE49-F238E27FC236}">
                    <a16:creationId xmlns:a16="http://schemas.microsoft.com/office/drawing/2014/main" id="{5FBD6853-9FE1-4A77-A3E4-14C890ABCC55}"/>
                  </a:ext>
                </a:extLst>
              </p:cNvPr>
              <p:cNvGrpSpPr/>
              <p:nvPr/>
            </p:nvGrpSpPr>
            <p:grpSpPr>
              <a:xfrm>
                <a:off x="2328416" y="1312416"/>
                <a:ext cx="1439167" cy="1439167"/>
                <a:chOff x="2328416" y="1312416"/>
                <a:chExt cx="1439167" cy="1439167"/>
              </a:xfrm>
              <a:grpFill/>
            </p:grpSpPr>
            <p:sp>
              <p:nvSpPr>
                <p:cNvPr id="17" name="Elipse 16">
                  <a:extLst>
                    <a:ext uri="{FF2B5EF4-FFF2-40B4-BE49-F238E27FC236}">
                      <a16:creationId xmlns:a16="http://schemas.microsoft.com/office/drawing/2014/main" id="{C4FF674E-B872-49FD-ACCA-5F6F612C5E61}"/>
                    </a:ext>
                  </a:extLst>
                </p:cNvPr>
                <p:cNvSpPr/>
                <p:nvPr/>
              </p:nvSpPr>
              <p:spPr>
                <a:xfrm>
                  <a:off x="2328416" y="1312416"/>
                  <a:ext cx="1439167" cy="1439167"/>
                </a:xfrm>
                <a:prstGeom prst="ellipse">
                  <a:avLst/>
                </a:prstGeom>
                <a:solidFill>
                  <a:schemeClr val="accent6"/>
                </a:solidFill>
                <a:sp3d extrusionH="152250" prstMaterial="matte">
                  <a:bevelT w="165100" prst="coolSlant"/>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PE"/>
                </a:p>
              </p:txBody>
            </p:sp>
            <p:sp>
              <p:nvSpPr>
                <p:cNvPr id="18" name="Elipse 4">
                  <a:extLst>
                    <a:ext uri="{FF2B5EF4-FFF2-40B4-BE49-F238E27FC236}">
                      <a16:creationId xmlns:a16="http://schemas.microsoft.com/office/drawing/2014/main" id="{58386C8C-1143-4DE9-8B4D-43D30717B73E}"/>
                    </a:ext>
                  </a:extLst>
                </p:cNvPr>
                <p:cNvSpPr txBox="1"/>
                <p:nvPr/>
              </p:nvSpPr>
              <p:spPr>
                <a:xfrm>
                  <a:off x="2539177" y="1523177"/>
                  <a:ext cx="1017645" cy="101764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sp3d extrusionH="28000" prstMaterial="matte"/>
                </a:bodyPr>
                <a:lstStyle/>
                <a:p>
                  <a:pPr algn="ctr" defTabSz="1066800">
                    <a:lnSpc>
                      <a:spcPct val="90000"/>
                    </a:lnSpc>
                    <a:spcAft>
                      <a:spcPct val="35000"/>
                    </a:spcAft>
                  </a:pPr>
                  <a:r>
                    <a:rPr lang="es-PE" sz="2200" b="1" dirty="0">
                      <a:solidFill>
                        <a:prstClr val="white"/>
                      </a:solidFill>
                      <a:latin typeface="Calibri" panose="020F0502020204030204"/>
                    </a:rPr>
                    <a:t>Equipo Técnico</a:t>
                  </a:r>
                </a:p>
              </p:txBody>
            </p:sp>
          </p:grpSp>
        </p:grpSp>
      </p:grpSp>
      <p:sp>
        <p:nvSpPr>
          <p:cNvPr id="39" name="Rectángulo 38">
            <a:extLst>
              <a:ext uri="{FF2B5EF4-FFF2-40B4-BE49-F238E27FC236}">
                <a16:creationId xmlns:a16="http://schemas.microsoft.com/office/drawing/2014/main" id="{83016727-A5EB-4FC9-848F-BD4AADE19418}"/>
              </a:ext>
            </a:extLst>
          </p:cNvPr>
          <p:cNvSpPr/>
          <p:nvPr/>
        </p:nvSpPr>
        <p:spPr>
          <a:xfrm>
            <a:off x="193069" y="2850505"/>
            <a:ext cx="2237589" cy="2092304"/>
          </a:xfrm>
          <a:prstGeom prst="rect">
            <a:avLst/>
          </a:prstGeom>
        </p:spPr>
        <p:txBody>
          <a:bodyPr wrap="square">
            <a:spAutoFit/>
          </a:bodyPr>
          <a:lstStyle/>
          <a:p>
            <a:pPr algn="just">
              <a:lnSpc>
                <a:spcPct val="150000"/>
              </a:lnSpc>
              <a:spcAft>
                <a:spcPts val="0"/>
              </a:spcAft>
            </a:pPr>
            <a:r>
              <a:rPr lang="es-PE" sz="1100" dirty="0">
                <a:latin typeface="Arial" panose="020B0604020202020204" pitchFamily="34" charset="0"/>
                <a:ea typeface="Calibri" panose="020F0502020204030204" pitchFamily="34" charset="0"/>
                <a:cs typeface="Arial" panose="020B0604020202020204" pitchFamily="34" charset="0"/>
              </a:rPr>
              <a:t>Elaborado a través de un proceso participativo con el Equipo Técnico del Gobierno Regional de Ancash conformado por las entidades vinculadas a la gestión del riesgo de desastres frente a la ocurrencia de incendios forestales</a:t>
            </a:r>
          </a:p>
        </p:txBody>
      </p:sp>
    </p:spTree>
    <p:extLst>
      <p:ext uri="{BB962C8B-B14F-4D97-AF65-F5344CB8AC3E}">
        <p14:creationId xmlns:p14="http://schemas.microsoft.com/office/powerpoint/2010/main" val="802571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2943F92C-A409-4934-8737-4840811B1E17}"/>
              </a:ext>
            </a:extLst>
          </p:cNvPr>
          <p:cNvSpPr/>
          <p:nvPr/>
        </p:nvSpPr>
        <p:spPr>
          <a:xfrm>
            <a:off x="193070" y="836509"/>
            <a:ext cx="8718174" cy="342723"/>
          </a:xfrm>
          <a:prstGeom prst="rect">
            <a:avLst/>
          </a:prstGeom>
        </p:spPr>
        <p:txBody>
          <a:bodyPr vert="horz" lIns="91440" tIns="45720" rIns="91440" bIns="45720" rtlCol="0">
            <a:noAutofit/>
          </a:bodyPr>
          <a:lstStyle/>
          <a:p>
            <a:pPr>
              <a:lnSpc>
                <a:spcPct val="80000"/>
              </a:lnSpc>
              <a:spcBef>
                <a:spcPct val="0"/>
              </a:spcBef>
            </a:pPr>
            <a:r>
              <a:rPr lang="es-PE" sz="2000" b="1" dirty="0">
                <a:ea typeface="+mj-ea"/>
                <a:cs typeface="+mj-cs"/>
              </a:rPr>
              <a:t>ESCENARIO DE RIESGO POR INCENDIOS FORESTALES</a:t>
            </a:r>
          </a:p>
        </p:txBody>
      </p:sp>
      <p:sp>
        <p:nvSpPr>
          <p:cNvPr id="20" name="Rectángulo 19">
            <a:extLst>
              <a:ext uri="{FF2B5EF4-FFF2-40B4-BE49-F238E27FC236}">
                <a16:creationId xmlns:a16="http://schemas.microsoft.com/office/drawing/2014/main" id="{C6D0E49A-FC42-4093-930D-B60237AFA5CC}"/>
              </a:ext>
            </a:extLst>
          </p:cNvPr>
          <p:cNvSpPr/>
          <p:nvPr/>
        </p:nvSpPr>
        <p:spPr>
          <a:xfrm>
            <a:off x="288846" y="1289198"/>
            <a:ext cx="4781915" cy="338554"/>
          </a:xfrm>
          <a:prstGeom prst="rect">
            <a:avLst/>
          </a:prstGeom>
        </p:spPr>
        <p:txBody>
          <a:bodyPr vert="horz" lIns="91440" tIns="45720" rIns="91440" bIns="45720" rtlCol="0" anchor="ctr"/>
          <a:lstStyle/>
          <a:p>
            <a:r>
              <a:rPr lang="es-PE" sz="1600" b="1" dirty="0">
                <a:solidFill>
                  <a:schemeClr val="accent1">
                    <a:lumMod val="50000"/>
                  </a:schemeClr>
                </a:solidFill>
              </a:rPr>
              <a:t>Elaboración del Mapa de Peligro</a:t>
            </a:r>
          </a:p>
        </p:txBody>
      </p:sp>
      <p:pic>
        <p:nvPicPr>
          <p:cNvPr id="9" name="Imagen 8">
            <a:extLst>
              <a:ext uri="{FF2B5EF4-FFF2-40B4-BE49-F238E27FC236}">
                <a16:creationId xmlns:a16="http://schemas.microsoft.com/office/drawing/2014/main" id="{6B0A63BF-04A8-40A4-A367-A9566D86B874}"/>
              </a:ext>
            </a:extLst>
          </p:cNvPr>
          <p:cNvPicPr>
            <a:picLocks noChangeAspect="1"/>
          </p:cNvPicPr>
          <p:nvPr/>
        </p:nvPicPr>
        <p:blipFill>
          <a:blip r:embed="rId2"/>
          <a:stretch>
            <a:fillRect/>
          </a:stretch>
        </p:blipFill>
        <p:spPr>
          <a:xfrm>
            <a:off x="288846" y="4557681"/>
            <a:ext cx="3406687" cy="1555689"/>
          </a:xfrm>
          <a:prstGeom prst="rect">
            <a:avLst/>
          </a:prstGeom>
        </p:spPr>
      </p:pic>
      <p:pic>
        <p:nvPicPr>
          <p:cNvPr id="10" name="Imagen 9">
            <a:extLst>
              <a:ext uri="{FF2B5EF4-FFF2-40B4-BE49-F238E27FC236}">
                <a16:creationId xmlns:a16="http://schemas.microsoft.com/office/drawing/2014/main" id="{39B79814-1E92-432B-87C8-97118718CCC7}"/>
              </a:ext>
            </a:extLst>
          </p:cNvPr>
          <p:cNvPicPr>
            <a:picLocks noChangeAspect="1"/>
          </p:cNvPicPr>
          <p:nvPr/>
        </p:nvPicPr>
        <p:blipFill>
          <a:blip r:embed="rId3"/>
          <a:stretch>
            <a:fillRect/>
          </a:stretch>
        </p:blipFill>
        <p:spPr>
          <a:xfrm>
            <a:off x="288848" y="3378489"/>
            <a:ext cx="4781915" cy="1147197"/>
          </a:xfrm>
          <a:prstGeom prst="rect">
            <a:avLst/>
          </a:prstGeom>
        </p:spPr>
      </p:pic>
      <p:pic>
        <p:nvPicPr>
          <p:cNvPr id="11" name="Imagen 10">
            <a:extLst>
              <a:ext uri="{FF2B5EF4-FFF2-40B4-BE49-F238E27FC236}">
                <a16:creationId xmlns:a16="http://schemas.microsoft.com/office/drawing/2014/main" id="{37E6FB0A-A0AC-48E4-B0FD-6DED0E1E2549}"/>
              </a:ext>
            </a:extLst>
          </p:cNvPr>
          <p:cNvPicPr>
            <a:picLocks noChangeAspect="1"/>
          </p:cNvPicPr>
          <p:nvPr/>
        </p:nvPicPr>
        <p:blipFill rotWithShape="1">
          <a:blip r:embed="rId4"/>
          <a:srcRect t="12168"/>
          <a:stretch/>
        </p:blipFill>
        <p:spPr>
          <a:xfrm>
            <a:off x="288848" y="1668590"/>
            <a:ext cx="4781915" cy="1677904"/>
          </a:xfrm>
          <a:prstGeom prst="rect">
            <a:avLst/>
          </a:prstGeom>
        </p:spPr>
      </p:pic>
      <p:pic>
        <p:nvPicPr>
          <p:cNvPr id="8" name="Imagen 7">
            <a:extLst>
              <a:ext uri="{FF2B5EF4-FFF2-40B4-BE49-F238E27FC236}">
                <a16:creationId xmlns:a16="http://schemas.microsoft.com/office/drawing/2014/main" id="{329A62E3-2387-466C-8395-7DA4701C2F73}"/>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356521" y="1179232"/>
            <a:ext cx="3657601" cy="5087057"/>
          </a:xfrm>
          <a:prstGeom prst="rect">
            <a:avLst/>
          </a:prstGeom>
        </p:spPr>
      </p:pic>
      <p:pic>
        <p:nvPicPr>
          <p:cNvPr id="12" name="Imagen 11">
            <a:extLst>
              <a:ext uri="{FF2B5EF4-FFF2-40B4-BE49-F238E27FC236}">
                <a16:creationId xmlns:a16="http://schemas.microsoft.com/office/drawing/2014/main" id="{1B1FB010-52BB-4E28-8DC8-EAECFDB669FC}"/>
              </a:ext>
            </a:extLst>
          </p:cNvPr>
          <p:cNvPicPr>
            <a:picLocks noChangeAspect="1"/>
          </p:cNvPicPr>
          <p:nvPr/>
        </p:nvPicPr>
        <p:blipFill rotWithShape="1">
          <a:blip r:embed="rId4"/>
          <a:srcRect t="12168" r="29263" b="78720"/>
          <a:stretch/>
        </p:blipFill>
        <p:spPr>
          <a:xfrm>
            <a:off x="288846" y="1622250"/>
            <a:ext cx="4283154" cy="220406"/>
          </a:xfrm>
          <a:prstGeom prst="rect">
            <a:avLst/>
          </a:prstGeom>
        </p:spPr>
      </p:pic>
    </p:spTree>
    <p:extLst>
      <p:ext uri="{BB962C8B-B14F-4D97-AF65-F5344CB8AC3E}">
        <p14:creationId xmlns:p14="http://schemas.microsoft.com/office/powerpoint/2010/main" val="2299344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2943F92C-A409-4934-8737-4840811B1E17}"/>
              </a:ext>
            </a:extLst>
          </p:cNvPr>
          <p:cNvSpPr/>
          <p:nvPr/>
        </p:nvSpPr>
        <p:spPr>
          <a:xfrm>
            <a:off x="193070" y="836509"/>
            <a:ext cx="8718174" cy="342723"/>
          </a:xfrm>
          <a:prstGeom prst="rect">
            <a:avLst/>
          </a:prstGeom>
        </p:spPr>
        <p:txBody>
          <a:bodyPr vert="horz" lIns="91440" tIns="45720" rIns="91440" bIns="45720" rtlCol="0">
            <a:noAutofit/>
          </a:bodyPr>
          <a:lstStyle/>
          <a:p>
            <a:pPr>
              <a:lnSpc>
                <a:spcPct val="80000"/>
              </a:lnSpc>
              <a:spcBef>
                <a:spcPct val="0"/>
              </a:spcBef>
            </a:pPr>
            <a:r>
              <a:rPr lang="es-PE" sz="2000" b="1" dirty="0">
                <a:ea typeface="+mj-ea"/>
                <a:cs typeface="+mj-cs"/>
              </a:rPr>
              <a:t>ESCENARIO DE RIESGO POR INCENDIOS FORESTALES – REGIÓN ANCASH</a:t>
            </a:r>
          </a:p>
        </p:txBody>
      </p:sp>
      <p:sp>
        <p:nvSpPr>
          <p:cNvPr id="27" name="Rectángulo 26">
            <a:extLst>
              <a:ext uri="{FF2B5EF4-FFF2-40B4-BE49-F238E27FC236}">
                <a16:creationId xmlns:a16="http://schemas.microsoft.com/office/drawing/2014/main" id="{AF83200A-762D-4E0C-86FE-A88F6D332137}"/>
              </a:ext>
            </a:extLst>
          </p:cNvPr>
          <p:cNvSpPr/>
          <p:nvPr/>
        </p:nvSpPr>
        <p:spPr>
          <a:xfrm>
            <a:off x="2321715" y="1287218"/>
            <a:ext cx="1147860" cy="276999"/>
          </a:xfrm>
          <a:prstGeom prst="rect">
            <a:avLst/>
          </a:prstGeom>
        </p:spPr>
        <p:txBody>
          <a:bodyPr wrap="square">
            <a:spAutoFit/>
          </a:bodyPr>
          <a:lstStyle/>
          <a:p>
            <a:r>
              <a:rPr lang="es-PE" sz="1200" b="1" dirty="0">
                <a:latin typeface="Arial" panose="020B0604020202020204" pitchFamily="34" charset="0"/>
                <a:ea typeface="Calibri" panose="020F0502020204030204" pitchFamily="34" charset="0"/>
                <a:cs typeface="Arial" panose="020B0604020202020204" pitchFamily="34" charset="0"/>
              </a:rPr>
              <a:t>Nacional</a:t>
            </a:r>
            <a:endParaRPr lang="es-PE" sz="1200" b="1" dirty="0"/>
          </a:p>
        </p:txBody>
      </p:sp>
      <p:sp>
        <p:nvSpPr>
          <p:cNvPr id="11" name="Rectángulo 10">
            <a:extLst>
              <a:ext uri="{FF2B5EF4-FFF2-40B4-BE49-F238E27FC236}">
                <a16:creationId xmlns:a16="http://schemas.microsoft.com/office/drawing/2014/main" id="{5B503711-4CB1-4FF8-B709-5366C83E5F2A}"/>
              </a:ext>
            </a:extLst>
          </p:cNvPr>
          <p:cNvSpPr/>
          <p:nvPr/>
        </p:nvSpPr>
        <p:spPr>
          <a:xfrm>
            <a:off x="6560810" y="1282938"/>
            <a:ext cx="1147860" cy="276999"/>
          </a:xfrm>
          <a:prstGeom prst="rect">
            <a:avLst/>
          </a:prstGeom>
        </p:spPr>
        <p:txBody>
          <a:bodyPr wrap="square">
            <a:spAutoFit/>
          </a:bodyPr>
          <a:lstStyle/>
          <a:p>
            <a:r>
              <a:rPr lang="es-PE" sz="1200" b="1" dirty="0">
                <a:latin typeface="Arial" panose="020B0604020202020204" pitchFamily="34" charset="0"/>
                <a:ea typeface="Calibri" panose="020F0502020204030204" pitchFamily="34" charset="0"/>
                <a:cs typeface="Arial" panose="020B0604020202020204" pitchFamily="34" charset="0"/>
              </a:rPr>
              <a:t>Regional</a:t>
            </a:r>
            <a:endParaRPr lang="es-PE" sz="1200" b="1" dirty="0"/>
          </a:p>
        </p:txBody>
      </p:sp>
      <p:pic>
        <p:nvPicPr>
          <p:cNvPr id="16" name="Imagen 15">
            <a:extLst>
              <a:ext uri="{FF2B5EF4-FFF2-40B4-BE49-F238E27FC236}">
                <a16:creationId xmlns:a16="http://schemas.microsoft.com/office/drawing/2014/main" id="{F4EA6824-FC36-413D-847A-F1E32B6AEAB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112681" y="1559937"/>
            <a:ext cx="3552347" cy="4706352"/>
          </a:xfrm>
          <a:prstGeom prst="rect">
            <a:avLst/>
          </a:prstGeom>
        </p:spPr>
      </p:pic>
      <p:pic>
        <p:nvPicPr>
          <p:cNvPr id="3" name="Imagen 2">
            <a:extLst>
              <a:ext uri="{FF2B5EF4-FFF2-40B4-BE49-F238E27FC236}">
                <a16:creationId xmlns:a16="http://schemas.microsoft.com/office/drawing/2014/main" id="{7647028C-8F87-409F-892C-D9EB36BBEA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71" t="4673" r="2671" b="3259"/>
          <a:stretch/>
        </p:blipFill>
        <p:spPr>
          <a:xfrm>
            <a:off x="1114696" y="1595790"/>
            <a:ext cx="3457303" cy="4578587"/>
          </a:xfrm>
          <a:prstGeom prst="rect">
            <a:avLst/>
          </a:prstGeom>
          <a:ln>
            <a:solidFill>
              <a:schemeClr val="bg2">
                <a:lumMod val="50000"/>
              </a:schemeClr>
            </a:solidFill>
          </a:ln>
        </p:spPr>
      </p:pic>
    </p:spTree>
    <p:extLst>
      <p:ext uri="{BB962C8B-B14F-4D97-AF65-F5344CB8AC3E}">
        <p14:creationId xmlns:p14="http://schemas.microsoft.com/office/powerpoint/2010/main" val="2119546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2943F92C-A409-4934-8737-4840811B1E17}"/>
              </a:ext>
            </a:extLst>
          </p:cNvPr>
          <p:cNvSpPr/>
          <p:nvPr/>
        </p:nvSpPr>
        <p:spPr>
          <a:xfrm>
            <a:off x="193070" y="836509"/>
            <a:ext cx="8718174" cy="342723"/>
          </a:xfrm>
          <a:prstGeom prst="rect">
            <a:avLst/>
          </a:prstGeom>
        </p:spPr>
        <p:txBody>
          <a:bodyPr vert="horz" lIns="91440" tIns="45720" rIns="91440" bIns="45720" rtlCol="0">
            <a:noAutofit/>
          </a:bodyPr>
          <a:lstStyle/>
          <a:p>
            <a:pPr>
              <a:lnSpc>
                <a:spcPct val="80000"/>
              </a:lnSpc>
              <a:spcBef>
                <a:spcPct val="0"/>
              </a:spcBef>
            </a:pPr>
            <a:r>
              <a:rPr lang="es-PE" sz="2000" b="1" dirty="0">
                <a:ea typeface="+mj-ea"/>
                <a:cs typeface="+mj-cs"/>
              </a:rPr>
              <a:t>ESCENARIO DE RIESGO POR INCENDIOS FORESTALES</a:t>
            </a:r>
          </a:p>
        </p:txBody>
      </p:sp>
      <p:pic>
        <p:nvPicPr>
          <p:cNvPr id="4" name="Imagen 3">
            <a:extLst>
              <a:ext uri="{FF2B5EF4-FFF2-40B4-BE49-F238E27FC236}">
                <a16:creationId xmlns:a16="http://schemas.microsoft.com/office/drawing/2014/main" id="{8A2787FE-C656-41B7-8E73-987BFA71E5F9}"/>
              </a:ext>
            </a:extLst>
          </p:cNvPr>
          <p:cNvPicPr>
            <a:picLocks noChangeAspect="1"/>
          </p:cNvPicPr>
          <p:nvPr/>
        </p:nvPicPr>
        <p:blipFill>
          <a:blip r:embed="rId2"/>
          <a:stretch>
            <a:fillRect/>
          </a:stretch>
        </p:blipFill>
        <p:spPr>
          <a:xfrm>
            <a:off x="458195" y="2198658"/>
            <a:ext cx="3762511" cy="2099022"/>
          </a:xfrm>
          <a:prstGeom prst="rect">
            <a:avLst/>
          </a:prstGeom>
        </p:spPr>
      </p:pic>
      <p:pic>
        <p:nvPicPr>
          <p:cNvPr id="5" name="Imagen 4">
            <a:extLst>
              <a:ext uri="{FF2B5EF4-FFF2-40B4-BE49-F238E27FC236}">
                <a16:creationId xmlns:a16="http://schemas.microsoft.com/office/drawing/2014/main" id="{A174B324-C0EA-4925-A986-8634385958CB}"/>
              </a:ext>
            </a:extLst>
          </p:cNvPr>
          <p:cNvPicPr>
            <a:picLocks noChangeAspect="1"/>
          </p:cNvPicPr>
          <p:nvPr/>
        </p:nvPicPr>
        <p:blipFill rotWithShape="1">
          <a:blip r:embed="rId3"/>
          <a:srcRect r="33335" b="14372"/>
          <a:stretch/>
        </p:blipFill>
        <p:spPr>
          <a:xfrm>
            <a:off x="458197" y="1863698"/>
            <a:ext cx="4304996" cy="293918"/>
          </a:xfrm>
          <a:prstGeom prst="rect">
            <a:avLst/>
          </a:prstGeom>
        </p:spPr>
      </p:pic>
      <p:pic>
        <p:nvPicPr>
          <p:cNvPr id="6" name="Imagen 5">
            <a:extLst>
              <a:ext uri="{FF2B5EF4-FFF2-40B4-BE49-F238E27FC236}">
                <a16:creationId xmlns:a16="http://schemas.microsoft.com/office/drawing/2014/main" id="{05A7D29C-8447-4892-87F2-4E2FDCFCED4F}"/>
              </a:ext>
            </a:extLst>
          </p:cNvPr>
          <p:cNvPicPr>
            <a:picLocks noChangeAspect="1"/>
          </p:cNvPicPr>
          <p:nvPr/>
        </p:nvPicPr>
        <p:blipFill>
          <a:blip r:embed="rId4"/>
          <a:stretch>
            <a:fillRect/>
          </a:stretch>
        </p:blipFill>
        <p:spPr>
          <a:xfrm>
            <a:off x="458196" y="4532345"/>
            <a:ext cx="3231704" cy="1123155"/>
          </a:xfrm>
          <a:prstGeom prst="rect">
            <a:avLst/>
          </a:prstGeom>
        </p:spPr>
      </p:pic>
      <p:sp>
        <p:nvSpPr>
          <p:cNvPr id="8" name="Rectángulo 7">
            <a:extLst>
              <a:ext uri="{FF2B5EF4-FFF2-40B4-BE49-F238E27FC236}">
                <a16:creationId xmlns:a16="http://schemas.microsoft.com/office/drawing/2014/main" id="{5085A2AA-F4F1-444E-ABDE-D6E416752057}"/>
              </a:ext>
            </a:extLst>
          </p:cNvPr>
          <p:cNvSpPr/>
          <p:nvPr/>
        </p:nvSpPr>
        <p:spPr>
          <a:xfrm>
            <a:off x="288846" y="1289198"/>
            <a:ext cx="4781915" cy="338554"/>
          </a:xfrm>
          <a:prstGeom prst="rect">
            <a:avLst/>
          </a:prstGeom>
        </p:spPr>
        <p:txBody>
          <a:bodyPr vert="horz" lIns="91440" tIns="45720" rIns="91440" bIns="45720" rtlCol="0" anchor="ctr"/>
          <a:lstStyle/>
          <a:p>
            <a:r>
              <a:rPr lang="es-PE" sz="1600" b="1" dirty="0">
                <a:solidFill>
                  <a:schemeClr val="accent1">
                    <a:lumMod val="50000"/>
                  </a:schemeClr>
                </a:solidFill>
              </a:rPr>
              <a:t>Elaboración del Mapa de Vulnerabilidad</a:t>
            </a:r>
          </a:p>
        </p:txBody>
      </p:sp>
      <p:pic>
        <p:nvPicPr>
          <p:cNvPr id="3" name="Imagen 2">
            <a:extLst>
              <a:ext uri="{FF2B5EF4-FFF2-40B4-BE49-F238E27FC236}">
                <a16:creationId xmlns:a16="http://schemas.microsoft.com/office/drawing/2014/main" id="{BE94ED99-8DF6-489F-81CF-63052BFAEA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0457" y="1179232"/>
            <a:ext cx="3813665" cy="5087057"/>
          </a:xfrm>
          <a:prstGeom prst="rect">
            <a:avLst/>
          </a:prstGeom>
        </p:spPr>
      </p:pic>
    </p:spTree>
    <p:extLst>
      <p:ext uri="{BB962C8B-B14F-4D97-AF65-F5344CB8AC3E}">
        <p14:creationId xmlns:p14="http://schemas.microsoft.com/office/powerpoint/2010/main" val="426730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2943F92C-A409-4934-8737-4840811B1E17}"/>
              </a:ext>
            </a:extLst>
          </p:cNvPr>
          <p:cNvSpPr/>
          <p:nvPr/>
        </p:nvSpPr>
        <p:spPr>
          <a:xfrm>
            <a:off x="193070" y="836509"/>
            <a:ext cx="8718174" cy="342723"/>
          </a:xfrm>
          <a:prstGeom prst="rect">
            <a:avLst/>
          </a:prstGeom>
        </p:spPr>
        <p:txBody>
          <a:bodyPr vert="horz" lIns="91440" tIns="45720" rIns="91440" bIns="45720" rtlCol="0">
            <a:noAutofit/>
          </a:bodyPr>
          <a:lstStyle/>
          <a:p>
            <a:pPr>
              <a:lnSpc>
                <a:spcPct val="80000"/>
              </a:lnSpc>
              <a:spcBef>
                <a:spcPct val="0"/>
              </a:spcBef>
            </a:pPr>
            <a:r>
              <a:rPr lang="es-PE" sz="2000" b="1" dirty="0">
                <a:ea typeface="+mj-ea"/>
                <a:cs typeface="+mj-cs"/>
              </a:rPr>
              <a:t>ESCENARIO DE RIESGO POR INCENDIOS FORESTALES – REGIÓN ANCASH</a:t>
            </a:r>
          </a:p>
        </p:txBody>
      </p:sp>
      <p:grpSp>
        <p:nvGrpSpPr>
          <p:cNvPr id="12" name="Grupo 11">
            <a:extLst>
              <a:ext uri="{FF2B5EF4-FFF2-40B4-BE49-F238E27FC236}">
                <a16:creationId xmlns:a16="http://schemas.microsoft.com/office/drawing/2014/main" id="{847A52C2-A0DE-49BC-85DE-69F3C40056DE}"/>
              </a:ext>
            </a:extLst>
          </p:cNvPr>
          <p:cNvGrpSpPr/>
          <p:nvPr/>
        </p:nvGrpSpPr>
        <p:grpSpPr>
          <a:xfrm>
            <a:off x="992571" y="1282938"/>
            <a:ext cx="7158858" cy="4680364"/>
            <a:chOff x="360155" y="1289972"/>
            <a:chExt cx="6697966" cy="4680364"/>
          </a:xfrm>
        </p:grpSpPr>
        <p:pic>
          <p:nvPicPr>
            <p:cNvPr id="24" name="Imagen 23">
              <a:extLst>
                <a:ext uri="{FF2B5EF4-FFF2-40B4-BE49-F238E27FC236}">
                  <a16:creationId xmlns:a16="http://schemas.microsoft.com/office/drawing/2014/main" id="{6B1EB589-1050-4134-BC64-88334596F8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6873" y="1289972"/>
              <a:ext cx="3311248" cy="4680364"/>
            </a:xfrm>
            <a:prstGeom prst="rect">
              <a:avLst/>
            </a:prstGeom>
          </p:spPr>
        </p:pic>
        <p:sp>
          <p:nvSpPr>
            <p:cNvPr id="13" name="Flecha: a la derecha 12">
              <a:extLst>
                <a:ext uri="{FF2B5EF4-FFF2-40B4-BE49-F238E27FC236}">
                  <a16:creationId xmlns:a16="http://schemas.microsoft.com/office/drawing/2014/main" id="{845B8499-1E77-4F07-A5CF-5C0E54E85F10}"/>
                </a:ext>
              </a:extLst>
            </p:cNvPr>
            <p:cNvSpPr/>
            <p:nvPr/>
          </p:nvSpPr>
          <p:spPr>
            <a:xfrm>
              <a:off x="3499911" y="3351694"/>
              <a:ext cx="384078" cy="949326"/>
            </a:xfrm>
            <a:prstGeom prst="rightArrow">
              <a:avLst>
                <a:gd name="adj1" fmla="val 51360"/>
                <a:gd name="adj2" fmla="val 50000"/>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PE"/>
            </a:p>
          </p:txBody>
        </p:sp>
        <p:pic>
          <p:nvPicPr>
            <p:cNvPr id="15" name="Imagen 14">
              <a:extLst>
                <a:ext uri="{FF2B5EF4-FFF2-40B4-BE49-F238E27FC236}">
                  <a16:creationId xmlns:a16="http://schemas.microsoft.com/office/drawing/2014/main" id="{23A36577-3D54-49DE-9FE2-CA46060910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277" y="1675203"/>
              <a:ext cx="1610233" cy="2151154"/>
            </a:xfrm>
            <a:prstGeom prst="rect">
              <a:avLst/>
            </a:prstGeom>
            <a:ln>
              <a:solidFill>
                <a:schemeClr val="bg2">
                  <a:lumMod val="90000"/>
                </a:schemeClr>
              </a:solidFill>
            </a:ln>
          </p:spPr>
        </p:pic>
        <p:pic>
          <p:nvPicPr>
            <p:cNvPr id="17" name="Imagen 16">
              <a:extLst>
                <a:ext uri="{FF2B5EF4-FFF2-40B4-BE49-F238E27FC236}">
                  <a16:creationId xmlns:a16="http://schemas.microsoft.com/office/drawing/2014/main" id="{EA4A453A-B666-4F26-B2A1-ABFA85E6B6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4106" y="1675203"/>
              <a:ext cx="1610233" cy="2151154"/>
            </a:xfrm>
            <a:prstGeom prst="rect">
              <a:avLst/>
            </a:prstGeom>
            <a:ln>
              <a:solidFill>
                <a:schemeClr val="bg2">
                  <a:lumMod val="90000"/>
                </a:schemeClr>
              </a:solidFill>
            </a:ln>
          </p:spPr>
        </p:pic>
        <p:pic>
          <p:nvPicPr>
            <p:cNvPr id="18" name="Imagen 17">
              <a:extLst>
                <a:ext uri="{FF2B5EF4-FFF2-40B4-BE49-F238E27FC236}">
                  <a16:creationId xmlns:a16="http://schemas.microsoft.com/office/drawing/2014/main" id="{1E494BAE-332B-46CF-8B80-158D70BFBC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155" y="3781775"/>
              <a:ext cx="1610233" cy="2151154"/>
            </a:xfrm>
            <a:prstGeom prst="rect">
              <a:avLst/>
            </a:prstGeom>
            <a:ln>
              <a:solidFill>
                <a:schemeClr val="bg2">
                  <a:lumMod val="90000"/>
                </a:schemeClr>
              </a:solidFill>
            </a:ln>
          </p:spPr>
        </p:pic>
        <p:pic>
          <p:nvPicPr>
            <p:cNvPr id="23" name="Imagen 22">
              <a:extLst>
                <a:ext uri="{FF2B5EF4-FFF2-40B4-BE49-F238E27FC236}">
                  <a16:creationId xmlns:a16="http://schemas.microsoft.com/office/drawing/2014/main" id="{93997951-C8B0-4CBD-8210-05D939866D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4107" y="3781775"/>
              <a:ext cx="1610233" cy="2151154"/>
            </a:xfrm>
            <a:prstGeom prst="rect">
              <a:avLst/>
            </a:prstGeom>
            <a:ln>
              <a:solidFill>
                <a:schemeClr val="bg2">
                  <a:lumMod val="90000"/>
                </a:schemeClr>
              </a:solidFill>
            </a:ln>
          </p:spPr>
        </p:pic>
      </p:grpSp>
      <p:sp>
        <p:nvSpPr>
          <p:cNvPr id="27" name="Rectángulo 26">
            <a:extLst>
              <a:ext uri="{FF2B5EF4-FFF2-40B4-BE49-F238E27FC236}">
                <a16:creationId xmlns:a16="http://schemas.microsoft.com/office/drawing/2014/main" id="{AF83200A-762D-4E0C-86FE-A88F6D332137}"/>
              </a:ext>
            </a:extLst>
          </p:cNvPr>
          <p:cNvSpPr/>
          <p:nvPr/>
        </p:nvSpPr>
        <p:spPr>
          <a:xfrm>
            <a:off x="1786533" y="1391170"/>
            <a:ext cx="2232782" cy="276999"/>
          </a:xfrm>
          <a:prstGeom prst="rect">
            <a:avLst/>
          </a:prstGeom>
        </p:spPr>
        <p:txBody>
          <a:bodyPr wrap="square">
            <a:spAutoFit/>
          </a:bodyPr>
          <a:lstStyle/>
          <a:p>
            <a:r>
              <a:rPr lang="es-PE" sz="1200" b="1" dirty="0">
                <a:latin typeface="Arial" panose="020B0604020202020204" pitchFamily="34" charset="0"/>
                <a:ea typeface="Calibri" panose="020F0502020204030204" pitchFamily="34" charset="0"/>
                <a:cs typeface="Arial" panose="020B0604020202020204" pitchFamily="34" charset="0"/>
              </a:rPr>
              <a:t>Parámetros de evaluación</a:t>
            </a:r>
            <a:endParaRPr lang="es-PE" sz="1200" b="1" dirty="0"/>
          </a:p>
        </p:txBody>
      </p:sp>
    </p:spTree>
    <p:extLst>
      <p:ext uri="{BB962C8B-B14F-4D97-AF65-F5344CB8AC3E}">
        <p14:creationId xmlns:p14="http://schemas.microsoft.com/office/powerpoint/2010/main" val="683059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2943F92C-A409-4934-8737-4840811B1E17}"/>
              </a:ext>
            </a:extLst>
          </p:cNvPr>
          <p:cNvSpPr/>
          <p:nvPr/>
        </p:nvSpPr>
        <p:spPr>
          <a:xfrm>
            <a:off x="193070" y="836509"/>
            <a:ext cx="8718174" cy="342723"/>
          </a:xfrm>
          <a:prstGeom prst="rect">
            <a:avLst/>
          </a:prstGeom>
        </p:spPr>
        <p:txBody>
          <a:bodyPr vert="horz" lIns="91440" tIns="45720" rIns="91440" bIns="45720" rtlCol="0">
            <a:noAutofit/>
          </a:bodyPr>
          <a:lstStyle/>
          <a:p>
            <a:pPr>
              <a:lnSpc>
                <a:spcPct val="80000"/>
              </a:lnSpc>
              <a:spcBef>
                <a:spcPct val="0"/>
              </a:spcBef>
            </a:pPr>
            <a:r>
              <a:rPr lang="es-PE" sz="2000" b="1" dirty="0">
                <a:ea typeface="+mj-ea"/>
                <a:cs typeface="+mj-cs"/>
              </a:rPr>
              <a:t>ESCENARIO DE RIESGO POR MOVIMIENTOS EN MASA – REGIÓN LIMA</a:t>
            </a:r>
          </a:p>
        </p:txBody>
      </p:sp>
      <p:sp>
        <p:nvSpPr>
          <p:cNvPr id="21" name="Rectángulo: esquinas redondeadas 20">
            <a:extLst>
              <a:ext uri="{FF2B5EF4-FFF2-40B4-BE49-F238E27FC236}">
                <a16:creationId xmlns:a16="http://schemas.microsoft.com/office/drawing/2014/main" id="{215CF004-CB09-4FC2-8A08-076B87B6E96E}"/>
              </a:ext>
            </a:extLst>
          </p:cNvPr>
          <p:cNvSpPr/>
          <p:nvPr/>
        </p:nvSpPr>
        <p:spPr>
          <a:xfrm>
            <a:off x="6027590" y="1298186"/>
            <a:ext cx="3042732" cy="4860462"/>
          </a:xfrm>
          <a:prstGeom prst="roundRect">
            <a:avLst>
              <a:gd name="adj" fmla="val 4901"/>
            </a:avLst>
          </a:prstGeom>
          <a:solidFill>
            <a:srgbClr val="DBF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2" name="Rectángulo: esquinas redondeadas 21">
            <a:extLst>
              <a:ext uri="{FF2B5EF4-FFF2-40B4-BE49-F238E27FC236}">
                <a16:creationId xmlns:a16="http://schemas.microsoft.com/office/drawing/2014/main" id="{E2195882-73E8-4AF8-B972-5B5F413F4AC2}"/>
              </a:ext>
            </a:extLst>
          </p:cNvPr>
          <p:cNvSpPr/>
          <p:nvPr/>
        </p:nvSpPr>
        <p:spPr>
          <a:xfrm>
            <a:off x="241076" y="1298186"/>
            <a:ext cx="5756120" cy="4860462"/>
          </a:xfrm>
          <a:prstGeom prst="roundRect">
            <a:avLst>
              <a:gd name="adj" fmla="val 349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3" name="Flecha: pentágono 22">
            <a:extLst>
              <a:ext uri="{FF2B5EF4-FFF2-40B4-BE49-F238E27FC236}">
                <a16:creationId xmlns:a16="http://schemas.microsoft.com/office/drawing/2014/main" id="{A67CF92E-C354-42D9-A409-7AF768B60331}"/>
              </a:ext>
            </a:extLst>
          </p:cNvPr>
          <p:cNvSpPr/>
          <p:nvPr/>
        </p:nvSpPr>
        <p:spPr>
          <a:xfrm>
            <a:off x="326854" y="1607801"/>
            <a:ext cx="3135554" cy="330689"/>
          </a:xfrm>
          <a:prstGeom prst="homePlate">
            <a:avLst/>
          </a:prstGeom>
          <a:solidFill>
            <a:srgbClr val="008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4" name="Flecha: cheurón 23">
            <a:extLst>
              <a:ext uri="{FF2B5EF4-FFF2-40B4-BE49-F238E27FC236}">
                <a16:creationId xmlns:a16="http://schemas.microsoft.com/office/drawing/2014/main" id="{23B4FAF5-D548-4804-B2C0-9AC57D40589C}"/>
              </a:ext>
            </a:extLst>
          </p:cNvPr>
          <p:cNvSpPr/>
          <p:nvPr/>
        </p:nvSpPr>
        <p:spPr>
          <a:xfrm>
            <a:off x="3196401" y="1607801"/>
            <a:ext cx="3004374" cy="330689"/>
          </a:xfrm>
          <a:prstGeom prst="chevron">
            <a:avLst/>
          </a:prstGeom>
          <a:solidFill>
            <a:srgbClr val="006B7A"/>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PE">
              <a:solidFill>
                <a:schemeClr val="tx1"/>
              </a:solidFill>
            </a:endParaRPr>
          </a:p>
        </p:txBody>
      </p:sp>
      <p:sp>
        <p:nvSpPr>
          <p:cNvPr id="25" name="Rectángulo 24">
            <a:extLst>
              <a:ext uri="{FF2B5EF4-FFF2-40B4-BE49-F238E27FC236}">
                <a16:creationId xmlns:a16="http://schemas.microsoft.com/office/drawing/2014/main" id="{9CCB8E9A-560F-4F63-9D0E-0C277FD3639A}"/>
              </a:ext>
            </a:extLst>
          </p:cNvPr>
          <p:cNvSpPr/>
          <p:nvPr/>
        </p:nvSpPr>
        <p:spPr>
          <a:xfrm>
            <a:off x="6258569" y="5927816"/>
            <a:ext cx="1152128" cy="230832"/>
          </a:xfrm>
          <a:prstGeom prst="rect">
            <a:avLst/>
          </a:prstGeom>
        </p:spPr>
        <p:txBody>
          <a:bodyPr wrap="square">
            <a:spAutoFit/>
          </a:bodyPr>
          <a:lstStyle/>
          <a:p>
            <a:r>
              <a:rPr lang="es-ES" sz="900" b="1" kern="0" dirty="0"/>
              <a:t>Fuente: CENEPRED</a:t>
            </a:r>
            <a:endParaRPr lang="es-PE" sz="900" dirty="0"/>
          </a:p>
        </p:txBody>
      </p:sp>
      <p:sp>
        <p:nvSpPr>
          <p:cNvPr id="26" name="CuadroTexto 25">
            <a:extLst>
              <a:ext uri="{FF2B5EF4-FFF2-40B4-BE49-F238E27FC236}">
                <a16:creationId xmlns:a16="http://schemas.microsoft.com/office/drawing/2014/main" id="{81FC7E42-FA4A-4077-B222-CD90EC36D13D}"/>
              </a:ext>
            </a:extLst>
          </p:cNvPr>
          <p:cNvSpPr txBox="1"/>
          <p:nvPr/>
        </p:nvSpPr>
        <p:spPr>
          <a:xfrm>
            <a:off x="339654" y="1362664"/>
            <a:ext cx="2775191" cy="246221"/>
          </a:xfrm>
          <a:prstGeom prst="rect">
            <a:avLst/>
          </a:prstGeom>
          <a:noFill/>
        </p:spPr>
        <p:txBody>
          <a:bodyPr wrap="square" rtlCol="0">
            <a:spAutoFit/>
          </a:bodyPr>
          <a:lstStyle>
            <a:defPPr>
              <a:defRPr lang="en-US"/>
            </a:defPPr>
            <a:lvl1pPr>
              <a:defRPr sz="1600" b="1"/>
            </a:lvl1pPr>
          </a:lstStyle>
          <a:p>
            <a:pPr algn="ctr"/>
            <a:r>
              <a:rPr lang="es-PE" sz="1000" dirty="0">
                <a:latin typeface="Arial" panose="020B0604020202020204" pitchFamily="34" charset="0"/>
                <a:cs typeface="Arial" panose="020B0604020202020204" pitchFamily="34" charset="0"/>
              </a:rPr>
              <a:t>Factores condicionantes</a:t>
            </a:r>
          </a:p>
        </p:txBody>
      </p:sp>
      <p:sp>
        <p:nvSpPr>
          <p:cNvPr id="27" name="CuadroTexto 26">
            <a:extLst>
              <a:ext uri="{FF2B5EF4-FFF2-40B4-BE49-F238E27FC236}">
                <a16:creationId xmlns:a16="http://schemas.microsoft.com/office/drawing/2014/main" id="{6CF01C26-15B7-4B7D-8226-39A00464277D}"/>
              </a:ext>
            </a:extLst>
          </p:cNvPr>
          <p:cNvSpPr txBox="1"/>
          <p:nvPr/>
        </p:nvSpPr>
        <p:spPr>
          <a:xfrm>
            <a:off x="339655" y="1650034"/>
            <a:ext cx="2787992" cy="246221"/>
          </a:xfrm>
          <a:prstGeom prst="rect">
            <a:avLst/>
          </a:prstGeom>
          <a:noFill/>
        </p:spPr>
        <p:txBody>
          <a:bodyPr wrap="square" rtlCol="0">
            <a:spAutoFit/>
          </a:bodyPr>
          <a:lstStyle>
            <a:defPPr>
              <a:defRPr lang="es-ES"/>
            </a:defPPr>
            <a:lvl1pPr algn="ctr">
              <a:defRPr sz="900" b="1">
                <a:solidFill>
                  <a:schemeClr val="tx1">
                    <a:lumMod val="75000"/>
                    <a:lumOff val="25000"/>
                  </a:schemeClr>
                </a:solidFill>
                <a:latin typeface="Arial" panose="020B0604020202020204" pitchFamily="34" charset="0"/>
                <a:cs typeface="Arial" panose="020B0604020202020204" pitchFamily="34" charset="0"/>
              </a:defRPr>
            </a:lvl1pPr>
          </a:lstStyle>
          <a:p>
            <a:r>
              <a:rPr lang="es-PE" sz="1000" dirty="0">
                <a:solidFill>
                  <a:schemeClr val="bg1"/>
                </a:solidFill>
              </a:rPr>
              <a:t>Mapa de Susceptibilidad</a:t>
            </a:r>
          </a:p>
        </p:txBody>
      </p:sp>
      <p:sp>
        <p:nvSpPr>
          <p:cNvPr id="28" name="CuadroTexto 27">
            <a:extLst>
              <a:ext uri="{FF2B5EF4-FFF2-40B4-BE49-F238E27FC236}">
                <a16:creationId xmlns:a16="http://schemas.microsoft.com/office/drawing/2014/main" id="{4BF2AF76-FC05-49AB-A4A3-693668FBF939}"/>
              </a:ext>
            </a:extLst>
          </p:cNvPr>
          <p:cNvSpPr txBox="1"/>
          <p:nvPr/>
        </p:nvSpPr>
        <p:spPr>
          <a:xfrm>
            <a:off x="3796938" y="1642340"/>
            <a:ext cx="1628502" cy="246221"/>
          </a:xfrm>
          <a:prstGeom prst="rect">
            <a:avLst/>
          </a:prstGeom>
          <a:noFill/>
        </p:spPr>
        <p:txBody>
          <a:bodyPr wrap="square" rtlCol="0">
            <a:spAutoFit/>
          </a:bodyPr>
          <a:lstStyle>
            <a:defPPr>
              <a:defRPr lang="es-ES"/>
            </a:defPPr>
            <a:lvl1pPr algn="ctr">
              <a:defRPr sz="900" b="1">
                <a:solidFill>
                  <a:schemeClr val="tx1">
                    <a:lumMod val="75000"/>
                    <a:lumOff val="25000"/>
                  </a:schemeClr>
                </a:solidFill>
                <a:latin typeface="Arial" panose="020B0604020202020204" pitchFamily="34" charset="0"/>
                <a:cs typeface="Arial" panose="020B0604020202020204" pitchFamily="34" charset="0"/>
              </a:defRPr>
            </a:lvl1pPr>
          </a:lstStyle>
          <a:p>
            <a:r>
              <a:rPr lang="es-PE" sz="1000" dirty="0">
                <a:solidFill>
                  <a:schemeClr val="bg1"/>
                </a:solidFill>
              </a:rPr>
              <a:t>Mapa de Lluvias P99</a:t>
            </a:r>
          </a:p>
        </p:txBody>
      </p:sp>
      <p:pic>
        <p:nvPicPr>
          <p:cNvPr id="30" name="Imagen 29">
            <a:extLst>
              <a:ext uri="{FF2B5EF4-FFF2-40B4-BE49-F238E27FC236}">
                <a16:creationId xmlns:a16="http://schemas.microsoft.com/office/drawing/2014/main" id="{48C8C17D-0EC0-476B-B55D-4096427687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93" t="8235" r="2274" b="4294"/>
          <a:stretch/>
        </p:blipFill>
        <p:spPr>
          <a:xfrm>
            <a:off x="326854" y="1984971"/>
            <a:ext cx="2760356" cy="3982890"/>
          </a:xfrm>
          <a:prstGeom prst="rect">
            <a:avLst/>
          </a:prstGeom>
          <a:solidFill>
            <a:schemeClr val="bg1"/>
          </a:solidFill>
          <a:ln>
            <a:solidFill>
              <a:schemeClr val="bg2">
                <a:lumMod val="75000"/>
              </a:schemeClr>
            </a:solidFill>
          </a:ln>
        </p:spPr>
      </p:pic>
      <p:sp>
        <p:nvSpPr>
          <p:cNvPr id="44" name="Rectángulo 43">
            <a:extLst>
              <a:ext uri="{FF2B5EF4-FFF2-40B4-BE49-F238E27FC236}">
                <a16:creationId xmlns:a16="http://schemas.microsoft.com/office/drawing/2014/main" id="{EB89371F-741B-44F3-83EF-917A5D28627B}"/>
              </a:ext>
            </a:extLst>
          </p:cNvPr>
          <p:cNvSpPr/>
          <p:nvPr/>
        </p:nvSpPr>
        <p:spPr>
          <a:xfrm>
            <a:off x="313978" y="5926940"/>
            <a:ext cx="1152128" cy="230832"/>
          </a:xfrm>
          <a:prstGeom prst="rect">
            <a:avLst/>
          </a:prstGeom>
        </p:spPr>
        <p:txBody>
          <a:bodyPr wrap="square">
            <a:spAutoFit/>
          </a:bodyPr>
          <a:lstStyle/>
          <a:p>
            <a:r>
              <a:rPr lang="es-ES" sz="900" b="1" kern="0" dirty="0"/>
              <a:t>Fuente: INGEMMET</a:t>
            </a:r>
            <a:endParaRPr lang="es-PE" sz="900" dirty="0"/>
          </a:p>
        </p:txBody>
      </p:sp>
      <p:sp>
        <p:nvSpPr>
          <p:cNvPr id="45" name="Rectángulo 44">
            <a:extLst>
              <a:ext uri="{FF2B5EF4-FFF2-40B4-BE49-F238E27FC236}">
                <a16:creationId xmlns:a16="http://schemas.microsoft.com/office/drawing/2014/main" id="{9824EAE7-B855-4766-92BF-8B9E775698FB}"/>
              </a:ext>
            </a:extLst>
          </p:cNvPr>
          <p:cNvSpPr/>
          <p:nvPr/>
        </p:nvSpPr>
        <p:spPr>
          <a:xfrm>
            <a:off x="3190214" y="5934634"/>
            <a:ext cx="2727756" cy="215444"/>
          </a:xfrm>
          <a:prstGeom prst="rect">
            <a:avLst/>
          </a:prstGeom>
        </p:spPr>
        <p:txBody>
          <a:bodyPr wrap="square">
            <a:spAutoFit/>
          </a:bodyPr>
          <a:lstStyle/>
          <a:p>
            <a:r>
              <a:rPr lang="es-PE" sz="800" b="1" kern="0" dirty="0"/>
              <a:t>Fuente: SENAMHI</a:t>
            </a:r>
          </a:p>
        </p:txBody>
      </p:sp>
      <p:pic>
        <p:nvPicPr>
          <p:cNvPr id="46" name="Imagen 45">
            <a:extLst>
              <a:ext uri="{FF2B5EF4-FFF2-40B4-BE49-F238E27FC236}">
                <a16:creationId xmlns:a16="http://schemas.microsoft.com/office/drawing/2014/main" id="{17E9FE3D-33F4-4778-BC88-AB34B090DD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4" t="8360" r="2065" b="3884"/>
          <a:stretch/>
        </p:blipFill>
        <p:spPr>
          <a:xfrm>
            <a:off x="6063981" y="1971716"/>
            <a:ext cx="2969949" cy="3996144"/>
          </a:xfrm>
          <a:prstGeom prst="rect">
            <a:avLst/>
          </a:prstGeom>
          <a:solidFill>
            <a:schemeClr val="bg2">
              <a:lumMod val="50000"/>
            </a:schemeClr>
          </a:solidFill>
        </p:spPr>
      </p:pic>
      <p:sp>
        <p:nvSpPr>
          <p:cNvPr id="49" name="CuadroTexto 48">
            <a:extLst>
              <a:ext uri="{FF2B5EF4-FFF2-40B4-BE49-F238E27FC236}">
                <a16:creationId xmlns:a16="http://schemas.microsoft.com/office/drawing/2014/main" id="{CF079593-813F-4ED1-A3FF-B7384F96BCEE}"/>
              </a:ext>
            </a:extLst>
          </p:cNvPr>
          <p:cNvSpPr txBox="1"/>
          <p:nvPr/>
        </p:nvSpPr>
        <p:spPr>
          <a:xfrm>
            <a:off x="3145240" y="1366873"/>
            <a:ext cx="2851958" cy="246221"/>
          </a:xfrm>
          <a:prstGeom prst="rect">
            <a:avLst/>
          </a:prstGeom>
          <a:noFill/>
        </p:spPr>
        <p:txBody>
          <a:bodyPr wrap="square" rtlCol="0">
            <a:spAutoFit/>
          </a:bodyPr>
          <a:lstStyle>
            <a:defPPr>
              <a:defRPr lang="en-US"/>
            </a:defPPr>
            <a:lvl1pPr>
              <a:defRPr sz="1600" b="1"/>
            </a:lvl1pPr>
          </a:lstStyle>
          <a:p>
            <a:pPr algn="ctr"/>
            <a:r>
              <a:rPr lang="es-PE" sz="1000" dirty="0">
                <a:latin typeface="Arial" panose="020B0604020202020204" pitchFamily="34" charset="0"/>
                <a:cs typeface="Arial" panose="020B0604020202020204" pitchFamily="34" charset="0"/>
              </a:rPr>
              <a:t>Factor desencadenante</a:t>
            </a:r>
          </a:p>
        </p:txBody>
      </p:sp>
      <p:pic>
        <p:nvPicPr>
          <p:cNvPr id="50" name="Imagen 49">
            <a:extLst>
              <a:ext uri="{FF2B5EF4-FFF2-40B4-BE49-F238E27FC236}">
                <a16:creationId xmlns:a16="http://schemas.microsoft.com/office/drawing/2014/main" id="{6874E6A3-AEBF-4A82-B2B4-2F2A7C5B7E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7" t="8004" r="608" b="3933"/>
          <a:stretch/>
        </p:blipFill>
        <p:spPr>
          <a:xfrm>
            <a:off x="3114845" y="1984971"/>
            <a:ext cx="2803125" cy="3982889"/>
          </a:xfrm>
          <a:prstGeom prst="rect">
            <a:avLst/>
          </a:prstGeom>
          <a:solidFill>
            <a:schemeClr val="bg1"/>
          </a:solidFill>
          <a:ln>
            <a:solidFill>
              <a:schemeClr val="bg2">
                <a:lumMod val="75000"/>
              </a:schemeClr>
            </a:solidFill>
          </a:ln>
        </p:spPr>
      </p:pic>
      <p:sp>
        <p:nvSpPr>
          <p:cNvPr id="51" name="CuadroTexto 50">
            <a:extLst>
              <a:ext uri="{FF2B5EF4-FFF2-40B4-BE49-F238E27FC236}">
                <a16:creationId xmlns:a16="http://schemas.microsoft.com/office/drawing/2014/main" id="{4D3AE7C0-736B-445F-AEEE-BF216AC66021}"/>
              </a:ext>
            </a:extLst>
          </p:cNvPr>
          <p:cNvSpPr txBox="1"/>
          <p:nvPr/>
        </p:nvSpPr>
        <p:spPr>
          <a:xfrm>
            <a:off x="6231167" y="1442285"/>
            <a:ext cx="2610166" cy="400110"/>
          </a:xfrm>
          <a:prstGeom prst="rect">
            <a:avLst/>
          </a:prstGeom>
          <a:noFill/>
        </p:spPr>
        <p:txBody>
          <a:bodyPr wrap="square" rtlCol="0">
            <a:spAutoFit/>
          </a:bodyPr>
          <a:lstStyle>
            <a:defPPr>
              <a:defRPr lang="en-US"/>
            </a:defPPr>
            <a:lvl1pPr>
              <a:defRPr sz="1600" b="1"/>
            </a:lvl1pPr>
          </a:lstStyle>
          <a:p>
            <a:pPr algn="ctr"/>
            <a:r>
              <a:rPr lang="es-PE" sz="1000" dirty="0">
                <a:latin typeface="Arial" panose="020B0604020202020204" pitchFamily="34" charset="0"/>
                <a:cs typeface="Arial" panose="020B0604020202020204" pitchFamily="34" charset="0"/>
              </a:rPr>
              <a:t>Mapa de peligro</a:t>
            </a:r>
          </a:p>
          <a:p>
            <a:pPr algn="ctr"/>
            <a:r>
              <a:rPr lang="es-PE" sz="1000" dirty="0">
                <a:latin typeface="Arial" panose="020B0604020202020204" pitchFamily="34" charset="0"/>
                <a:cs typeface="Arial" panose="020B0604020202020204" pitchFamily="34" charset="0"/>
              </a:rPr>
              <a:t>por movimientos en masa</a:t>
            </a:r>
          </a:p>
        </p:txBody>
      </p:sp>
    </p:spTree>
    <p:extLst>
      <p:ext uri="{BB962C8B-B14F-4D97-AF65-F5344CB8AC3E}">
        <p14:creationId xmlns:p14="http://schemas.microsoft.com/office/powerpoint/2010/main" val="1975249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2943F92C-A409-4934-8737-4840811B1E17}"/>
              </a:ext>
            </a:extLst>
          </p:cNvPr>
          <p:cNvSpPr/>
          <p:nvPr/>
        </p:nvSpPr>
        <p:spPr>
          <a:xfrm>
            <a:off x="193070" y="836509"/>
            <a:ext cx="8718174" cy="342723"/>
          </a:xfrm>
          <a:prstGeom prst="rect">
            <a:avLst/>
          </a:prstGeom>
        </p:spPr>
        <p:txBody>
          <a:bodyPr vert="horz" lIns="91440" tIns="45720" rIns="91440" bIns="45720" rtlCol="0">
            <a:noAutofit/>
          </a:bodyPr>
          <a:lstStyle/>
          <a:p>
            <a:pPr>
              <a:lnSpc>
                <a:spcPct val="80000"/>
              </a:lnSpc>
              <a:spcBef>
                <a:spcPct val="0"/>
              </a:spcBef>
            </a:pPr>
            <a:r>
              <a:rPr lang="es-PE" sz="2000" b="1" dirty="0">
                <a:ea typeface="+mj-ea"/>
                <a:cs typeface="+mj-cs"/>
              </a:rPr>
              <a:t>ESCENARIO DE RIESGO POR MOVIMIENTOS EN MASA – REGIÓN LIMA</a:t>
            </a:r>
          </a:p>
        </p:txBody>
      </p:sp>
      <p:sp>
        <p:nvSpPr>
          <p:cNvPr id="21" name="Rectángulo: esquinas redondeadas 20">
            <a:extLst>
              <a:ext uri="{FF2B5EF4-FFF2-40B4-BE49-F238E27FC236}">
                <a16:creationId xmlns:a16="http://schemas.microsoft.com/office/drawing/2014/main" id="{215CF004-CB09-4FC2-8A08-076B87B6E96E}"/>
              </a:ext>
            </a:extLst>
          </p:cNvPr>
          <p:cNvSpPr/>
          <p:nvPr/>
        </p:nvSpPr>
        <p:spPr>
          <a:xfrm>
            <a:off x="6027590" y="1298186"/>
            <a:ext cx="3042732" cy="4860462"/>
          </a:xfrm>
          <a:prstGeom prst="roundRect">
            <a:avLst>
              <a:gd name="adj" fmla="val 4901"/>
            </a:avLst>
          </a:prstGeom>
          <a:solidFill>
            <a:srgbClr val="DBF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2" name="Rectángulo: esquinas redondeadas 21">
            <a:extLst>
              <a:ext uri="{FF2B5EF4-FFF2-40B4-BE49-F238E27FC236}">
                <a16:creationId xmlns:a16="http://schemas.microsoft.com/office/drawing/2014/main" id="{E2195882-73E8-4AF8-B972-5B5F413F4AC2}"/>
              </a:ext>
            </a:extLst>
          </p:cNvPr>
          <p:cNvSpPr/>
          <p:nvPr/>
        </p:nvSpPr>
        <p:spPr>
          <a:xfrm>
            <a:off x="241076" y="1298186"/>
            <a:ext cx="5756120" cy="4860462"/>
          </a:xfrm>
          <a:prstGeom prst="roundRect">
            <a:avLst>
              <a:gd name="adj" fmla="val 349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3" name="Flecha: pentágono 22">
            <a:extLst>
              <a:ext uri="{FF2B5EF4-FFF2-40B4-BE49-F238E27FC236}">
                <a16:creationId xmlns:a16="http://schemas.microsoft.com/office/drawing/2014/main" id="{A67CF92E-C354-42D9-A409-7AF768B60331}"/>
              </a:ext>
            </a:extLst>
          </p:cNvPr>
          <p:cNvSpPr/>
          <p:nvPr/>
        </p:nvSpPr>
        <p:spPr>
          <a:xfrm>
            <a:off x="302665" y="1522073"/>
            <a:ext cx="2971758" cy="330689"/>
          </a:xfrm>
          <a:prstGeom prst="homePlate">
            <a:avLst/>
          </a:prstGeom>
          <a:solidFill>
            <a:srgbClr val="008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4" name="Flecha: cheurón 23">
            <a:extLst>
              <a:ext uri="{FF2B5EF4-FFF2-40B4-BE49-F238E27FC236}">
                <a16:creationId xmlns:a16="http://schemas.microsoft.com/office/drawing/2014/main" id="{23B4FAF5-D548-4804-B2C0-9AC57D40589C}"/>
              </a:ext>
            </a:extLst>
          </p:cNvPr>
          <p:cNvSpPr/>
          <p:nvPr/>
        </p:nvSpPr>
        <p:spPr>
          <a:xfrm>
            <a:off x="3066684" y="1522073"/>
            <a:ext cx="3109902" cy="330689"/>
          </a:xfrm>
          <a:prstGeom prst="chevron">
            <a:avLst/>
          </a:prstGeom>
          <a:solidFill>
            <a:srgbClr val="006B7A"/>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PE">
              <a:solidFill>
                <a:schemeClr val="tx1"/>
              </a:solidFill>
            </a:endParaRPr>
          </a:p>
        </p:txBody>
      </p:sp>
      <p:sp>
        <p:nvSpPr>
          <p:cNvPr id="25" name="Rectángulo 24">
            <a:extLst>
              <a:ext uri="{FF2B5EF4-FFF2-40B4-BE49-F238E27FC236}">
                <a16:creationId xmlns:a16="http://schemas.microsoft.com/office/drawing/2014/main" id="{9CCB8E9A-560F-4F63-9D0E-0C277FD3639A}"/>
              </a:ext>
            </a:extLst>
          </p:cNvPr>
          <p:cNvSpPr/>
          <p:nvPr/>
        </p:nvSpPr>
        <p:spPr>
          <a:xfrm>
            <a:off x="6258569" y="5927816"/>
            <a:ext cx="1152128" cy="230832"/>
          </a:xfrm>
          <a:prstGeom prst="rect">
            <a:avLst/>
          </a:prstGeom>
        </p:spPr>
        <p:txBody>
          <a:bodyPr wrap="square">
            <a:spAutoFit/>
          </a:bodyPr>
          <a:lstStyle/>
          <a:p>
            <a:r>
              <a:rPr lang="es-ES" sz="900" b="1" kern="0" dirty="0"/>
              <a:t>Fuente: CENEPRED</a:t>
            </a:r>
            <a:endParaRPr lang="es-PE" sz="900" dirty="0"/>
          </a:p>
        </p:txBody>
      </p:sp>
      <p:sp>
        <p:nvSpPr>
          <p:cNvPr id="27" name="CuadroTexto 26">
            <a:extLst>
              <a:ext uri="{FF2B5EF4-FFF2-40B4-BE49-F238E27FC236}">
                <a16:creationId xmlns:a16="http://schemas.microsoft.com/office/drawing/2014/main" id="{6CF01C26-15B7-4B7D-8226-39A00464277D}"/>
              </a:ext>
            </a:extLst>
          </p:cNvPr>
          <p:cNvSpPr txBox="1"/>
          <p:nvPr/>
        </p:nvSpPr>
        <p:spPr>
          <a:xfrm>
            <a:off x="315466" y="1564306"/>
            <a:ext cx="2787992" cy="246221"/>
          </a:xfrm>
          <a:prstGeom prst="rect">
            <a:avLst/>
          </a:prstGeom>
          <a:noFill/>
        </p:spPr>
        <p:txBody>
          <a:bodyPr wrap="square" rtlCol="0">
            <a:spAutoFit/>
          </a:bodyPr>
          <a:lstStyle>
            <a:defPPr>
              <a:defRPr lang="es-ES"/>
            </a:defPPr>
            <a:lvl1pPr algn="ctr">
              <a:defRPr sz="900" b="1">
                <a:solidFill>
                  <a:schemeClr val="tx1">
                    <a:lumMod val="75000"/>
                    <a:lumOff val="25000"/>
                  </a:schemeClr>
                </a:solidFill>
                <a:latin typeface="Arial" panose="020B0604020202020204" pitchFamily="34" charset="0"/>
                <a:cs typeface="Arial" panose="020B0604020202020204" pitchFamily="34" charset="0"/>
              </a:defRPr>
            </a:lvl1pPr>
          </a:lstStyle>
          <a:p>
            <a:r>
              <a:rPr lang="es-PE" sz="1000" dirty="0">
                <a:solidFill>
                  <a:schemeClr val="bg1"/>
                </a:solidFill>
              </a:rPr>
              <a:t>Mapa de Peligro</a:t>
            </a:r>
          </a:p>
        </p:txBody>
      </p:sp>
      <p:sp>
        <p:nvSpPr>
          <p:cNvPr id="28" name="CuadroTexto 27">
            <a:extLst>
              <a:ext uri="{FF2B5EF4-FFF2-40B4-BE49-F238E27FC236}">
                <a16:creationId xmlns:a16="http://schemas.microsoft.com/office/drawing/2014/main" id="{4BF2AF76-FC05-49AB-A4A3-693668FBF939}"/>
              </a:ext>
            </a:extLst>
          </p:cNvPr>
          <p:cNvSpPr txBox="1"/>
          <p:nvPr/>
        </p:nvSpPr>
        <p:spPr>
          <a:xfrm>
            <a:off x="3772749" y="1556612"/>
            <a:ext cx="1628502" cy="246221"/>
          </a:xfrm>
          <a:prstGeom prst="rect">
            <a:avLst/>
          </a:prstGeom>
          <a:noFill/>
        </p:spPr>
        <p:txBody>
          <a:bodyPr wrap="square" rtlCol="0">
            <a:spAutoFit/>
          </a:bodyPr>
          <a:lstStyle>
            <a:defPPr>
              <a:defRPr lang="es-ES"/>
            </a:defPPr>
            <a:lvl1pPr algn="ctr">
              <a:defRPr sz="900" b="1">
                <a:solidFill>
                  <a:schemeClr val="tx1">
                    <a:lumMod val="75000"/>
                    <a:lumOff val="25000"/>
                  </a:schemeClr>
                </a:solidFill>
                <a:latin typeface="Arial" panose="020B0604020202020204" pitchFamily="34" charset="0"/>
                <a:cs typeface="Arial" panose="020B0604020202020204" pitchFamily="34" charset="0"/>
              </a:defRPr>
            </a:lvl1pPr>
          </a:lstStyle>
          <a:p>
            <a:r>
              <a:rPr lang="es-PE" sz="1000" dirty="0">
                <a:solidFill>
                  <a:schemeClr val="bg1"/>
                </a:solidFill>
              </a:rPr>
              <a:t>Mapa de Vulnerabilidad</a:t>
            </a:r>
          </a:p>
        </p:txBody>
      </p:sp>
      <p:sp>
        <p:nvSpPr>
          <p:cNvPr id="44" name="Rectángulo 43">
            <a:extLst>
              <a:ext uri="{FF2B5EF4-FFF2-40B4-BE49-F238E27FC236}">
                <a16:creationId xmlns:a16="http://schemas.microsoft.com/office/drawing/2014/main" id="{EB89371F-741B-44F3-83EF-917A5D28627B}"/>
              </a:ext>
            </a:extLst>
          </p:cNvPr>
          <p:cNvSpPr/>
          <p:nvPr/>
        </p:nvSpPr>
        <p:spPr>
          <a:xfrm>
            <a:off x="313978" y="5926940"/>
            <a:ext cx="1152128" cy="230832"/>
          </a:xfrm>
          <a:prstGeom prst="rect">
            <a:avLst/>
          </a:prstGeom>
        </p:spPr>
        <p:txBody>
          <a:bodyPr wrap="square">
            <a:spAutoFit/>
          </a:bodyPr>
          <a:lstStyle/>
          <a:p>
            <a:r>
              <a:rPr lang="es-ES" sz="900" b="1" kern="0" dirty="0"/>
              <a:t>Fuente: CENEPRED</a:t>
            </a:r>
            <a:endParaRPr lang="es-PE" sz="900" dirty="0"/>
          </a:p>
        </p:txBody>
      </p:sp>
      <p:sp>
        <p:nvSpPr>
          <p:cNvPr id="45" name="Rectángulo 44">
            <a:extLst>
              <a:ext uri="{FF2B5EF4-FFF2-40B4-BE49-F238E27FC236}">
                <a16:creationId xmlns:a16="http://schemas.microsoft.com/office/drawing/2014/main" id="{9824EAE7-B855-4766-92BF-8B9E775698FB}"/>
              </a:ext>
            </a:extLst>
          </p:cNvPr>
          <p:cNvSpPr/>
          <p:nvPr/>
        </p:nvSpPr>
        <p:spPr>
          <a:xfrm>
            <a:off x="3190214" y="5934634"/>
            <a:ext cx="2727756" cy="215444"/>
          </a:xfrm>
          <a:prstGeom prst="rect">
            <a:avLst/>
          </a:prstGeom>
        </p:spPr>
        <p:txBody>
          <a:bodyPr wrap="square">
            <a:spAutoFit/>
          </a:bodyPr>
          <a:lstStyle/>
          <a:p>
            <a:r>
              <a:rPr lang="es-PE" sz="800" b="1" kern="0" dirty="0"/>
              <a:t>Fuente: SENAMHI</a:t>
            </a:r>
          </a:p>
        </p:txBody>
      </p:sp>
      <p:sp>
        <p:nvSpPr>
          <p:cNvPr id="51" name="CuadroTexto 50">
            <a:extLst>
              <a:ext uri="{FF2B5EF4-FFF2-40B4-BE49-F238E27FC236}">
                <a16:creationId xmlns:a16="http://schemas.microsoft.com/office/drawing/2014/main" id="{4D3AE7C0-736B-445F-AEEE-BF216AC66021}"/>
              </a:ext>
            </a:extLst>
          </p:cNvPr>
          <p:cNvSpPr txBox="1"/>
          <p:nvPr/>
        </p:nvSpPr>
        <p:spPr>
          <a:xfrm>
            <a:off x="6231169" y="1456693"/>
            <a:ext cx="2610166" cy="400110"/>
          </a:xfrm>
          <a:prstGeom prst="rect">
            <a:avLst/>
          </a:prstGeom>
          <a:noFill/>
        </p:spPr>
        <p:txBody>
          <a:bodyPr wrap="square" rtlCol="0">
            <a:spAutoFit/>
          </a:bodyPr>
          <a:lstStyle>
            <a:defPPr>
              <a:defRPr lang="en-US"/>
            </a:defPPr>
            <a:lvl1pPr>
              <a:defRPr sz="1600" b="1"/>
            </a:lvl1pPr>
          </a:lstStyle>
          <a:p>
            <a:pPr algn="ctr"/>
            <a:r>
              <a:rPr lang="es-PE" sz="1000" dirty="0">
                <a:latin typeface="Arial" panose="020B0604020202020204" pitchFamily="34" charset="0"/>
                <a:cs typeface="Arial" panose="020B0604020202020204" pitchFamily="34" charset="0"/>
              </a:rPr>
              <a:t>Escenario de riesgo</a:t>
            </a:r>
          </a:p>
          <a:p>
            <a:pPr algn="ctr"/>
            <a:r>
              <a:rPr lang="es-PE" sz="1000" dirty="0">
                <a:latin typeface="Arial" panose="020B0604020202020204" pitchFamily="34" charset="0"/>
                <a:cs typeface="Arial" panose="020B0604020202020204" pitchFamily="34" charset="0"/>
              </a:rPr>
              <a:t>por movimientos en masa</a:t>
            </a:r>
          </a:p>
        </p:txBody>
      </p:sp>
      <p:pic>
        <p:nvPicPr>
          <p:cNvPr id="18" name="Imagen 17">
            <a:extLst>
              <a:ext uri="{FF2B5EF4-FFF2-40B4-BE49-F238E27FC236}">
                <a16:creationId xmlns:a16="http://schemas.microsoft.com/office/drawing/2014/main" id="{DFC50C18-781E-4569-8C4E-5B74248EF7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24" t="8360" r="2065" b="3884"/>
          <a:stretch/>
        </p:blipFill>
        <p:spPr>
          <a:xfrm>
            <a:off x="265892" y="1942736"/>
            <a:ext cx="2800792" cy="3996144"/>
          </a:xfrm>
          <a:prstGeom prst="rect">
            <a:avLst/>
          </a:prstGeom>
          <a:solidFill>
            <a:schemeClr val="bg2">
              <a:lumMod val="50000"/>
            </a:schemeClr>
          </a:solidFill>
        </p:spPr>
      </p:pic>
      <p:pic>
        <p:nvPicPr>
          <p:cNvPr id="5" name="Imagen 4">
            <a:extLst>
              <a:ext uri="{FF2B5EF4-FFF2-40B4-BE49-F238E27FC236}">
                <a16:creationId xmlns:a16="http://schemas.microsoft.com/office/drawing/2014/main" id="{12D3E727-BF81-4F3F-9000-84D0A9D3EC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95" t="8127" r="2237" b="4000"/>
          <a:stretch/>
        </p:blipFill>
        <p:spPr>
          <a:xfrm>
            <a:off x="3091500" y="1939510"/>
            <a:ext cx="2870431" cy="4002237"/>
          </a:xfrm>
          <a:prstGeom prst="rect">
            <a:avLst/>
          </a:prstGeom>
        </p:spPr>
      </p:pic>
      <p:sp>
        <p:nvSpPr>
          <p:cNvPr id="31" name="CuadroTexto 30">
            <a:extLst>
              <a:ext uri="{FF2B5EF4-FFF2-40B4-BE49-F238E27FC236}">
                <a16:creationId xmlns:a16="http://schemas.microsoft.com/office/drawing/2014/main" id="{2B13B1D0-33CD-451A-932B-E15E6559FF99}"/>
              </a:ext>
            </a:extLst>
          </p:cNvPr>
          <p:cNvSpPr txBox="1"/>
          <p:nvPr/>
        </p:nvSpPr>
        <p:spPr>
          <a:xfrm>
            <a:off x="4813014" y="2718580"/>
            <a:ext cx="1058685" cy="442035"/>
          </a:xfrm>
          <a:prstGeom prst="rect">
            <a:avLst/>
          </a:prstGeom>
          <a:solidFill>
            <a:schemeClr val="bg1"/>
          </a:solidFill>
        </p:spPr>
        <p:txBody>
          <a:bodyPr wrap="square" lIns="36000" tIns="36000" rIns="36000" bIns="36000" rtlCol="0">
            <a:spAutoFit/>
          </a:bodyPr>
          <a:lstStyle>
            <a:defPPr>
              <a:defRPr lang="en-US"/>
            </a:defPPr>
            <a:lvl1pPr>
              <a:defRPr sz="1600" b="1"/>
            </a:lvl1pPr>
          </a:lstStyle>
          <a:p>
            <a:pPr algn="r"/>
            <a:r>
              <a:rPr lang="es-PE" sz="600" b="0" dirty="0">
                <a:solidFill>
                  <a:schemeClr val="bg2">
                    <a:lumMod val="50000"/>
                  </a:schemeClr>
                </a:solidFill>
                <a:latin typeface="Arial" panose="020B0604020202020204" pitchFamily="34" charset="0"/>
                <a:cs typeface="Arial" panose="020B0604020202020204" pitchFamily="34" charset="0"/>
              </a:rPr>
              <a:t>Acceso a vivienda</a:t>
            </a:r>
          </a:p>
          <a:p>
            <a:pPr algn="r"/>
            <a:r>
              <a:rPr lang="es-PE" sz="600" b="0" dirty="0">
                <a:solidFill>
                  <a:schemeClr val="bg2">
                    <a:lumMod val="50000"/>
                  </a:schemeClr>
                </a:solidFill>
                <a:latin typeface="Arial" panose="020B0604020202020204" pitchFamily="34" charset="0"/>
                <a:cs typeface="Arial" panose="020B0604020202020204" pitchFamily="34" charset="0"/>
              </a:rPr>
              <a:t>Acceso a ss. sanitarios</a:t>
            </a:r>
          </a:p>
          <a:p>
            <a:pPr algn="r"/>
            <a:r>
              <a:rPr lang="es-PE" sz="600" b="0" dirty="0">
                <a:solidFill>
                  <a:schemeClr val="bg2">
                    <a:lumMod val="50000"/>
                  </a:schemeClr>
                </a:solidFill>
                <a:latin typeface="Arial" panose="020B0604020202020204" pitchFamily="34" charset="0"/>
                <a:cs typeface="Arial" panose="020B0604020202020204" pitchFamily="34" charset="0"/>
              </a:rPr>
              <a:t>Acceso a educación</a:t>
            </a:r>
          </a:p>
          <a:p>
            <a:pPr algn="r"/>
            <a:r>
              <a:rPr lang="es-PE" sz="600" b="0" dirty="0">
                <a:solidFill>
                  <a:schemeClr val="bg2">
                    <a:lumMod val="50000"/>
                  </a:schemeClr>
                </a:solidFill>
                <a:latin typeface="Arial" panose="020B0604020202020204" pitchFamily="34" charset="0"/>
                <a:cs typeface="Arial" panose="020B0604020202020204" pitchFamily="34" charset="0"/>
              </a:rPr>
              <a:t>Capacidad económica</a:t>
            </a:r>
          </a:p>
        </p:txBody>
      </p:sp>
      <p:pic>
        <p:nvPicPr>
          <p:cNvPr id="7" name="Imagen 6">
            <a:extLst>
              <a:ext uri="{FF2B5EF4-FFF2-40B4-BE49-F238E27FC236}">
                <a16:creationId xmlns:a16="http://schemas.microsoft.com/office/drawing/2014/main" id="{638C4372-CFEC-4EBD-8C14-793F233C55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75" t="8509" r="1877" b="3999"/>
          <a:stretch/>
        </p:blipFill>
        <p:spPr>
          <a:xfrm>
            <a:off x="6069721" y="1939510"/>
            <a:ext cx="2966675" cy="3986553"/>
          </a:xfrm>
          <a:prstGeom prst="rect">
            <a:avLst/>
          </a:prstGeom>
        </p:spPr>
      </p:pic>
      <p:pic>
        <p:nvPicPr>
          <p:cNvPr id="11" name="Imagen 10">
            <a:extLst>
              <a:ext uri="{FF2B5EF4-FFF2-40B4-BE49-F238E27FC236}">
                <a16:creationId xmlns:a16="http://schemas.microsoft.com/office/drawing/2014/main" id="{F721C76B-35AF-4BFC-A7F8-C6EDE5DDA7B8}"/>
              </a:ext>
            </a:extLst>
          </p:cNvPr>
          <p:cNvPicPr>
            <a:picLocks noChangeAspect="1"/>
          </p:cNvPicPr>
          <p:nvPr/>
        </p:nvPicPr>
        <p:blipFill>
          <a:blip r:embed="rId5"/>
          <a:stretch>
            <a:fillRect/>
          </a:stretch>
        </p:blipFill>
        <p:spPr>
          <a:xfrm>
            <a:off x="7846424" y="2058053"/>
            <a:ext cx="1085023" cy="1164117"/>
          </a:xfrm>
          <a:prstGeom prst="rect">
            <a:avLst/>
          </a:prstGeom>
          <a:solidFill>
            <a:schemeClr val="bg1"/>
          </a:solidFill>
        </p:spPr>
      </p:pic>
      <p:pic>
        <p:nvPicPr>
          <p:cNvPr id="13" name="Imagen 12">
            <a:extLst>
              <a:ext uri="{FF2B5EF4-FFF2-40B4-BE49-F238E27FC236}">
                <a16:creationId xmlns:a16="http://schemas.microsoft.com/office/drawing/2014/main" id="{C7239C32-2EDD-4936-B142-B658E5B8389B}"/>
              </a:ext>
            </a:extLst>
          </p:cNvPr>
          <p:cNvPicPr>
            <a:picLocks noChangeAspect="1"/>
          </p:cNvPicPr>
          <p:nvPr/>
        </p:nvPicPr>
        <p:blipFill>
          <a:blip r:embed="rId6"/>
          <a:stretch>
            <a:fillRect/>
          </a:stretch>
        </p:blipFill>
        <p:spPr>
          <a:xfrm>
            <a:off x="4813015" y="2052462"/>
            <a:ext cx="1067394" cy="711683"/>
          </a:xfrm>
          <a:prstGeom prst="rect">
            <a:avLst/>
          </a:prstGeom>
          <a:solidFill>
            <a:schemeClr val="bg1"/>
          </a:solidFill>
        </p:spPr>
      </p:pic>
    </p:spTree>
    <p:extLst>
      <p:ext uri="{BB962C8B-B14F-4D97-AF65-F5344CB8AC3E}">
        <p14:creationId xmlns:p14="http://schemas.microsoft.com/office/powerpoint/2010/main" val="4205176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6C222EA-1DAD-40BF-A56D-C6668A944616}"/>
              </a:ext>
            </a:extLst>
          </p:cNvPr>
          <p:cNvPicPr>
            <a:picLocks noChangeAspect="1"/>
          </p:cNvPicPr>
          <p:nvPr/>
        </p:nvPicPr>
        <p:blipFill>
          <a:blip r:embed="rId2"/>
          <a:stretch>
            <a:fillRect/>
          </a:stretch>
        </p:blipFill>
        <p:spPr>
          <a:xfrm>
            <a:off x="0" y="1802321"/>
            <a:ext cx="9143999" cy="3181350"/>
          </a:xfrm>
          <a:prstGeom prst="rect">
            <a:avLst/>
          </a:prstGeom>
        </p:spPr>
      </p:pic>
      <p:sp>
        <p:nvSpPr>
          <p:cNvPr id="5" name="1 Título">
            <a:extLst>
              <a:ext uri="{FF2B5EF4-FFF2-40B4-BE49-F238E27FC236}">
                <a16:creationId xmlns:a16="http://schemas.microsoft.com/office/drawing/2014/main" id="{23A9F9BB-A409-491C-92D2-E40494B7EE1E}"/>
              </a:ext>
            </a:extLst>
          </p:cNvPr>
          <p:cNvSpPr txBox="1">
            <a:spLocks/>
          </p:cNvSpPr>
          <p:nvPr/>
        </p:nvSpPr>
        <p:spPr>
          <a:xfrm>
            <a:off x="949233" y="2564904"/>
            <a:ext cx="7547201" cy="1656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3200" b="1" dirty="0">
                <a:solidFill>
                  <a:srgbClr val="1F7B91"/>
                </a:solidFill>
                <a:latin typeface="Arial" panose="020B0604020202020204" pitchFamily="34" charset="0"/>
                <a:cs typeface="Arial" panose="020B0604020202020204" pitchFamily="34" charset="0"/>
              </a:rPr>
              <a:t>SIGRID</a:t>
            </a:r>
          </a:p>
          <a:p>
            <a:pPr algn="ctr" fontAlgn="auto">
              <a:spcAft>
                <a:spcPts val="0"/>
              </a:spcAft>
            </a:pPr>
            <a:r>
              <a:rPr lang="es-PE" sz="2400" b="1" dirty="0">
                <a:solidFill>
                  <a:srgbClr val="1F7B91"/>
                </a:solidFill>
                <a:latin typeface="Arial" panose="020B0604020202020204" pitchFamily="34" charset="0"/>
                <a:cs typeface="Arial" panose="020B0604020202020204" pitchFamily="34" charset="0"/>
              </a:rPr>
              <a:t>SISTEMA DE INFORMACIÓN PARA LA GESTIÓN DEL RIESGO DE DESASTRES</a:t>
            </a:r>
          </a:p>
        </p:txBody>
      </p:sp>
    </p:spTree>
    <p:extLst>
      <p:ext uri="{BB962C8B-B14F-4D97-AF65-F5344CB8AC3E}">
        <p14:creationId xmlns:p14="http://schemas.microsoft.com/office/powerpoint/2010/main" val="4150953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21DA9446-D97F-4898-AB1B-91E6128D87D9}"/>
              </a:ext>
            </a:extLst>
          </p:cNvPr>
          <p:cNvSpPr/>
          <p:nvPr/>
        </p:nvSpPr>
        <p:spPr>
          <a:xfrm>
            <a:off x="193070" y="836509"/>
            <a:ext cx="8718174" cy="342723"/>
          </a:xfrm>
          <a:prstGeom prst="rect">
            <a:avLst/>
          </a:prstGeom>
        </p:spPr>
        <p:txBody>
          <a:bodyPr vert="horz" lIns="91440" tIns="45720" rIns="91440" bIns="45720" rtlCol="0">
            <a:noAutofit/>
          </a:bodyPr>
          <a:lstStyle/>
          <a:p>
            <a:pPr>
              <a:lnSpc>
                <a:spcPct val="80000"/>
              </a:lnSpc>
              <a:spcBef>
                <a:spcPct val="0"/>
              </a:spcBef>
            </a:pPr>
            <a:r>
              <a:rPr lang="es-PE" sz="2400" b="1" dirty="0">
                <a:ea typeface="+mj-ea"/>
                <a:cs typeface="+mj-cs"/>
              </a:rPr>
              <a:t>DIFUSIÓN DE LA INFORMACIÓN SOBRE RIESGOS DE DESASTRES</a:t>
            </a:r>
          </a:p>
        </p:txBody>
      </p:sp>
      <p:grpSp>
        <p:nvGrpSpPr>
          <p:cNvPr id="10" name="Grupo 9">
            <a:extLst>
              <a:ext uri="{FF2B5EF4-FFF2-40B4-BE49-F238E27FC236}">
                <a16:creationId xmlns:a16="http://schemas.microsoft.com/office/drawing/2014/main" id="{136646E3-B5AE-4AD8-B9CC-ED7F84587A31}"/>
              </a:ext>
            </a:extLst>
          </p:cNvPr>
          <p:cNvGrpSpPr/>
          <p:nvPr/>
        </p:nvGrpSpPr>
        <p:grpSpPr>
          <a:xfrm>
            <a:off x="806335" y="1179232"/>
            <a:ext cx="7606246" cy="5055104"/>
            <a:chOff x="806335" y="1179232"/>
            <a:chExt cx="7606246" cy="5055104"/>
          </a:xfrm>
        </p:grpSpPr>
        <p:grpSp>
          <p:nvGrpSpPr>
            <p:cNvPr id="6" name="Grupo 5">
              <a:extLst>
                <a:ext uri="{FF2B5EF4-FFF2-40B4-BE49-F238E27FC236}">
                  <a16:creationId xmlns:a16="http://schemas.microsoft.com/office/drawing/2014/main" id="{1419E6FA-BC9F-4B0A-850D-6F782F6E6E8F}"/>
                </a:ext>
              </a:extLst>
            </p:cNvPr>
            <p:cNvGrpSpPr/>
            <p:nvPr/>
          </p:nvGrpSpPr>
          <p:grpSpPr>
            <a:xfrm>
              <a:off x="806335" y="1512916"/>
              <a:ext cx="7606246" cy="4721420"/>
              <a:chOff x="854305" y="1370273"/>
              <a:chExt cx="7681163" cy="4855750"/>
            </a:xfrm>
          </p:grpSpPr>
          <p:pic>
            <p:nvPicPr>
              <p:cNvPr id="3" name="Imagen 2">
                <a:extLst>
                  <a:ext uri="{FF2B5EF4-FFF2-40B4-BE49-F238E27FC236}">
                    <a16:creationId xmlns:a16="http://schemas.microsoft.com/office/drawing/2014/main" id="{6DA0E830-829B-4AD3-AEFF-728810A915F6}"/>
                  </a:ext>
                </a:extLst>
              </p:cNvPr>
              <p:cNvPicPr>
                <a:picLocks noChangeAspect="1"/>
              </p:cNvPicPr>
              <p:nvPr/>
            </p:nvPicPr>
            <p:blipFill>
              <a:blip r:embed="rId2"/>
              <a:stretch>
                <a:fillRect/>
              </a:stretch>
            </p:blipFill>
            <p:spPr>
              <a:xfrm>
                <a:off x="2254807" y="1370274"/>
                <a:ext cx="4860887" cy="4855749"/>
              </a:xfrm>
              <a:prstGeom prst="rect">
                <a:avLst/>
              </a:prstGeom>
            </p:spPr>
          </p:pic>
          <p:pic>
            <p:nvPicPr>
              <p:cNvPr id="4" name="Imagen 3">
                <a:extLst>
                  <a:ext uri="{FF2B5EF4-FFF2-40B4-BE49-F238E27FC236}">
                    <a16:creationId xmlns:a16="http://schemas.microsoft.com/office/drawing/2014/main" id="{6FD7D446-9FE3-436E-B14E-CA3987A68DB5}"/>
                  </a:ext>
                </a:extLst>
              </p:cNvPr>
              <p:cNvPicPr>
                <a:picLocks noChangeAspect="1"/>
              </p:cNvPicPr>
              <p:nvPr/>
            </p:nvPicPr>
            <p:blipFill>
              <a:blip r:embed="rId3"/>
              <a:stretch>
                <a:fillRect/>
              </a:stretch>
            </p:blipFill>
            <p:spPr>
              <a:xfrm>
                <a:off x="854305" y="1370273"/>
                <a:ext cx="1400501" cy="4855750"/>
              </a:xfrm>
              <a:prstGeom prst="rect">
                <a:avLst/>
              </a:prstGeom>
            </p:spPr>
          </p:pic>
          <p:pic>
            <p:nvPicPr>
              <p:cNvPr id="5" name="Imagen 4">
                <a:extLst>
                  <a:ext uri="{FF2B5EF4-FFF2-40B4-BE49-F238E27FC236}">
                    <a16:creationId xmlns:a16="http://schemas.microsoft.com/office/drawing/2014/main" id="{1C90D3D1-D6B1-4E55-9317-67E0BDFE7301}"/>
                  </a:ext>
                </a:extLst>
              </p:cNvPr>
              <p:cNvPicPr>
                <a:picLocks noChangeAspect="1"/>
              </p:cNvPicPr>
              <p:nvPr/>
            </p:nvPicPr>
            <p:blipFill>
              <a:blip r:embed="rId4"/>
              <a:stretch>
                <a:fillRect/>
              </a:stretch>
            </p:blipFill>
            <p:spPr>
              <a:xfrm>
                <a:off x="7115694" y="1370273"/>
                <a:ext cx="1419774" cy="4855749"/>
              </a:xfrm>
              <a:prstGeom prst="rect">
                <a:avLst/>
              </a:prstGeom>
            </p:spPr>
          </p:pic>
        </p:grpSp>
        <p:sp>
          <p:nvSpPr>
            <p:cNvPr id="7" name="Rectángulo 6">
              <a:extLst>
                <a:ext uri="{FF2B5EF4-FFF2-40B4-BE49-F238E27FC236}">
                  <a16:creationId xmlns:a16="http://schemas.microsoft.com/office/drawing/2014/main" id="{2CC40AC6-3A99-416B-AC25-79D374715709}"/>
                </a:ext>
              </a:extLst>
            </p:cNvPr>
            <p:cNvSpPr/>
            <p:nvPr/>
          </p:nvSpPr>
          <p:spPr>
            <a:xfrm>
              <a:off x="806335" y="1179232"/>
              <a:ext cx="4543360" cy="369332"/>
            </a:xfrm>
            <a:prstGeom prst="rect">
              <a:avLst/>
            </a:prstGeom>
          </p:spPr>
          <p:txBody>
            <a:bodyPr wrap="none">
              <a:spAutoFit/>
            </a:bodyPr>
            <a:lstStyle/>
            <a:p>
              <a:r>
                <a:rPr lang="es-PE" dirty="0">
                  <a:hlinkClick r:id="rId5"/>
                </a:rPr>
                <a:t>https://sigrid.cenepred.gob.pe/sigridv3/mapa</a:t>
              </a:r>
              <a:r>
                <a:rPr lang="es-PE" dirty="0"/>
                <a:t> </a:t>
              </a:r>
            </a:p>
          </p:txBody>
        </p:sp>
        <p:pic>
          <p:nvPicPr>
            <p:cNvPr id="9" name="Imagen 8">
              <a:extLst>
                <a:ext uri="{FF2B5EF4-FFF2-40B4-BE49-F238E27FC236}">
                  <a16:creationId xmlns:a16="http://schemas.microsoft.com/office/drawing/2014/main" id="{29AD2C13-7C7A-4D69-A2DB-AA1E097237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9220" y="6021491"/>
              <a:ext cx="1371603" cy="182880"/>
            </a:xfrm>
            <a:prstGeom prst="rect">
              <a:avLst/>
            </a:prstGeom>
          </p:spPr>
        </p:pic>
      </p:grpSp>
    </p:spTree>
    <p:extLst>
      <p:ext uri="{BB962C8B-B14F-4D97-AF65-F5344CB8AC3E}">
        <p14:creationId xmlns:p14="http://schemas.microsoft.com/office/powerpoint/2010/main" val="4204413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Marcador de contenido 2">
            <a:extLst>
              <a:ext uri="{FF2B5EF4-FFF2-40B4-BE49-F238E27FC236}">
                <a16:creationId xmlns:a16="http://schemas.microsoft.com/office/drawing/2014/main" id="{6218974A-6ECA-4D3D-81A5-7ED49ACB52A3}"/>
              </a:ext>
            </a:extLst>
          </p:cNvPr>
          <p:cNvSpPr txBox="1">
            <a:spLocks/>
          </p:cNvSpPr>
          <p:nvPr/>
        </p:nvSpPr>
        <p:spPr>
          <a:xfrm>
            <a:off x="313509" y="839712"/>
            <a:ext cx="8604493" cy="3857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s-PE" b="1" dirty="0">
                <a:ea typeface="+mj-ea"/>
                <a:cs typeface="+mj-cs"/>
              </a:rPr>
              <a:t>EXPOSICIÓN AL PELIGRO </a:t>
            </a:r>
          </a:p>
        </p:txBody>
      </p:sp>
      <p:pic>
        <p:nvPicPr>
          <p:cNvPr id="40" name="Imagen 39">
            <a:extLst>
              <a:ext uri="{FF2B5EF4-FFF2-40B4-BE49-F238E27FC236}">
                <a16:creationId xmlns:a16="http://schemas.microsoft.com/office/drawing/2014/main" id="{508C5660-D76A-41AD-90A8-83A0BDF35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947" y="1329097"/>
            <a:ext cx="3409053" cy="4597011"/>
          </a:xfrm>
          <a:prstGeom prst="rect">
            <a:avLst/>
          </a:prstGeom>
          <a:ln>
            <a:solidFill>
              <a:schemeClr val="bg2">
                <a:lumMod val="90000"/>
              </a:schemeClr>
            </a:solidFill>
          </a:ln>
        </p:spPr>
      </p:pic>
      <p:pic>
        <p:nvPicPr>
          <p:cNvPr id="42" name="Imagen 41">
            <a:extLst>
              <a:ext uri="{FF2B5EF4-FFF2-40B4-BE49-F238E27FC236}">
                <a16:creationId xmlns:a16="http://schemas.microsoft.com/office/drawing/2014/main" id="{F824D4D7-4185-461C-9A4B-75F7FC9297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5106" y="1329098"/>
            <a:ext cx="3409052" cy="4597010"/>
          </a:xfrm>
          <a:prstGeom prst="rect">
            <a:avLst/>
          </a:prstGeom>
          <a:ln>
            <a:solidFill>
              <a:schemeClr val="bg2">
                <a:lumMod val="90000"/>
              </a:schemeClr>
            </a:solidFill>
          </a:ln>
        </p:spPr>
      </p:pic>
      <p:sp>
        <p:nvSpPr>
          <p:cNvPr id="43" name="Marcador de texto 7">
            <a:extLst>
              <a:ext uri="{FF2B5EF4-FFF2-40B4-BE49-F238E27FC236}">
                <a16:creationId xmlns:a16="http://schemas.microsoft.com/office/drawing/2014/main" id="{87B88147-057F-4E23-99EF-38CDA6E457D1}"/>
              </a:ext>
            </a:extLst>
          </p:cNvPr>
          <p:cNvSpPr txBox="1">
            <a:spLocks/>
          </p:cNvSpPr>
          <p:nvPr/>
        </p:nvSpPr>
        <p:spPr>
          <a:xfrm>
            <a:off x="7006377" y="1528350"/>
            <a:ext cx="872644" cy="249565"/>
          </a:xfrm>
          <a:prstGeom prst="rect">
            <a:avLst/>
          </a:prstGeom>
          <a:solidFill>
            <a:schemeClr val="bg2">
              <a:lumMod val="90000"/>
            </a:schemeClr>
          </a:solidFill>
          <a:ln>
            <a:noFill/>
          </a:ln>
        </p:spPr>
        <p:txBody>
          <a:bodyPr vert="horz" lIns="91440" tIns="45720" rIns="91440" bIns="45720" rtlCol="0">
            <a:noAutofit/>
          </a:bodyPr>
          <a:lstStyle>
            <a:defPPr>
              <a:defRPr lang="es-ES"/>
            </a:defPPr>
            <a:lvl1pPr indent="0">
              <a:lnSpc>
                <a:spcPct val="80000"/>
              </a:lnSpc>
              <a:spcBef>
                <a:spcPct val="0"/>
              </a:spcBef>
              <a:buFont typeface="Arial" panose="020B0604020202020204" pitchFamily="34" charset="0"/>
              <a:buNone/>
              <a:defRPr sz="2400" b="1">
                <a:blipFill dpi="0" rotWithShape="1">
                  <a:blip r:embed="rId5"/>
                  <a:srcRect/>
                  <a:tile tx="6350" ty="-127000" sx="65000" sy="64000" flip="none" algn="tl"/>
                </a:blipFill>
                <a:latin typeface="Arial" panose="020B0604020202020204" pitchFamily="34" charset="0"/>
                <a:ea typeface="+mj-ea"/>
                <a:cs typeface="Arial" panose="020B0604020202020204" pitchFamily="34"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algn="ctr"/>
            <a:r>
              <a:rPr lang="es-PE" sz="1000" spc="-20" dirty="0">
                <a:solidFill>
                  <a:schemeClr val="tx1"/>
                </a:solidFill>
                <a:latin typeface="+mn-lt"/>
                <a:ea typeface="+mn-ea"/>
                <a:cs typeface="+mn-cs"/>
              </a:rPr>
              <a:t>AL AÑO 2018</a:t>
            </a:r>
          </a:p>
          <a:p>
            <a:pPr algn="ctr"/>
            <a:endParaRPr lang="es-PE" sz="1000" dirty="0">
              <a:solidFill>
                <a:schemeClr val="tx1"/>
              </a:solidFill>
            </a:endParaRPr>
          </a:p>
        </p:txBody>
      </p:sp>
      <p:sp>
        <p:nvSpPr>
          <p:cNvPr id="44" name="Marcador de texto 7">
            <a:extLst>
              <a:ext uri="{FF2B5EF4-FFF2-40B4-BE49-F238E27FC236}">
                <a16:creationId xmlns:a16="http://schemas.microsoft.com/office/drawing/2014/main" id="{7483AF35-0682-428F-A548-22D75BE93F2B}"/>
              </a:ext>
            </a:extLst>
          </p:cNvPr>
          <p:cNvSpPr txBox="1">
            <a:spLocks/>
          </p:cNvSpPr>
          <p:nvPr/>
        </p:nvSpPr>
        <p:spPr>
          <a:xfrm>
            <a:off x="3457589" y="1528350"/>
            <a:ext cx="883719" cy="249565"/>
          </a:xfrm>
          <a:prstGeom prst="rect">
            <a:avLst/>
          </a:prstGeom>
          <a:solidFill>
            <a:schemeClr val="bg2">
              <a:lumMod val="90000"/>
            </a:schemeClr>
          </a:solidFill>
          <a:ln>
            <a:noFill/>
          </a:ln>
        </p:spPr>
        <p:txBody>
          <a:bodyPr vert="horz" lIns="91440" tIns="45720" rIns="91440" bIns="45720" rtlCol="0">
            <a:noAutofit/>
          </a:bodyPr>
          <a:lstStyle>
            <a:defPPr>
              <a:defRPr lang="es-ES"/>
            </a:defPPr>
            <a:lvl1pPr indent="0" algn="ctr">
              <a:lnSpc>
                <a:spcPct val="80000"/>
              </a:lnSpc>
              <a:spcBef>
                <a:spcPct val="0"/>
              </a:spcBef>
              <a:buFont typeface="Arial" panose="020B0604020202020204" pitchFamily="34" charset="0"/>
              <a:buNone/>
              <a:defRPr sz="1050" b="1" spc="-20">
                <a:solidFill>
                  <a:schemeClr val="tx2"/>
                </a:solidFill>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s-PE" sz="1000" dirty="0">
                <a:solidFill>
                  <a:schemeClr val="tx1"/>
                </a:solidFill>
              </a:rPr>
              <a:t>AL AÑO 2007</a:t>
            </a:r>
          </a:p>
          <a:p>
            <a:endParaRPr lang="es-PE" sz="1000" dirty="0">
              <a:solidFill>
                <a:schemeClr val="tx1"/>
              </a:solidFill>
            </a:endParaRPr>
          </a:p>
        </p:txBody>
      </p:sp>
      <p:sp>
        <p:nvSpPr>
          <p:cNvPr id="54" name="Rectángulo 53">
            <a:extLst>
              <a:ext uri="{FF2B5EF4-FFF2-40B4-BE49-F238E27FC236}">
                <a16:creationId xmlns:a16="http://schemas.microsoft.com/office/drawing/2014/main" id="{4054B00A-FA90-4521-8328-0E290C97A633}"/>
              </a:ext>
            </a:extLst>
          </p:cNvPr>
          <p:cNvSpPr/>
          <p:nvPr/>
        </p:nvSpPr>
        <p:spPr>
          <a:xfrm>
            <a:off x="1008330" y="5921679"/>
            <a:ext cx="7938851" cy="369332"/>
          </a:xfrm>
          <a:prstGeom prst="rect">
            <a:avLst/>
          </a:prstGeom>
        </p:spPr>
        <p:txBody>
          <a:bodyPr wrap="square">
            <a:spAutoFit/>
          </a:bodyPr>
          <a:lstStyle/>
          <a:p>
            <a:r>
              <a:rPr lang="es-PE" sz="900" dirty="0"/>
              <a:t>Elaborado por CENEPRED</a:t>
            </a:r>
          </a:p>
          <a:p>
            <a:r>
              <a:rPr lang="es-PE" sz="900" dirty="0"/>
              <a:t>Fuente: Delimitación de las áreas urbanas generada con base en imágenes de satélite </a:t>
            </a:r>
            <a:r>
              <a:rPr lang="es-PE" sz="900" dirty="0" err="1"/>
              <a:t>LandSat</a:t>
            </a:r>
            <a:r>
              <a:rPr lang="es-PE" sz="900" dirty="0"/>
              <a:t> y complementado con imágenes Google </a:t>
            </a:r>
            <a:r>
              <a:rPr lang="es-PE" sz="900" dirty="0" err="1"/>
              <a:t>Earth</a:t>
            </a:r>
            <a:r>
              <a:rPr lang="es-PE" sz="900" dirty="0"/>
              <a:t> (Años 2007 y 2018) </a:t>
            </a:r>
          </a:p>
        </p:txBody>
      </p:sp>
    </p:spTree>
    <p:extLst>
      <p:ext uri="{BB962C8B-B14F-4D97-AF65-F5344CB8AC3E}">
        <p14:creationId xmlns:p14="http://schemas.microsoft.com/office/powerpoint/2010/main" val="1224452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Marcador de contenido 2">
            <a:extLst>
              <a:ext uri="{FF2B5EF4-FFF2-40B4-BE49-F238E27FC236}">
                <a16:creationId xmlns:a16="http://schemas.microsoft.com/office/drawing/2014/main" id="{6218974A-6ECA-4D3D-81A5-7ED49ACB52A3}"/>
              </a:ext>
            </a:extLst>
          </p:cNvPr>
          <p:cNvSpPr txBox="1">
            <a:spLocks/>
          </p:cNvSpPr>
          <p:nvPr/>
        </p:nvSpPr>
        <p:spPr>
          <a:xfrm>
            <a:off x="225997" y="839712"/>
            <a:ext cx="8692005" cy="3857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s-PE" b="1" dirty="0">
                <a:ea typeface="+mj-ea"/>
                <a:cs typeface="+mj-cs"/>
              </a:rPr>
              <a:t>DETERMINACIÓN DEL RIESGO</a:t>
            </a:r>
          </a:p>
        </p:txBody>
      </p:sp>
      <p:grpSp>
        <p:nvGrpSpPr>
          <p:cNvPr id="23" name="Grupo 22">
            <a:extLst>
              <a:ext uri="{FF2B5EF4-FFF2-40B4-BE49-F238E27FC236}">
                <a16:creationId xmlns:a16="http://schemas.microsoft.com/office/drawing/2014/main" id="{3FC989B0-F311-431F-91CD-162317EDD3E4}"/>
              </a:ext>
            </a:extLst>
          </p:cNvPr>
          <p:cNvGrpSpPr/>
          <p:nvPr/>
        </p:nvGrpSpPr>
        <p:grpSpPr>
          <a:xfrm>
            <a:off x="4140094" y="1869377"/>
            <a:ext cx="1777110" cy="1632025"/>
            <a:chOff x="0" y="1588898"/>
            <a:chExt cx="1892523" cy="1682327"/>
          </a:xfrm>
          <a:solidFill>
            <a:schemeClr val="accent4">
              <a:lumMod val="75000"/>
            </a:schemeClr>
          </a:solidFill>
          <a:scene3d>
            <a:camera prst="orthographicFront"/>
            <a:lightRig rig="flat" dir="t"/>
          </a:scene3d>
        </p:grpSpPr>
        <p:sp>
          <p:nvSpPr>
            <p:cNvPr id="25" name="Elipse 24">
              <a:extLst>
                <a:ext uri="{FF2B5EF4-FFF2-40B4-BE49-F238E27FC236}">
                  <a16:creationId xmlns:a16="http://schemas.microsoft.com/office/drawing/2014/main" id="{11DB3356-5074-4D3E-9897-6EDE7BA39E66}"/>
                </a:ext>
              </a:extLst>
            </p:cNvPr>
            <p:cNvSpPr/>
            <p:nvPr/>
          </p:nvSpPr>
          <p:spPr>
            <a:xfrm>
              <a:off x="0" y="1588898"/>
              <a:ext cx="1892523" cy="1682327"/>
            </a:xfrm>
            <a:prstGeom prst="ellipse">
              <a:avLst/>
            </a:prstGeom>
            <a:grpFill/>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6" name="Elipse 4">
              <a:extLst>
                <a:ext uri="{FF2B5EF4-FFF2-40B4-BE49-F238E27FC236}">
                  <a16:creationId xmlns:a16="http://schemas.microsoft.com/office/drawing/2014/main" id="{ABA3421B-0B91-4BE9-8EF1-FCC8C28A9718}"/>
                </a:ext>
              </a:extLst>
            </p:cNvPr>
            <p:cNvSpPr txBox="1"/>
            <p:nvPr/>
          </p:nvSpPr>
          <p:spPr>
            <a:xfrm>
              <a:off x="277154" y="1835269"/>
              <a:ext cx="1338215" cy="118958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b="1" kern="1200" dirty="0"/>
                <a:t>Peligro</a:t>
              </a:r>
              <a:endParaRPr lang="es-ES" sz="1600" b="1" kern="1200" dirty="0"/>
            </a:p>
          </p:txBody>
        </p:sp>
      </p:grpSp>
      <p:grpSp>
        <p:nvGrpSpPr>
          <p:cNvPr id="37" name="Grupo 36">
            <a:extLst>
              <a:ext uri="{FF2B5EF4-FFF2-40B4-BE49-F238E27FC236}">
                <a16:creationId xmlns:a16="http://schemas.microsoft.com/office/drawing/2014/main" id="{FA29DBA9-8E88-48F8-8E65-D71DA32F0688}"/>
              </a:ext>
            </a:extLst>
          </p:cNvPr>
          <p:cNvGrpSpPr/>
          <p:nvPr/>
        </p:nvGrpSpPr>
        <p:grpSpPr>
          <a:xfrm>
            <a:off x="4178791" y="3627723"/>
            <a:ext cx="1777110" cy="1632025"/>
            <a:chOff x="0" y="1588898"/>
            <a:chExt cx="1892523" cy="1682327"/>
          </a:xfrm>
          <a:solidFill>
            <a:schemeClr val="accent6"/>
          </a:solidFill>
          <a:scene3d>
            <a:camera prst="orthographicFront"/>
            <a:lightRig rig="flat" dir="t"/>
          </a:scene3d>
        </p:grpSpPr>
        <p:sp>
          <p:nvSpPr>
            <p:cNvPr id="38" name="Elipse 37">
              <a:extLst>
                <a:ext uri="{FF2B5EF4-FFF2-40B4-BE49-F238E27FC236}">
                  <a16:creationId xmlns:a16="http://schemas.microsoft.com/office/drawing/2014/main" id="{32556EC7-F656-4B48-ACD1-5A71DEAA70E7}"/>
                </a:ext>
              </a:extLst>
            </p:cNvPr>
            <p:cNvSpPr/>
            <p:nvPr/>
          </p:nvSpPr>
          <p:spPr>
            <a:xfrm>
              <a:off x="0" y="1588898"/>
              <a:ext cx="1892523" cy="1682327"/>
            </a:xfrm>
            <a:prstGeom prst="ellipse">
              <a:avLst/>
            </a:prstGeom>
            <a:grpFill/>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39" name="Elipse 4">
              <a:extLst>
                <a:ext uri="{FF2B5EF4-FFF2-40B4-BE49-F238E27FC236}">
                  <a16:creationId xmlns:a16="http://schemas.microsoft.com/office/drawing/2014/main" id="{14C0CDA2-E747-4F62-8CF9-0EBF295C8988}"/>
                </a:ext>
              </a:extLst>
            </p:cNvPr>
            <p:cNvSpPr txBox="1"/>
            <p:nvPr/>
          </p:nvSpPr>
          <p:spPr>
            <a:xfrm>
              <a:off x="277154" y="1835269"/>
              <a:ext cx="1338215" cy="118958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20320" tIns="0" rIns="20320" bIns="72000" numCol="1" spcCol="1270" anchor="ctr" anchorCtr="0">
              <a:noAutofit/>
            </a:bodyPr>
            <a:lstStyle/>
            <a:p>
              <a:pPr lvl="0" algn="ctr" defTabSz="711200">
                <a:lnSpc>
                  <a:spcPct val="90000"/>
                </a:lnSpc>
                <a:spcAft>
                  <a:spcPct val="35000"/>
                </a:spcAft>
              </a:pPr>
              <a:r>
                <a:rPr lang="es-ES" sz="1600" b="1" spc="-30" dirty="0"/>
                <a:t>Vulnerabilidad</a:t>
              </a:r>
            </a:p>
          </p:txBody>
        </p:sp>
      </p:grpSp>
      <p:cxnSp>
        <p:nvCxnSpPr>
          <p:cNvPr id="4" name="Conector recto 3">
            <a:extLst>
              <a:ext uri="{FF2B5EF4-FFF2-40B4-BE49-F238E27FC236}">
                <a16:creationId xmlns:a16="http://schemas.microsoft.com/office/drawing/2014/main" id="{40FB8E38-1878-4630-ACE5-AF9091E8C337}"/>
              </a:ext>
            </a:extLst>
          </p:cNvPr>
          <p:cNvCxnSpPr>
            <a:cxnSpLocks/>
            <a:stCxn id="25" idx="6"/>
          </p:cNvCxnSpPr>
          <p:nvPr/>
        </p:nvCxnSpPr>
        <p:spPr>
          <a:xfrm>
            <a:off x="5917204" y="2685390"/>
            <a:ext cx="673004" cy="165304"/>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nvGrpSpPr>
          <p:cNvPr id="45" name="Grupo 44">
            <a:extLst>
              <a:ext uri="{FF2B5EF4-FFF2-40B4-BE49-F238E27FC236}">
                <a16:creationId xmlns:a16="http://schemas.microsoft.com/office/drawing/2014/main" id="{B64DF4AF-B4AB-4721-A84A-57A9783A83EA}"/>
              </a:ext>
            </a:extLst>
          </p:cNvPr>
          <p:cNvGrpSpPr/>
          <p:nvPr/>
        </p:nvGrpSpPr>
        <p:grpSpPr>
          <a:xfrm>
            <a:off x="2551842" y="2185337"/>
            <a:ext cx="1047064" cy="1000106"/>
            <a:chOff x="-299551" y="1541604"/>
            <a:chExt cx="1892522" cy="1682327"/>
          </a:xfrm>
          <a:solidFill>
            <a:schemeClr val="accent3"/>
          </a:solidFill>
          <a:scene3d>
            <a:camera prst="orthographicFront"/>
            <a:lightRig rig="flat" dir="t"/>
          </a:scene3d>
        </p:grpSpPr>
        <p:sp>
          <p:nvSpPr>
            <p:cNvPr id="46" name="Elipse 45">
              <a:extLst>
                <a:ext uri="{FF2B5EF4-FFF2-40B4-BE49-F238E27FC236}">
                  <a16:creationId xmlns:a16="http://schemas.microsoft.com/office/drawing/2014/main" id="{42B019B5-5816-4D1A-B21F-A134FDD03CC6}"/>
                </a:ext>
              </a:extLst>
            </p:cNvPr>
            <p:cNvSpPr/>
            <p:nvPr/>
          </p:nvSpPr>
          <p:spPr>
            <a:xfrm>
              <a:off x="-299551" y="1541604"/>
              <a:ext cx="1892522" cy="1682327"/>
            </a:xfrm>
            <a:prstGeom prst="ellipse">
              <a:avLst/>
            </a:prstGeom>
            <a:grpFill/>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7" name="Elipse 4">
              <a:extLst>
                <a:ext uri="{FF2B5EF4-FFF2-40B4-BE49-F238E27FC236}">
                  <a16:creationId xmlns:a16="http://schemas.microsoft.com/office/drawing/2014/main" id="{674D4E45-4527-4000-B293-0B709930E476}"/>
                </a:ext>
              </a:extLst>
            </p:cNvPr>
            <p:cNvSpPr txBox="1"/>
            <p:nvPr/>
          </p:nvSpPr>
          <p:spPr>
            <a:xfrm>
              <a:off x="-130078" y="1785946"/>
              <a:ext cx="1615370" cy="118958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400" b="1" kern="1200" dirty="0"/>
                <a:t>Territorio</a:t>
              </a:r>
              <a:endParaRPr lang="es-ES" sz="1200" b="1" kern="1200" dirty="0"/>
            </a:p>
          </p:txBody>
        </p:sp>
      </p:grpSp>
      <p:grpSp>
        <p:nvGrpSpPr>
          <p:cNvPr id="48" name="Grupo 47">
            <a:extLst>
              <a:ext uri="{FF2B5EF4-FFF2-40B4-BE49-F238E27FC236}">
                <a16:creationId xmlns:a16="http://schemas.microsoft.com/office/drawing/2014/main" id="{D09FF23D-97DB-4382-B578-9976FFFC5F0D}"/>
              </a:ext>
            </a:extLst>
          </p:cNvPr>
          <p:cNvGrpSpPr/>
          <p:nvPr/>
        </p:nvGrpSpPr>
        <p:grpSpPr>
          <a:xfrm>
            <a:off x="1187624" y="2184131"/>
            <a:ext cx="1047064" cy="1000106"/>
            <a:chOff x="-299551" y="1541604"/>
            <a:chExt cx="1892522" cy="1682327"/>
          </a:xfrm>
          <a:solidFill>
            <a:schemeClr val="accent3"/>
          </a:solidFill>
          <a:scene3d>
            <a:camera prst="orthographicFront"/>
            <a:lightRig rig="flat" dir="t"/>
          </a:scene3d>
        </p:grpSpPr>
        <p:sp>
          <p:nvSpPr>
            <p:cNvPr id="49" name="Elipse 48">
              <a:extLst>
                <a:ext uri="{FF2B5EF4-FFF2-40B4-BE49-F238E27FC236}">
                  <a16:creationId xmlns:a16="http://schemas.microsoft.com/office/drawing/2014/main" id="{B88C6C4F-9D8B-45D8-8596-0F92E384CF0E}"/>
                </a:ext>
              </a:extLst>
            </p:cNvPr>
            <p:cNvSpPr/>
            <p:nvPr/>
          </p:nvSpPr>
          <p:spPr>
            <a:xfrm>
              <a:off x="-299551" y="1541604"/>
              <a:ext cx="1892522" cy="1682327"/>
            </a:xfrm>
            <a:prstGeom prst="ellipse">
              <a:avLst/>
            </a:prstGeom>
            <a:grpFill/>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0" name="Elipse 4">
              <a:extLst>
                <a:ext uri="{FF2B5EF4-FFF2-40B4-BE49-F238E27FC236}">
                  <a16:creationId xmlns:a16="http://schemas.microsoft.com/office/drawing/2014/main" id="{E835258D-AC87-41FB-984C-A779F223F0C1}"/>
                </a:ext>
              </a:extLst>
            </p:cNvPr>
            <p:cNvSpPr txBox="1"/>
            <p:nvPr/>
          </p:nvSpPr>
          <p:spPr>
            <a:xfrm>
              <a:off x="-130078" y="1785946"/>
              <a:ext cx="1615370" cy="118958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400" b="1" kern="1200" dirty="0"/>
                <a:t>Fenómeno</a:t>
              </a:r>
              <a:endParaRPr lang="es-ES" sz="1200" b="1" kern="1200" dirty="0"/>
            </a:p>
          </p:txBody>
        </p:sp>
      </p:grpSp>
      <p:grpSp>
        <p:nvGrpSpPr>
          <p:cNvPr id="51" name="Grupo 50">
            <a:extLst>
              <a:ext uri="{FF2B5EF4-FFF2-40B4-BE49-F238E27FC236}">
                <a16:creationId xmlns:a16="http://schemas.microsoft.com/office/drawing/2014/main" id="{05DD0C67-489A-4299-A522-CD754ACED95B}"/>
              </a:ext>
            </a:extLst>
          </p:cNvPr>
          <p:cNvGrpSpPr/>
          <p:nvPr/>
        </p:nvGrpSpPr>
        <p:grpSpPr>
          <a:xfrm>
            <a:off x="1217433" y="3943682"/>
            <a:ext cx="1047064" cy="1000106"/>
            <a:chOff x="-299551" y="1541604"/>
            <a:chExt cx="1892522" cy="1682327"/>
          </a:xfrm>
          <a:solidFill>
            <a:schemeClr val="accent3"/>
          </a:solidFill>
          <a:scene3d>
            <a:camera prst="orthographicFront"/>
            <a:lightRig rig="flat" dir="t"/>
          </a:scene3d>
        </p:grpSpPr>
        <p:sp>
          <p:nvSpPr>
            <p:cNvPr id="52" name="Elipse 51">
              <a:extLst>
                <a:ext uri="{FF2B5EF4-FFF2-40B4-BE49-F238E27FC236}">
                  <a16:creationId xmlns:a16="http://schemas.microsoft.com/office/drawing/2014/main" id="{2586E7A1-9515-47FA-96C1-DDCBF0BFAF54}"/>
                </a:ext>
              </a:extLst>
            </p:cNvPr>
            <p:cNvSpPr/>
            <p:nvPr/>
          </p:nvSpPr>
          <p:spPr>
            <a:xfrm>
              <a:off x="-299551" y="1541604"/>
              <a:ext cx="1892522" cy="1682327"/>
            </a:xfrm>
            <a:prstGeom prst="ellipse">
              <a:avLst/>
            </a:prstGeom>
            <a:grpFill/>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3" name="Elipse 4">
              <a:extLst>
                <a:ext uri="{FF2B5EF4-FFF2-40B4-BE49-F238E27FC236}">
                  <a16:creationId xmlns:a16="http://schemas.microsoft.com/office/drawing/2014/main" id="{2390878D-46EF-4A19-A68E-9795F7D2B99D}"/>
                </a:ext>
              </a:extLst>
            </p:cNvPr>
            <p:cNvSpPr txBox="1"/>
            <p:nvPr/>
          </p:nvSpPr>
          <p:spPr>
            <a:xfrm>
              <a:off x="-130078" y="1785946"/>
              <a:ext cx="1615370" cy="118958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400" b="1" dirty="0"/>
                <a:t>F</a:t>
              </a:r>
              <a:r>
                <a:rPr lang="es-ES" sz="1400" b="1" kern="1200" dirty="0"/>
                <a:t>ísicas</a:t>
              </a:r>
              <a:endParaRPr lang="es-ES" sz="1200" b="1" kern="1200" dirty="0"/>
            </a:p>
          </p:txBody>
        </p:sp>
      </p:grpSp>
      <p:grpSp>
        <p:nvGrpSpPr>
          <p:cNvPr id="63" name="Grupo 62">
            <a:extLst>
              <a:ext uri="{FF2B5EF4-FFF2-40B4-BE49-F238E27FC236}">
                <a16:creationId xmlns:a16="http://schemas.microsoft.com/office/drawing/2014/main" id="{C1C78216-38FD-461F-9BD3-9D0B3ED26B9D}"/>
              </a:ext>
            </a:extLst>
          </p:cNvPr>
          <p:cNvGrpSpPr/>
          <p:nvPr/>
        </p:nvGrpSpPr>
        <p:grpSpPr>
          <a:xfrm>
            <a:off x="2564443" y="3942476"/>
            <a:ext cx="1047064" cy="1000106"/>
            <a:chOff x="-299551" y="1541604"/>
            <a:chExt cx="1892522" cy="1682327"/>
          </a:xfrm>
          <a:solidFill>
            <a:schemeClr val="accent3"/>
          </a:solidFill>
          <a:scene3d>
            <a:camera prst="orthographicFront"/>
            <a:lightRig rig="flat" dir="t"/>
          </a:scene3d>
        </p:grpSpPr>
        <p:sp>
          <p:nvSpPr>
            <p:cNvPr id="64" name="Elipse 63">
              <a:extLst>
                <a:ext uri="{FF2B5EF4-FFF2-40B4-BE49-F238E27FC236}">
                  <a16:creationId xmlns:a16="http://schemas.microsoft.com/office/drawing/2014/main" id="{F1DA6C97-5FC0-4AC6-AECE-CD74871870D0}"/>
                </a:ext>
              </a:extLst>
            </p:cNvPr>
            <p:cNvSpPr/>
            <p:nvPr/>
          </p:nvSpPr>
          <p:spPr>
            <a:xfrm>
              <a:off x="-299551" y="1541604"/>
              <a:ext cx="1892522" cy="1682327"/>
            </a:xfrm>
            <a:prstGeom prst="ellipse">
              <a:avLst/>
            </a:prstGeom>
            <a:grpFill/>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5" name="Elipse 4">
              <a:extLst>
                <a:ext uri="{FF2B5EF4-FFF2-40B4-BE49-F238E27FC236}">
                  <a16:creationId xmlns:a16="http://schemas.microsoft.com/office/drawing/2014/main" id="{D66AEB27-2F5E-4646-870D-5EBA06062DDD}"/>
                </a:ext>
              </a:extLst>
            </p:cNvPr>
            <p:cNvSpPr txBox="1"/>
            <p:nvPr/>
          </p:nvSpPr>
          <p:spPr>
            <a:xfrm>
              <a:off x="-130078" y="1785946"/>
              <a:ext cx="1615370" cy="118958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400" b="1" kern="1200" dirty="0"/>
                <a:t>Sociales</a:t>
              </a:r>
              <a:endParaRPr lang="es-ES" sz="1200" b="1" kern="1200" dirty="0"/>
            </a:p>
          </p:txBody>
        </p:sp>
      </p:grpSp>
      <p:sp>
        <p:nvSpPr>
          <p:cNvPr id="62" name="Rectángulo 61">
            <a:extLst>
              <a:ext uri="{FF2B5EF4-FFF2-40B4-BE49-F238E27FC236}">
                <a16:creationId xmlns:a16="http://schemas.microsoft.com/office/drawing/2014/main" id="{8AA88CEC-C0BB-4D5D-811A-D15224669F0D}"/>
              </a:ext>
            </a:extLst>
          </p:cNvPr>
          <p:cNvSpPr/>
          <p:nvPr/>
        </p:nvSpPr>
        <p:spPr>
          <a:xfrm>
            <a:off x="1674789" y="1370709"/>
            <a:ext cx="1615570" cy="369332"/>
          </a:xfrm>
          <a:prstGeom prst="rect">
            <a:avLst/>
          </a:prstGeom>
        </p:spPr>
        <p:txBody>
          <a:bodyPr wrap="none">
            <a:spAutoFit/>
          </a:bodyPr>
          <a:lstStyle/>
          <a:p>
            <a:r>
              <a:rPr lang="es-ES" b="1" u="sng" dirty="0"/>
              <a:t>Características</a:t>
            </a:r>
            <a:r>
              <a:rPr lang="es-ES" b="1" dirty="0"/>
              <a:t> </a:t>
            </a:r>
            <a:endParaRPr lang="es-PE" dirty="0"/>
          </a:p>
        </p:txBody>
      </p:sp>
      <p:sp>
        <p:nvSpPr>
          <p:cNvPr id="67" name="Rectángulo 66">
            <a:extLst>
              <a:ext uri="{FF2B5EF4-FFF2-40B4-BE49-F238E27FC236}">
                <a16:creationId xmlns:a16="http://schemas.microsoft.com/office/drawing/2014/main" id="{BF399FE7-0EC5-4B82-816C-08D40BE72990}"/>
              </a:ext>
            </a:extLst>
          </p:cNvPr>
          <p:cNvSpPr/>
          <p:nvPr/>
        </p:nvSpPr>
        <p:spPr>
          <a:xfrm>
            <a:off x="4115556" y="1369325"/>
            <a:ext cx="1953868" cy="369332"/>
          </a:xfrm>
          <a:prstGeom prst="rect">
            <a:avLst/>
          </a:prstGeom>
        </p:spPr>
        <p:txBody>
          <a:bodyPr wrap="none">
            <a:spAutoFit/>
          </a:bodyPr>
          <a:lstStyle/>
          <a:p>
            <a:r>
              <a:rPr lang="es-ES" b="1" u="sng" dirty="0"/>
              <a:t>Factores de riesgo </a:t>
            </a:r>
            <a:endParaRPr lang="es-PE" u="sng" dirty="0"/>
          </a:p>
        </p:txBody>
      </p:sp>
      <p:cxnSp>
        <p:nvCxnSpPr>
          <p:cNvPr id="68" name="Conector recto 67">
            <a:extLst>
              <a:ext uri="{FF2B5EF4-FFF2-40B4-BE49-F238E27FC236}">
                <a16:creationId xmlns:a16="http://schemas.microsoft.com/office/drawing/2014/main" id="{35BF5EBF-910B-4CE5-855A-0FC3CF4D8161}"/>
              </a:ext>
            </a:extLst>
          </p:cNvPr>
          <p:cNvCxnSpPr>
            <a:cxnSpLocks/>
            <a:stCxn id="49" idx="6"/>
            <a:endCxn id="46" idx="2"/>
          </p:cNvCxnSpPr>
          <p:nvPr/>
        </p:nvCxnSpPr>
        <p:spPr>
          <a:xfrm>
            <a:off x="2234688" y="2684184"/>
            <a:ext cx="317154" cy="1206"/>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Conector recto 70">
            <a:extLst>
              <a:ext uri="{FF2B5EF4-FFF2-40B4-BE49-F238E27FC236}">
                <a16:creationId xmlns:a16="http://schemas.microsoft.com/office/drawing/2014/main" id="{489714FD-8DC2-4C17-BE71-82564CD5EF85}"/>
              </a:ext>
            </a:extLst>
          </p:cNvPr>
          <p:cNvCxnSpPr>
            <a:cxnSpLocks/>
            <a:stCxn id="46" idx="6"/>
            <a:endCxn id="25" idx="2"/>
          </p:cNvCxnSpPr>
          <p:nvPr/>
        </p:nvCxnSpPr>
        <p:spPr>
          <a:xfrm>
            <a:off x="3598906" y="2685390"/>
            <a:ext cx="541188"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nvGrpSpPr>
          <p:cNvPr id="74" name="Grupo 73">
            <a:extLst>
              <a:ext uri="{FF2B5EF4-FFF2-40B4-BE49-F238E27FC236}">
                <a16:creationId xmlns:a16="http://schemas.microsoft.com/office/drawing/2014/main" id="{3DEE9239-C345-4C2D-83AB-465A10C9D7AC}"/>
              </a:ext>
            </a:extLst>
          </p:cNvPr>
          <p:cNvGrpSpPr/>
          <p:nvPr/>
        </p:nvGrpSpPr>
        <p:grpSpPr>
          <a:xfrm>
            <a:off x="1217433" y="5098683"/>
            <a:ext cx="1047064" cy="1000106"/>
            <a:chOff x="-299551" y="1541604"/>
            <a:chExt cx="1892522" cy="1682327"/>
          </a:xfrm>
          <a:solidFill>
            <a:schemeClr val="accent3"/>
          </a:solidFill>
          <a:scene3d>
            <a:camera prst="orthographicFront"/>
            <a:lightRig rig="flat" dir="t"/>
          </a:scene3d>
        </p:grpSpPr>
        <p:sp>
          <p:nvSpPr>
            <p:cNvPr id="75" name="Elipse 74">
              <a:extLst>
                <a:ext uri="{FF2B5EF4-FFF2-40B4-BE49-F238E27FC236}">
                  <a16:creationId xmlns:a16="http://schemas.microsoft.com/office/drawing/2014/main" id="{EF5200EA-AE3E-4388-9F84-77C9D6DCA223}"/>
                </a:ext>
              </a:extLst>
            </p:cNvPr>
            <p:cNvSpPr/>
            <p:nvPr/>
          </p:nvSpPr>
          <p:spPr>
            <a:xfrm>
              <a:off x="-299551" y="1541604"/>
              <a:ext cx="1892522" cy="1682327"/>
            </a:xfrm>
            <a:prstGeom prst="ellipse">
              <a:avLst/>
            </a:prstGeom>
            <a:grpFill/>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76" name="Elipse 4">
              <a:extLst>
                <a:ext uri="{FF2B5EF4-FFF2-40B4-BE49-F238E27FC236}">
                  <a16:creationId xmlns:a16="http://schemas.microsoft.com/office/drawing/2014/main" id="{F3512F1B-050E-4880-92BE-5DCBC06817B1}"/>
                </a:ext>
              </a:extLst>
            </p:cNvPr>
            <p:cNvSpPr txBox="1"/>
            <p:nvPr/>
          </p:nvSpPr>
          <p:spPr>
            <a:xfrm>
              <a:off x="-130078" y="1785946"/>
              <a:ext cx="1615370" cy="118958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s-ES" sz="1400" b="1" dirty="0"/>
                <a:t>Económicas</a:t>
              </a:r>
              <a:endParaRPr lang="es-ES" sz="1200" b="1" kern="1200" dirty="0"/>
            </a:p>
          </p:txBody>
        </p:sp>
      </p:grpSp>
      <p:grpSp>
        <p:nvGrpSpPr>
          <p:cNvPr id="77" name="Grupo 76">
            <a:extLst>
              <a:ext uri="{FF2B5EF4-FFF2-40B4-BE49-F238E27FC236}">
                <a16:creationId xmlns:a16="http://schemas.microsoft.com/office/drawing/2014/main" id="{EBC99211-A32A-41D1-9132-A35843B00B89}"/>
              </a:ext>
            </a:extLst>
          </p:cNvPr>
          <p:cNvGrpSpPr/>
          <p:nvPr/>
        </p:nvGrpSpPr>
        <p:grpSpPr>
          <a:xfrm>
            <a:off x="2556636" y="5098683"/>
            <a:ext cx="1047064" cy="1000106"/>
            <a:chOff x="-299551" y="1541604"/>
            <a:chExt cx="1892522" cy="1682327"/>
          </a:xfrm>
          <a:solidFill>
            <a:schemeClr val="accent3"/>
          </a:solidFill>
          <a:scene3d>
            <a:camera prst="orthographicFront"/>
            <a:lightRig rig="flat" dir="t"/>
          </a:scene3d>
        </p:grpSpPr>
        <p:sp>
          <p:nvSpPr>
            <p:cNvPr id="78" name="Elipse 77">
              <a:extLst>
                <a:ext uri="{FF2B5EF4-FFF2-40B4-BE49-F238E27FC236}">
                  <a16:creationId xmlns:a16="http://schemas.microsoft.com/office/drawing/2014/main" id="{A7386A78-4C45-4111-8775-01BEEF04FF10}"/>
                </a:ext>
              </a:extLst>
            </p:cNvPr>
            <p:cNvSpPr/>
            <p:nvPr/>
          </p:nvSpPr>
          <p:spPr>
            <a:xfrm>
              <a:off x="-299551" y="1541604"/>
              <a:ext cx="1892522" cy="1682327"/>
            </a:xfrm>
            <a:prstGeom prst="ellipse">
              <a:avLst/>
            </a:prstGeom>
            <a:grpFill/>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79" name="Elipse 4">
              <a:extLst>
                <a:ext uri="{FF2B5EF4-FFF2-40B4-BE49-F238E27FC236}">
                  <a16:creationId xmlns:a16="http://schemas.microsoft.com/office/drawing/2014/main" id="{15860AAF-F7CE-4BC3-B815-B772C6D78606}"/>
                </a:ext>
              </a:extLst>
            </p:cNvPr>
            <p:cNvSpPr txBox="1"/>
            <p:nvPr/>
          </p:nvSpPr>
          <p:spPr>
            <a:xfrm>
              <a:off x="-276609" y="1775360"/>
              <a:ext cx="1784843" cy="118958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s-ES" sz="1400" b="1" kern="1200" dirty="0"/>
                <a:t>Ambientales</a:t>
              </a:r>
              <a:endParaRPr lang="es-ES" sz="1200" b="1" kern="1200" dirty="0"/>
            </a:p>
          </p:txBody>
        </p:sp>
      </p:grpSp>
      <p:sp>
        <p:nvSpPr>
          <p:cNvPr id="73" name="Rectángulo 72">
            <a:extLst>
              <a:ext uri="{FF2B5EF4-FFF2-40B4-BE49-F238E27FC236}">
                <a16:creationId xmlns:a16="http://schemas.microsoft.com/office/drawing/2014/main" id="{47583846-238F-4F98-BF75-3DB60EE28FEB}"/>
              </a:ext>
            </a:extLst>
          </p:cNvPr>
          <p:cNvSpPr/>
          <p:nvPr/>
        </p:nvSpPr>
        <p:spPr>
          <a:xfrm>
            <a:off x="4161697" y="4504615"/>
            <a:ext cx="1848288" cy="261610"/>
          </a:xfrm>
          <a:prstGeom prst="rect">
            <a:avLst/>
          </a:prstGeom>
          <a:noFill/>
        </p:spPr>
        <p:txBody>
          <a:bodyPr wrap="square">
            <a:spAutoFit/>
          </a:bodyPr>
          <a:lstStyle/>
          <a:p>
            <a:pPr lvl="0" algn="ctr" defTabSz="711200">
              <a:spcAft>
                <a:spcPts val="0"/>
              </a:spcAft>
            </a:pPr>
            <a:r>
              <a:rPr lang="es-ES" sz="1100" b="1" spc="-40" dirty="0">
                <a:solidFill>
                  <a:schemeClr val="bg1"/>
                </a:solidFill>
                <a:latin typeface="Arial" panose="020B0604020202020204" pitchFamily="34" charset="0"/>
                <a:cs typeface="Arial" panose="020B0604020202020204" pitchFamily="34" charset="0"/>
              </a:rPr>
              <a:t>(Elementos expuestos)</a:t>
            </a:r>
          </a:p>
        </p:txBody>
      </p:sp>
      <p:cxnSp>
        <p:nvCxnSpPr>
          <p:cNvPr id="82" name="Conector recto 81">
            <a:extLst>
              <a:ext uri="{FF2B5EF4-FFF2-40B4-BE49-F238E27FC236}">
                <a16:creationId xmlns:a16="http://schemas.microsoft.com/office/drawing/2014/main" id="{668A72DC-39A0-479A-BEBC-CE7F947DB576}"/>
              </a:ext>
            </a:extLst>
          </p:cNvPr>
          <p:cNvCxnSpPr>
            <a:cxnSpLocks/>
            <a:stCxn id="64" idx="6"/>
            <a:endCxn id="38" idx="2"/>
          </p:cNvCxnSpPr>
          <p:nvPr/>
        </p:nvCxnSpPr>
        <p:spPr>
          <a:xfrm>
            <a:off x="3611507" y="4442529"/>
            <a:ext cx="567284" cy="1207"/>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Conector recto 85">
            <a:extLst>
              <a:ext uri="{FF2B5EF4-FFF2-40B4-BE49-F238E27FC236}">
                <a16:creationId xmlns:a16="http://schemas.microsoft.com/office/drawing/2014/main" id="{7864D78A-1C63-4EC0-A37B-FF2BC1C9AB26}"/>
              </a:ext>
            </a:extLst>
          </p:cNvPr>
          <p:cNvCxnSpPr>
            <a:cxnSpLocks/>
            <a:stCxn id="52" idx="6"/>
            <a:endCxn id="64" idx="2"/>
          </p:cNvCxnSpPr>
          <p:nvPr/>
        </p:nvCxnSpPr>
        <p:spPr>
          <a:xfrm flipV="1">
            <a:off x="2264497" y="4442529"/>
            <a:ext cx="299946" cy="1206"/>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Conector recto 88">
            <a:extLst>
              <a:ext uri="{FF2B5EF4-FFF2-40B4-BE49-F238E27FC236}">
                <a16:creationId xmlns:a16="http://schemas.microsoft.com/office/drawing/2014/main" id="{73113563-81BA-4223-9A39-2A7C2B9ECF11}"/>
              </a:ext>
            </a:extLst>
          </p:cNvPr>
          <p:cNvCxnSpPr>
            <a:cxnSpLocks/>
            <a:stCxn id="52" idx="4"/>
            <a:endCxn id="75" idx="0"/>
          </p:cNvCxnSpPr>
          <p:nvPr/>
        </p:nvCxnSpPr>
        <p:spPr>
          <a:xfrm>
            <a:off x="1740965" y="4943788"/>
            <a:ext cx="0" cy="154895"/>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Conector recto 91">
            <a:extLst>
              <a:ext uri="{FF2B5EF4-FFF2-40B4-BE49-F238E27FC236}">
                <a16:creationId xmlns:a16="http://schemas.microsoft.com/office/drawing/2014/main" id="{37935D5E-2A79-4CE7-953A-81C8AFBA0493}"/>
              </a:ext>
            </a:extLst>
          </p:cNvPr>
          <p:cNvCxnSpPr>
            <a:cxnSpLocks/>
            <a:stCxn id="75" idx="6"/>
            <a:endCxn id="78" idx="2"/>
          </p:cNvCxnSpPr>
          <p:nvPr/>
        </p:nvCxnSpPr>
        <p:spPr>
          <a:xfrm>
            <a:off x="2264497" y="5598736"/>
            <a:ext cx="2921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pic>
        <p:nvPicPr>
          <p:cNvPr id="99" name="Picture 2" descr="Resultado de imagen para esfera">
            <a:extLst>
              <a:ext uri="{FF2B5EF4-FFF2-40B4-BE49-F238E27FC236}">
                <a16:creationId xmlns:a16="http://schemas.microsoft.com/office/drawing/2014/main" id="{82ECF0E8-7927-4CBD-A506-7C2D3B42E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7456" y="2354338"/>
            <a:ext cx="2495550" cy="24955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41" name="Conector recto 40">
            <a:extLst>
              <a:ext uri="{FF2B5EF4-FFF2-40B4-BE49-F238E27FC236}">
                <a16:creationId xmlns:a16="http://schemas.microsoft.com/office/drawing/2014/main" id="{A3E5262A-42EE-40A4-A20B-97190831D5C1}"/>
              </a:ext>
            </a:extLst>
          </p:cNvPr>
          <p:cNvCxnSpPr>
            <a:cxnSpLocks/>
            <a:stCxn id="38" idx="6"/>
          </p:cNvCxnSpPr>
          <p:nvPr/>
        </p:nvCxnSpPr>
        <p:spPr>
          <a:xfrm flipV="1">
            <a:off x="5955901" y="4152080"/>
            <a:ext cx="660715" cy="291656"/>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02" name="Rectángulo 101">
            <a:extLst>
              <a:ext uri="{FF2B5EF4-FFF2-40B4-BE49-F238E27FC236}">
                <a16:creationId xmlns:a16="http://schemas.microsoft.com/office/drawing/2014/main" id="{09A9CF3B-BC3F-4045-91AE-3080E6FE3823}"/>
              </a:ext>
            </a:extLst>
          </p:cNvPr>
          <p:cNvSpPr/>
          <p:nvPr/>
        </p:nvSpPr>
        <p:spPr>
          <a:xfrm>
            <a:off x="6579103" y="3335762"/>
            <a:ext cx="1848288" cy="461665"/>
          </a:xfrm>
          <a:prstGeom prst="rect">
            <a:avLst/>
          </a:prstGeom>
          <a:noFill/>
        </p:spPr>
        <p:txBody>
          <a:bodyPr wrap="square">
            <a:spAutoFit/>
          </a:bodyPr>
          <a:lstStyle/>
          <a:p>
            <a:pPr lvl="0" algn="ctr" defTabSz="711200">
              <a:spcAft>
                <a:spcPts val="0"/>
              </a:spcAft>
            </a:pPr>
            <a:r>
              <a:rPr lang="es-ES" sz="2400" b="1" dirty="0">
                <a:solidFill>
                  <a:schemeClr val="bg1"/>
                </a:solidFill>
                <a:latin typeface="Arial" panose="020B0604020202020204" pitchFamily="34" charset="0"/>
                <a:cs typeface="Arial" panose="020B0604020202020204" pitchFamily="34" charset="0"/>
              </a:rPr>
              <a:t>Riesgo</a:t>
            </a:r>
            <a:endParaRPr lang="es-ES" sz="11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603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E3C91E1D-0EF2-4CEA-82FA-2855248BA497}"/>
              </a:ext>
            </a:extLst>
          </p:cNvPr>
          <p:cNvPicPr>
            <a:picLocks noChangeAspect="1"/>
          </p:cNvPicPr>
          <p:nvPr/>
        </p:nvPicPr>
        <p:blipFill>
          <a:blip r:embed="rId3"/>
          <a:stretch>
            <a:fillRect/>
          </a:stretch>
        </p:blipFill>
        <p:spPr>
          <a:xfrm>
            <a:off x="463890" y="1124744"/>
            <a:ext cx="8216220" cy="5158241"/>
          </a:xfrm>
          <a:prstGeom prst="rect">
            <a:avLst/>
          </a:prstGeom>
        </p:spPr>
      </p:pic>
      <p:grpSp>
        <p:nvGrpSpPr>
          <p:cNvPr id="17" name="Grupo 16">
            <a:extLst>
              <a:ext uri="{FF2B5EF4-FFF2-40B4-BE49-F238E27FC236}">
                <a16:creationId xmlns:a16="http://schemas.microsoft.com/office/drawing/2014/main" id="{D868CE81-D45B-4FE5-93AF-92E9678395A0}"/>
              </a:ext>
            </a:extLst>
          </p:cNvPr>
          <p:cNvGrpSpPr/>
          <p:nvPr/>
        </p:nvGrpSpPr>
        <p:grpSpPr>
          <a:xfrm>
            <a:off x="1043608" y="3645024"/>
            <a:ext cx="1008112" cy="936104"/>
            <a:chOff x="1114" y="2119422"/>
            <a:chExt cx="1404284" cy="1248315"/>
          </a:xfrm>
        </p:grpSpPr>
        <p:sp>
          <p:nvSpPr>
            <p:cNvPr id="18" name="Elipse 17">
              <a:extLst>
                <a:ext uri="{FF2B5EF4-FFF2-40B4-BE49-F238E27FC236}">
                  <a16:creationId xmlns:a16="http://schemas.microsoft.com/office/drawing/2014/main" id="{6615D082-490B-4487-B795-A429A5211873}"/>
                </a:ext>
              </a:extLst>
            </p:cNvPr>
            <p:cNvSpPr/>
            <p:nvPr/>
          </p:nvSpPr>
          <p:spPr>
            <a:xfrm>
              <a:off x="1114" y="2119422"/>
              <a:ext cx="1404284" cy="1248315"/>
            </a:xfrm>
            <a:prstGeom prst="ellipse">
              <a:avLst/>
            </a:prstGeom>
            <a:solidFill>
              <a:schemeClr val="tx1">
                <a:lumMod val="50000"/>
                <a:lumOff val="50000"/>
              </a:schemeClr>
            </a:solidFill>
          </p:spPr>
          <p:style>
            <a:lnRef idx="2">
              <a:schemeClr val="lt1">
                <a:hueOff val="0"/>
                <a:satOff val="0"/>
                <a:lumOff val="0"/>
                <a:alphaOff val="0"/>
              </a:schemeClr>
            </a:lnRef>
            <a:fillRef idx="1">
              <a:scrgbClr r="0" g="0" b="0"/>
            </a:fillRef>
            <a:effectRef idx="0">
              <a:schemeClr val="accent2">
                <a:hueOff val="2340759"/>
                <a:satOff val="-2919"/>
                <a:lumOff val="686"/>
                <a:alphaOff val="0"/>
              </a:schemeClr>
            </a:effectRef>
            <a:fontRef idx="minor">
              <a:schemeClr val="lt1"/>
            </a:fontRef>
          </p:style>
        </p:sp>
        <p:sp>
          <p:nvSpPr>
            <p:cNvPr id="19" name="Elipse 4">
              <a:extLst>
                <a:ext uri="{FF2B5EF4-FFF2-40B4-BE49-F238E27FC236}">
                  <a16:creationId xmlns:a16="http://schemas.microsoft.com/office/drawing/2014/main" id="{A5A1322D-86EA-4A58-BCD4-C0F34B13F4C1}"/>
                </a:ext>
              </a:extLst>
            </p:cNvPr>
            <p:cNvSpPr txBox="1"/>
            <p:nvPr/>
          </p:nvSpPr>
          <p:spPr>
            <a:xfrm>
              <a:off x="206767" y="2302233"/>
              <a:ext cx="992978" cy="8826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0" rIns="0" bIns="16510" numCol="1" spcCol="1270" anchor="ctr" anchorCtr="0">
              <a:noAutofit/>
            </a:bodyPr>
            <a:lstStyle/>
            <a:p>
              <a:pPr marL="0" lvl="0" indent="0" algn="ctr" defTabSz="577850">
                <a:lnSpc>
                  <a:spcPct val="90000"/>
                </a:lnSpc>
                <a:spcBef>
                  <a:spcPct val="0"/>
                </a:spcBef>
                <a:spcAft>
                  <a:spcPct val="35000"/>
                </a:spcAft>
                <a:buNone/>
              </a:pPr>
              <a:r>
                <a:rPr lang="es-ES" sz="1300" b="1" kern="1200" spc="-30" baseline="0" dirty="0"/>
                <a:t>Fuente: </a:t>
              </a:r>
            </a:p>
            <a:p>
              <a:pPr marL="0" lvl="0" indent="0" algn="ctr" defTabSz="577850">
                <a:lnSpc>
                  <a:spcPct val="90000"/>
                </a:lnSpc>
                <a:spcBef>
                  <a:spcPct val="0"/>
                </a:spcBef>
                <a:spcAft>
                  <a:spcPct val="35000"/>
                </a:spcAft>
                <a:buNone/>
              </a:pPr>
              <a:r>
                <a:rPr lang="es-ES" sz="1300" b="1" kern="1200" spc="-30" baseline="0" dirty="0"/>
                <a:t>SENAMHI</a:t>
              </a:r>
            </a:p>
          </p:txBody>
        </p:sp>
      </p:grpSp>
      <p:sp>
        <p:nvSpPr>
          <p:cNvPr id="7" name="Marcador de contenido 2">
            <a:extLst>
              <a:ext uri="{FF2B5EF4-FFF2-40B4-BE49-F238E27FC236}">
                <a16:creationId xmlns:a16="http://schemas.microsoft.com/office/drawing/2014/main" id="{A46429C6-17E5-4A3D-8C40-74B4DE05A866}"/>
              </a:ext>
            </a:extLst>
          </p:cNvPr>
          <p:cNvSpPr txBox="1">
            <a:spLocks/>
          </p:cNvSpPr>
          <p:nvPr/>
        </p:nvSpPr>
        <p:spPr>
          <a:xfrm>
            <a:off x="225997" y="739029"/>
            <a:ext cx="8692005" cy="3857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s-PE" b="1" dirty="0">
                <a:ea typeface="+mj-ea"/>
                <a:cs typeface="+mj-cs"/>
              </a:rPr>
              <a:t>DETERMINACIÓN DEL RIESGO</a:t>
            </a:r>
          </a:p>
        </p:txBody>
      </p:sp>
    </p:spTree>
    <p:extLst>
      <p:ext uri="{BB962C8B-B14F-4D97-AF65-F5344CB8AC3E}">
        <p14:creationId xmlns:p14="http://schemas.microsoft.com/office/powerpoint/2010/main" val="111490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Imagen 55">
            <a:extLst>
              <a:ext uri="{FF2B5EF4-FFF2-40B4-BE49-F238E27FC236}">
                <a16:creationId xmlns:a16="http://schemas.microsoft.com/office/drawing/2014/main" id="{8E4AA133-4199-4AD3-B1D8-FB538348C15E}"/>
              </a:ext>
            </a:extLst>
          </p:cNvPr>
          <p:cNvPicPr>
            <a:picLocks noChangeAspect="1"/>
          </p:cNvPicPr>
          <p:nvPr/>
        </p:nvPicPr>
        <p:blipFill>
          <a:blip r:embed="rId3"/>
          <a:stretch>
            <a:fillRect/>
          </a:stretch>
        </p:blipFill>
        <p:spPr>
          <a:xfrm>
            <a:off x="215516" y="1484784"/>
            <a:ext cx="8712968" cy="4016671"/>
          </a:xfrm>
          <a:prstGeom prst="rect">
            <a:avLst/>
          </a:prstGeom>
        </p:spPr>
      </p:pic>
      <p:sp>
        <p:nvSpPr>
          <p:cNvPr id="57" name="Marcador de texto 7">
            <a:extLst>
              <a:ext uri="{FF2B5EF4-FFF2-40B4-BE49-F238E27FC236}">
                <a16:creationId xmlns:a16="http://schemas.microsoft.com/office/drawing/2014/main" id="{2B3DBE90-22D5-4F47-8680-637F18E81849}"/>
              </a:ext>
            </a:extLst>
          </p:cNvPr>
          <p:cNvSpPr txBox="1">
            <a:spLocks/>
          </p:cNvSpPr>
          <p:nvPr/>
        </p:nvSpPr>
        <p:spPr>
          <a:xfrm>
            <a:off x="395536" y="808907"/>
            <a:ext cx="8352928" cy="432048"/>
          </a:xfrm>
          <a:prstGeom prst="rect">
            <a:avLst/>
          </a:prstGeom>
        </p:spPr>
        <p:txBody>
          <a:bodyPr vert="horz" lIns="91440" tIns="45720" rIns="91440" bIns="45720" rtlCol="0">
            <a:noAutofit/>
          </a:bodyPr>
          <a:lstStyle>
            <a:defPPr>
              <a:defRPr lang="es-ES"/>
            </a:defPPr>
            <a:lvl1pPr indent="0">
              <a:lnSpc>
                <a:spcPct val="80000"/>
              </a:lnSpc>
              <a:spcBef>
                <a:spcPct val="0"/>
              </a:spcBef>
              <a:buFont typeface="Arial" panose="020B0604020202020204" pitchFamily="34" charset="0"/>
              <a:buNone/>
              <a:defRPr sz="2400" b="1">
                <a:blipFill dpi="0" rotWithShape="1">
                  <a:blip r:embed="rId4"/>
                  <a:srcRect/>
                  <a:tile tx="6350" ty="-127000" sx="65000" sy="64000" flip="none" algn="tl"/>
                </a:blipFill>
                <a:latin typeface="Arial" panose="020B0604020202020204" pitchFamily="34" charset="0"/>
                <a:ea typeface="+mj-ea"/>
                <a:cs typeface="Arial" panose="020B0604020202020204" pitchFamily="34"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s-PE" dirty="0"/>
              <a:t>ESCENARIOS DE RIESGOS</a:t>
            </a:r>
          </a:p>
          <a:p>
            <a:endParaRPr lang="es-PE" dirty="0"/>
          </a:p>
        </p:txBody>
      </p:sp>
      <p:sp>
        <p:nvSpPr>
          <p:cNvPr id="58" name="Rectángulo 57">
            <a:extLst>
              <a:ext uri="{FF2B5EF4-FFF2-40B4-BE49-F238E27FC236}">
                <a16:creationId xmlns:a16="http://schemas.microsoft.com/office/drawing/2014/main" id="{111EBB8A-F709-4477-8A46-170F5DC26BBE}"/>
              </a:ext>
            </a:extLst>
          </p:cNvPr>
          <p:cNvSpPr/>
          <p:nvPr/>
        </p:nvSpPr>
        <p:spPr>
          <a:xfrm>
            <a:off x="683568" y="5705195"/>
            <a:ext cx="1558055" cy="307777"/>
          </a:xfrm>
          <a:prstGeom prst="rect">
            <a:avLst/>
          </a:prstGeom>
        </p:spPr>
        <p:txBody>
          <a:bodyPr wrap="none">
            <a:spAutoFit/>
          </a:bodyPr>
          <a:lstStyle/>
          <a:p>
            <a:r>
              <a:rPr lang="es-PE" sz="1400" dirty="0"/>
              <a:t>Fuente: CENEPRED</a:t>
            </a:r>
          </a:p>
        </p:txBody>
      </p:sp>
      <p:sp>
        <p:nvSpPr>
          <p:cNvPr id="59" name="Rectángulo: esquinas redondeadas 4">
            <a:extLst>
              <a:ext uri="{FF2B5EF4-FFF2-40B4-BE49-F238E27FC236}">
                <a16:creationId xmlns:a16="http://schemas.microsoft.com/office/drawing/2014/main" id="{02D31DA2-CECA-48B0-BFD0-8D0E3C6F4D0B}"/>
              </a:ext>
            </a:extLst>
          </p:cNvPr>
          <p:cNvSpPr txBox="1"/>
          <p:nvPr/>
        </p:nvSpPr>
        <p:spPr>
          <a:xfrm>
            <a:off x="683568" y="3370811"/>
            <a:ext cx="1225634" cy="805165"/>
          </a:xfrm>
          <a:prstGeom prst="rect">
            <a:avLst/>
          </a:prstGeom>
          <a:solidFill>
            <a:schemeClr val="bg2"/>
          </a:soli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30480" tIns="20320" rIns="30480" bIns="20320" numCol="1" spcCol="1270" anchor="ctr" anchorCtr="0">
            <a:noAutofit/>
          </a:bodyPr>
          <a:lstStyle/>
          <a:p>
            <a:pPr lvl="0" defTabSz="711200">
              <a:lnSpc>
                <a:spcPct val="90000"/>
              </a:lnSpc>
              <a:spcBef>
                <a:spcPct val="0"/>
              </a:spcBef>
              <a:spcAft>
                <a:spcPct val="35000"/>
              </a:spcAft>
            </a:pPr>
            <a:r>
              <a:rPr lang="es-PE" sz="1200" kern="1200" spc="-20" dirty="0"/>
              <a:t>- Mapas climáticos</a:t>
            </a:r>
          </a:p>
          <a:p>
            <a:pPr defTabSz="711200">
              <a:lnSpc>
                <a:spcPct val="90000"/>
              </a:lnSpc>
              <a:spcBef>
                <a:spcPct val="0"/>
              </a:spcBef>
              <a:spcAft>
                <a:spcPct val="35000"/>
              </a:spcAft>
            </a:pPr>
            <a:r>
              <a:rPr lang="es-PE" sz="1200" spc="-20" dirty="0"/>
              <a:t>- Datos históricos</a:t>
            </a:r>
          </a:p>
          <a:p>
            <a:pPr defTabSz="711200">
              <a:lnSpc>
                <a:spcPct val="90000"/>
              </a:lnSpc>
              <a:spcBef>
                <a:spcPct val="0"/>
              </a:spcBef>
              <a:spcAft>
                <a:spcPct val="35000"/>
              </a:spcAft>
            </a:pPr>
            <a:r>
              <a:rPr lang="es-PE" sz="1200" spc="-20" dirty="0"/>
              <a:t>- Datos estadísticos</a:t>
            </a:r>
          </a:p>
        </p:txBody>
      </p:sp>
      <p:sp>
        <p:nvSpPr>
          <p:cNvPr id="60" name="Rectángulo: esquinas redondeadas 4">
            <a:extLst>
              <a:ext uri="{FF2B5EF4-FFF2-40B4-BE49-F238E27FC236}">
                <a16:creationId xmlns:a16="http://schemas.microsoft.com/office/drawing/2014/main" id="{FA022DC3-3958-4180-B615-723E5E5548C5}"/>
              </a:ext>
            </a:extLst>
          </p:cNvPr>
          <p:cNvSpPr txBox="1"/>
          <p:nvPr/>
        </p:nvSpPr>
        <p:spPr>
          <a:xfrm>
            <a:off x="2960890" y="3009801"/>
            <a:ext cx="1112346" cy="560200"/>
          </a:xfrm>
          <a:prstGeom prst="rect">
            <a:avLst/>
          </a:prstGeom>
          <a:solidFill>
            <a:schemeClr val="bg2"/>
          </a:soli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30480" tIns="20320" rIns="30480" bIns="20320" numCol="1" spcCol="1270" anchor="ctr" anchorCtr="0">
            <a:noAutofit/>
          </a:bodyPr>
          <a:lstStyle>
            <a:defPPr>
              <a:defRPr lang="es-ES"/>
            </a:defPPr>
            <a:lvl1pPr lvl="0" defTabSz="711200">
              <a:lnSpc>
                <a:spcPct val="90000"/>
              </a:lnSpc>
              <a:spcBef>
                <a:spcPct val="0"/>
              </a:spcBef>
              <a:spcAft>
                <a:spcPct val="35000"/>
              </a:spcAft>
              <a:defRPr sz="1200" spc="-2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s-PE" dirty="0"/>
              <a:t>Características del peligro</a:t>
            </a:r>
          </a:p>
        </p:txBody>
      </p:sp>
      <p:sp>
        <p:nvSpPr>
          <p:cNvPr id="61" name="Rectángulo: esquinas redondeadas 4">
            <a:extLst>
              <a:ext uri="{FF2B5EF4-FFF2-40B4-BE49-F238E27FC236}">
                <a16:creationId xmlns:a16="http://schemas.microsoft.com/office/drawing/2014/main" id="{9FE895EA-ABB3-4CCF-A6B1-5807C29DAA9A}"/>
              </a:ext>
            </a:extLst>
          </p:cNvPr>
          <p:cNvSpPr txBox="1"/>
          <p:nvPr/>
        </p:nvSpPr>
        <p:spPr>
          <a:xfrm>
            <a:off x="5124924" y="2458507"/>
            <a:ext cx="1112346" cy="560200"/>
          </a:xfrm>
          <a:prstGeom prst="rect">
            <a:avLst/>
          </a:prstGeom>
          <a:solidFill>
            <a:schemeClr val="bg2"/>
          </a:soli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30480" tIns="20320" rIns="30480" bIns="20320" numCol="1" spcCol="1270" anchor="ctr" anchorCtr="0">
            <a:noAutofit/>
          </a:bodyPr>
          <a:lstStyle>
            <a:defPPr>
              <a:defRPr lang="es-ES"/>
            </a:defPPr>
            <a:lvl1pPr lvl="0" defTabSz="711200">
              <a:lnSpc>
                <a:spcPct val="90000"/>
              </a:lnSpc>
              <a:spcBef>
                <a:spcPct val="0"/>
              </a:spcBef>
              <a:spcAft>
                <a:spcPct val="35000"/>
              </a:spcAft>
              <a:defRPr sz="1200" spc="-2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s-PE" dirty="0"/>
              <a:t>Características del elemento expuesto</a:t>
            </a:r>
          </a:p>
        </p:txBody>
      </p:sp>
    </p:spTree>
    <p:extLst>
      <p:ext uri="{BB962C8B-B14F-4D97-AF65-F5344CB8AC3E}">
        <p14:creationId xmlns:p14="http://schemas.microsoft.com/office/powerpoint/2010/main" val="4153067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6C222EA-1DAD-40BF-A56D-C6668A944616}"/>
              </a:ext>
            </a:extLst>
          </p:cNvPr>
          <p:cNvPicPr>
            <a:picLocks noChangeAspect="1"/>
          </p:cNvPicPr>
          <p:nvPr/>
        </p:nvPicPr>
        <p:blipFill>
          <a:blip r:embed="rId2"/>
          <a:stretch>
            <a:fillRect/>
          </a:stretch>
        </p:blipFill>
        <p:spPr>
          <a:xfrm>
            <a:off x="1" y="1838325"/>
            <a:ext cx="9143999" cy="3181350"/>
          </a:xfrm>
          <a:prstGeom prst="rect">
            <a:avLst/>
          </a:prstGeom>
        </p:spPr>
      </p:pic>
      <p:sp>
        <p:nvSpPr>
          <p:cNvPr id="5" name="1 Título">
            <a:extLst>
              <a:ext uri="{FF2B5EF4-FFF2-40B4-BE49-F238E27FC236}">
                <a16:creationId xmlns:a16="http://schemas.microsoft.com/office/drawing/2014/main" id="{23A9F9BB-A409-491C-92D2-E40494B7EE1E}"/>
              </a:ext>
            </a:extLst>
          </p:cNvPr>
          <p:cNvSpPr txBox="1">
            <a:spLocks/>
          </p:cNvSpPr>
          <p:nvPr/>
        </p:nvSpPr>
        <p:spPr>
          <a:xfrm>
            <a:off x="1188719" y="2564904"/>
            <a:ext cx="7107383" cy="1656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s-PE" sz="2400" b="1" dirty="0">
                <a:solidFill>
                  <a:srgbClr val="1F7B91"/>
                </a:solidFill>
                <a:latin typeface="Arial" panose="020B0604020202020204" pitchFamily="34" charset="0"/>
                <a:cs typeface="Arial" panose="020B0604020202020204" pitchFamily="34" charset="0"/>
              </a:rPr>
              <a:t>ESCENARIOS DE RIESGO</a:t>
            </a:r>
          </a:p>
          <a:p>
            <a:pPr algn="ctr" fontAlgn="auto">
              <a:spcAft>
                <a:spcPts val="0"/>
              </a:spcAft>
            </a:pPr>
            <a:r>
              <a:rPr lang="es-PE" sz="2400" b="1" dirty="0">
                <a:solidFill>
                  <a:srgbClr val="1F7B91"/>
                </a:solidFill>
                <a:latin typeface="Arial" panose="020B0604020202020204" pitchFamily="34" charset="0"/>
                <a:cs typeface="Arial" panose="020B0604020202020204" pitchFamily="34" charset="0"/>
              </a:rPr>
              <a:t>ASOCIADOS A LLUVIAS INTENSAS</a:t>
            </a:r>
          </a:p>
        </p:txBody>
      </p:sp>
    </p:spTree>
    <p:extLst>
      <p:ext uri="{BB962C8B-B14F-4D97-AF65-F5344CB8AC3E}">
        <p14:creationId xmlns:p14="http://schemas.microsoft.com/office/powerpoint/2010/main" val="986457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E77CA5D9-9E79-41E7-8914-B676FD11C38F}"/>
              </a:ext>
            </a:extLst>
          </p:cNvPr>
          <p:cNvSpPr/>
          <p:nvPr/>
        </p:nvSpPr>
        <p:spPr>
          <a:xfrm>
            <a:off x="539552" y="5708165"/>
            <a:ext cx="1152128" cy="230832"/>
          </a:xfrm>
          <a:prstGeom prst="rect">
            <a:avLst/>
          </a:prstGeom>
        </p:spPr>
        <p:txBody>
          <a:bodyPr wrap="square">
            <a:spAutoFit/>
          </a:bodyPr>
          <a:lstStyle/>
          <a:p>
            <a:r>
              <a:rPr lang="es-ES" sz="900" b="1" kern="0" dirty="0"/>
              <a:t>Fuente: CENEPRED</a:t>
            </a:r>
            <a:endParaRPr lang="es-PE" sz="900" dirty="0"/>
          </a:p>
        </p:txBody>
      </p:sp>
      <p:pic>
        <p:nvPicPr>
          <p:cNvPr id="15" name="Imagen 14">
            <a:extLst>
              <a:ext uri="{FF2B5EF4-FFF2-40B4-BE49-F238E27FC236}">
                <a16:creationId xmlns:a16="http://schemas.microsoft.com/office/drawing/2014/main" id="{1E9D3861-2FED-41B7-A9FA-7B3E2D37D2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889" y="1603980"/>
            <a:ext cx="2902476" cy="4104185"/>
          </a:xfrm>
          <a:prstGeom prst="rect">
            <a:avLst/>
          </a:prstGeom>
        </p:spPr>
      </p:pic>
      <p:sp>
        <p:nvSpPr>
          <p:cNvPr id="16" name="CuadroTexto 15">
            <a:extLst>
              <a:ext uri="{FF2B5EF4-FFF2-40B4-BE49-F238E27FC236}">
                <a16:creationId xmlns:a16="http://schemas.microsoft.com/office/drawing/2014/main" id="{D6CE11BB-3794-47DD-B4E8-E606C1691B38}"/>
              </a:ext>
            </a:extLst>
          </p:cNvPr>
          <p:cNvSpPr txBox="1"/>
          <p:nvPr/>
        </p:nvSpPr>
        <p:spPr>
          <a:xfrm>
            <a:off x="378291" y="1347431"/>
            <a:ext cx="2626778" cy="261610"/>
          </a:xfrm>
          <a:prstGeom prst="rect">
            <a:avLst/>
          </a:prstGeom>
          <a:noFill/>
        </p:spPr>
        <p:txBody>
          <a:bodyPr wrap="square" rtlCol="0">
            <a:spAutoFit/>
          </a:bodyPr>
          <a:lstStyle>
            <a:defPPr>
              <a:defRPr lang="es-ES"/>
            </a:defPPr>
            <a:lvl1pPr algn="ctr">
              <a:defRPr sz="1000" b="1">
                <a:latin typeface="Arial" panose="020B0604020202020204" pitchFamily="34" charset="0"/>
                <a:cs typeface="Arial" panose="020B0604020202020204" pitchFamily="34" charset="0"/>
              </a:defRPr>
            </a:lvl1pPr>
          </a:lstStyle>
          <a:p>
            <a:r>
              <a:rPr lang="es-PE" sz="1100" dirty="0"/>
              <a:t>Inundaciones</a:t>
            </a:r>
          </a:p>
        </p:txBody>
      </p:sp>
      <p:sp>
        <p:nvSpPr>
          <p:cNvPr id="17" name="CuadroTexto 16">
            <a:extLst>
              <a:ext uri="{FF2B5EF4-FFF2-40B4-BE49-F238E27FC236}">
                <a16:creationId xmlns:a16="http://schemas.microsoft.com/office/drawing/2014/main" id="{A0878F21-0CE4-4D2D-9F74-9DB9479CC75C}"/>
              </a:ext>
            </a:extLst>
          </p:cNvPr>
          <p:cNvSpPr txBox="1"/>
          <p:nvPr/>
        </p:nvSpPr>
        <p:spPr>
          <a:xfrm>
            <a:off x="3301460" y="1360844"/>
            <a:ext cx="2520930" cy="261610"/>
          </a:xfrm>
          <a:prstGeom prst="rect">
            <a:avLst/>
          </a:prstGeom>
          <a:noFill/>
        </p:spPr>
        <p:txBody>
          <a:bodyPr wrap="square" rtlCol="0">
            <a:spAutoFit/>
          </a:bodyPr>
          <a:lstStyle>
            <a:defPPr>
              <a:defRPr lang="es-ES"/>
            </a:defPPr>
            <a:lvl1pPr algn="ctr">
              <a:defRPr sz="1050" b="1">
                <a:latin typeface="Arial" panose="020B0604020202020204" pitchFamily="34" charset="0"/>
                <a:cs typeface="Arial" panose="020B0604020202020204" pitchFamily="34" charset="0"/>
              </a:defRPr>
            </a:lvl1pPr>
          </a:lstStyle>
          <a:p>
            <a:r>
              <a:rPr lang="es-PE" sz="1100" dirty="0"/>
              <a:t>Inundaciones ante eventos El Niño</a:t>
            </a:r>
          </a:p>
        </p:txBody>
      </p:sp>
      <p:pic>
        <p:nvPicPr>
          <p:cNvPr id="18" name="Imagen 17">
            <a:extLst>
              <a:ext uri="{FF2B5EF4-FFF2-40B4-BE49-F238E27FC236}">
                <a16:creationId xmlns:a16="http://schemas.microsoft.com/office/drawing/2014/main" id="{B6C642B0-F748-40D3-B576-E4156D8F71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63" t="2750" r="3963" b="2750"/>
          <a:stretch/>
        </p:blipFill>
        <p:spPr>
          <a:xfrm>
            <a:off x="3222679" y="1650376"/>
            <a:ext cx="2645465" cy="4044023"/>
          </a:xfrm>
          <a:prstGeom prst="rect">
            <a:avLst/>
          </a:prstGeom>
          <a:ln w="3175">
            <a:solidFill>
              <a:schemeClr val="tx1">
                <a:lumMod val="85000"/>
                <a:lumOff val="15000"/>
              </a:schemeClr>
            </a:solidFill>
          </a:ln>
        </p:spPr>
      </p:pic>
      <p:sp>
        <p:nvSpPr>
          <p:cNvPr id="20" name="CuadroTexto 19">
            <a:extLst>
              <a:ext uri="{FF2B5EF4-FFF2-40B4-BE49-F238E27FC236}">
                <a16:creationId xmlns:a16="http://schemas.microsoft.com/office/drawing/2014/main" id="{CC3686A1-4A39-48FA-8F46-272D3AE485E4}"/>
              </a:ext>
            </a:extLst>
          </p:cNvPr>
          <p:cNvSpPr txBox="1"/>
          <p:nvPr/>
        </p:nvSpPr>
        <p:spPr>
          <a:xfrm>
            <a:off x="6062665" y="1360844"/>
            <a:ext cx="2472502" cy="261610"/>
          </a:xfrm>
          <a:prstGeom prst="rect">
            <a:avLst/>
          </a:prstGeom>
          <a:noFill/>
        </p:spPr>
        <p:txBody>
          <a:bodyPr wrap="square" rtlCol="0">
            <a:spAutoFit/>
          </a:bodyPr>
          <a:lstStyle>
            <a:defPPr>
              <a:defRPr lang="es-ES"/>
            </a:defPPr>
            <a:lvl1pPr algn="ctr">
              <a:defRPr sz="1050" b="1">
                <a:latin typeface="Arial" panose="020B0604020202020204" pitchFamily="34" charset="0"/>
                <a:cs typeface="Arial" panose="020B0604020202020204" pitchFamily="34" charset="0"/>
              </a:defRPr>
            </a:lvl1pPr>
          </a:lstStyle>
          <a:p>
            <a:r>
              <a:rPr lang="es-PE" sz="1100" dirty="0"/>
              <a:t>Movimientos en masa</a:t>
            </a:r>
          </a:p>
        </p:txBody>
      </p:sp>
      <p:sp>
        <p:nvSpPr>
          <p:cNvPr id="23" name="Rectángulo 22">
            <a:extLst>
              <a:ext uri="{FF2B5EF4-FFF2-40B4-BE49-F238E27FC236}">
                <a16:creationId xmlns:a16="http://schemas.microsoft.com/office/drawing/2014/main" id="{4BDFA396-3F1E-4FEC-8676-3AEE8C395202}"/>
              </a:ext>
            </a:extLst>
          </p:cNvPr>
          <p:cNvSpPr/>
          <p:nvPr/>
        </p:nvSpPr>
        <p:spPr>
          <a:xfrm>
            <a:off x="3347214" y="5709697"/>
            <a:ext cx="1152128" cy="230832"/>
          </a:xfrm>
          <a:prstGeom prst="rect">
            <a:avLst/>
          </a:prstGeom>
        </p:spPr>
        <p:txBody>
          <a:bodyPr wrap="square">
            <a:spAutoFit/>
          </a:bodyPr>
          <a:lstStyle/>
          <a:p>
            <a:r>
              <a:rPr lang="es-ES" sz="900" b="1" kern="0" dirty="0"/>
              <a:t>Fuente: CENEPRED</a:t>
            </a:r>
            <a:endParaRPr lang="es-PE" sz="900" dirty="0"/>
          </a:p>
        </p:txBody>
      </p:sp>
      <p:sp>
        <p:nvSpPr>
          <p:cNvPr id="26" name="Rectángulo 25">
            <a:extLst>
              <a:ext uri="{FF2B5EF4-FFF2-40B4-BE49-F238E27FC236}">
                <a16:creationId xmlns:a16="http://schemas.microsoft.com/office/drawing/2014/main" id="{1B0C505E-E4BA-47F9-A41B-46275605CC70}"/>
              </a:ext>
            </a:extLst>
          </p:cNvPr>
          <p:cNvSpPr/>
          <p:nvPr/>
        </p:nvSpPr>
        <p:spPr>
          <a:xfrm>
            <a:off x="6028949" y="5685551"/>
            <a:ext cx="1152128" cy="230832"/>
          </a:xfrm>
          <a:prstGeom prst="rect">
            <a:avLst/>
          </a:prstGeom>
        </p:spPr>
        <p:txBody>
          <a:bodyPr wrap="square">
            <a:spAutoFit/>
          </a:bodyPr>
          <a:lstStyle/>
          <a:p>
            <a:r>
              <a:rPr lang="es-ES" sz="900" b="1" kern="0" dirty="0"/>
              <a:t>Fuente: CENEPRED</a:t>
            </a:r>
            <a:endParaRPr lang="es-PE" sz="900" dirty="0"/>
          </a:p>
        </p:txBody>
      </p:sp>
      <p:pic>
        <p:nvPicPr>
          <p:cNvPr id="27" name="Imagen 26">
            <a:extLst>
              <a:ext uri="{FF2B5EF4-FFF2-40B4-BE49-F238E27FC236}">
                <a16:creationId xmlns:a16="http://schemas.microsoft.com/office/drawing/2014/main" id="{B675D71A-023C-4CC6-AFF4-7EDAC0FFC55B}"/>
              </a:ext>
            </a:extLst>
          </p:cNvPr>
          <p:cNvPicPr>
            <a:picLocks noChangeAspect="1"/>
          </p:cNvPicPr>
          <p:nvPr/>
        </p:nvPicPr>
        <p:blipFill>
          <a:blip r:embed="rId5"/>
          <a:stretch>
            <a:fillRect/>
          </a:stretch>
        </p:blipFill>
        <p:spPr>
          <a:xfrm>
            <a:off x="5896954" y="1633593"/>
            <a:ext cx="2803925" cy="4058865"/>
          </a:xfrm>
          <a:prstGeom prst="rect">
            <a:avLst/>
          </a:prstGeom>
        </p:spPr>
      </p:pic>
      <p:pic>
        <p:nvPicPr>
          <p:cNvPr id="28" name="Imagen 27">
            <a:extLst>
              <a:ext uri="{FF2B5EF4-FFF2-40B4-BE49-F238E27FC236}">
                <a16:creationId xmlns:a16="http://schemas.microsoft.com/office/drawing/2014/main" id="{5957F89D-077F-4C68-BE1D-756A501DD85A}"/>
              </a:ext>
            </a:extLst>
          </p:cNvPr>
          <p:cNvPicPr>
            <a:picLocks noChangeAspect="1"/>
          </p:cNvPicPr>
          <p:nvPr/>
        </p:nvPicPr>
        <p:blipFill rotWithShape="1">
          <a:blip r:embed="rId6"/>
          <a:srcRect l="2482" t="5076"/>
          <a:stretch/>
        </p:blipFill>
        <p:spPr>
          <a:xfrm>
            <a:off x="373073" y="4933521"/>
            <a:ext cx="653893" cy="640997"/>
          </a:xfrm>
          <a:prstGeom prst="rect">
            <a:avLst/>
          </a:prstGeom>
        </p:spPr>
      </p:pic>
      <p:pic>
        <p:nvPicPr>
          <p:cNvPr id="29" name="Imagen 28">
            <a:extLst>
              <a:ext uri="{FF2B5EF4-FFF2-40B4-BE49-F238E27FC236}">
                <a16:creationId xmlns:a16="http://schemas.microsoft.com/office/drawing/2014/main" id="{B4C06388-A6C0-44D6-8030-49F358D4D61B}"/>
              </a:ext>
            </a:extLst>
          </p:cNvPr>
          <p:cNvPicPr>
            <a:picLocks noChangeAspect="1"/>
          </p:cNvPicPr>
          <p:nvPr/>
        </p:nvPicPr>
        <p:blipFill rotWithShape="1">
          <a:blip r:embed="rId6"/>
          <a:srcRect l="2482" t="5076"/>
          <a:stretch/>
        </p:blipFill>
        <p:spPr>
          <a:xfrm>
            <a:off x="3301460" y="4944386"/>
            <a:ext cx="668426" cy="655243"/>
          </a:xfrm>
          <a:prstGeom prst="rect">
            <a:avLst/>
          </a:prstGeom>
        </p:spPr>
      </p:pic>
      <p:sp>
        <p:nvSpPr>
          <p:cNvPr id="21" name="Marcador de contenido 2">
            <a:extLst>
              <a:ext uri="{FF2B5EF4-FFF2-40B4-BE49-F238E27FC236}">
                <a16:creationId xmlns:a16="http://schemas.microsoft.com/office/drawing/2014/main" id="{F47120AA-4604-4F1F-A6E2-7ED8BE37CC80}"/>
              </a:ext>
            </a:extLst>
          </p:cNvPr>
          <p:cNvSpPr txBox="1">
            <a:spLocks/>
          </p:cNvSpPr>
          <p:nvPr/>
        </p:nvSpPr>
        <p:spPr>
          <a:xfrm>
            <a:off x="451995" y="828069"/>
            <a:ext cx="8173845" cy="385715"/>
          </a:xfrm>
          <a:prstGeom prst="rect">
            <a:avLst/>
          </a:prstGeom>
        </p:spPr>
        <p:txBody>
          <a:bodyPr vert="horz" lIns="91440" tIns="45720" rIns="91440" bIns="45720" rtlCol="0">
            <a:noAutofit/>
          </a:bodyPr>
          <a:lstStyle>
            <a:defPPr>
              <a:defRPr lang="es-ES"/>
            </a:defPPr>
            <a:lvl1pPr indent="0">
              <a:lnSpc>
                <a:spcPct val="80000"/>
              </a:lnSpc>
              <a:spcBef>
                <a:spcPct val="0"/>
              </a:spcBef>
              <a:buFont typeface="Arial" panose="020B0604020202020204" pitchFamily="34" charset="0"/>
              <a:buNone/>
              <a:defRPr sz="2400" b="1">
                <a:blipFill dpi="0" rotWithShape="1">
                  <a:blip r:embed="rId7"/>
                  <a:srcRect/>
                  <a:tile tx="6350" ty="-127000" sx="65000" sy="64000" flip="none" algn="tl"/>
                </a:blipFill>
                <a:latin typeface="Arial" panose="020B0604020202020204" pitchFamily="34" charset="0"/>
                <a:ea typeface="+mj-ea"/>
                <a:cs typeface="Arial" panose="020B0604020202020204" pitchFamily="34"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s-PE" sz="2000" dirty="0">
                <a:solidFill>
                  <a:schemeClr val="tx1"/>
                </a:solidFill>
                <a:latin typeface="+mn-lt"/>
                <a:cs typeface="+mj-cs"/>
              </a:rPr>
              <a:t>ESCENARIOS DE RIESGO ASOCIADOS A LLUVIAS INTENSAS</a:t>
            </a:r>
          </a:p>
        </p:txBody>
      </p:sp>
    </p:spTree>
    <p:extLst>
      <p:ext uri="{BB962C8B-B14F-4D97-AF65-F5344CB8AC3E}">
        <p14:creationId xmlns:p14="http://schemas.microsoft.com/office/powerpoint/2010/main" val="2594524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D3C7F51-8DE5-436E-9862-5B41E6A55209}"/>
              </a:ext>
            </a:extLst>
          </p:cNvPr>
          <p:cNvPicPr>
            <a:picLocks noChangeAspect="1"/>
          </p:cNvPicPr>
          <p:nvPr/>
        </p:nvPicPr>
        <p:blipFill>
          <a:blip r:embed="rId3"/>
          <a:stretch>
            <a:fillRect/>
          </a:stretch>
        </p:blipFill>
        <p:spPr>
          <a:xfrm>
            <a:off x="0" y="1531364"/>
            <a:ext cx="9144000" cy="4681168"/>
          </a:xfrm>
          <a:prstGeom prst="rect">
            <a:avLst/>
          </a:prstGeom>
        </p:spPr>
      </p:pic>
      <p:sp>
        <p:nvSpPr>
          <p:cNvPr id="12" name="CuadroTexto 11">
            <a:extLst>
              <a:ext uri="{FF2B5EF4-FFF2-40B4-BE49-F238E27FC236}">
                <a16:creationId xmlns:a16="http://schemas.microsoft.com/office/drawing/2014/main" id="{B73C0ED3-5C9C-4362-BC93-7638C710C250}"/>
              </a:ext>
            </a:extLst>
          </p:cNvPr>
          <p:cNvSpPr txBox="1"/>
          <p:nvPr/>
        </p:nvSpPr>
        <p:spPr>
          <a:xfrm>
            <a:off x="2617090" y="1179717"/>
            <a:ext cx="4504090" cy="385715"/>
          </a:xfrm>
          <a:prstGeom prst="rect">
            <a:avLst/>
          </a:prstGeom>
        </p:spPr>
        <p:txBody>
          <a:bodyPr vert="horz" lIns="91440" tIns="45720" rIns="91440" bIns="45720" rtlCol="0" anchor="ctr"/>
          <a:lstStyle>
            <a:defPPr>
              <a:defRPr lang="es-ES"/>
            </a:defPPr>
            <a:lvl1pPr algn="ctr">
              <a:defRPr sz="1600" b="1">
                <a:solidFill>
                  <a:schemeClr val="accent1">
                    <a:lumMod val="50000"/>
                  </a:schemeClr>
                </a:solidFill>
              </a:defRPr>
            </a:lvl1pPr>
          </a:lstStyle>
          <a:p>
            <a:r>
              <a:rPr lang="es-PE" dirty="0"/>
              <a:t>INVENTARIO DE INUNDACIONES</a:t>
            </a:r>
          </a:p>
        </p:txBody>
      </p:sp>
      <p:grpSp>
        <p:nvGrpSpPr>
          <p:cNvPr id="10" name="Grupo 9">
            <a:extLst>
              <a:ext uri="{FF2B5EF4-FFF2-40B4-BE49-F238E27FC236}">
                <a16:creationId xmlns:a16="http://schemas.microsoft.com/office/drawing/2014/main" id="{B5AF5923-3B13-4F67-A892-831BFD9F4FAC}"/>
              </a:ext>
            </a:extLst>
          </p:cNvPr>
          <p:cNvGrpSpPr/>
          <p:nvPr/>
        </p:nvGrpSpPr>
        <p:grpSpPr>
          <a:xfrm>
            <a:off x="6718852" y="1674489"/>
            <a:ext cx="2309693" cy="673133"/>
            <a:chOff x="323528" y="5356295"/>
            <a:chExt cx="2088232" cy="520978"/>
          </a:xfrm>
        </p:grpSpPr>
        <p:sp>
          <p:nvSpPr>
            <p:cNvPr id="11" name="Rectángulo 10">
              <a:extLst>
                <a:ext uri="{FF2B5EF4-FFF2-40B4-BE49-F238E27FC236}">
                  <a16:creationId xmlns:a16="http://schemas.microsoft.com/office/drawing/2014/main" id="{4519C7B8-EFE8-491C-9361-5CA35A04AEE5}"/>
                </a:ext>
              </a:extLst>
            </p:cNvPr>
            <p:cNvSpPr/>
            <p:nvPr/>
          </p:nvSpPr>
          <p:spPr>
            <a:xfrm>
              <a:off x="323528" y="5356295"/>
              <a:ext cx="2088232" cy="520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r>
                <a:rPr lang="es-PE" sz="1000" b="1" dirty="0">
                  <a:solidFill>
                    <a:schemeClr val="tx1"/>
                  </a:solidFill>
                </a:rPr>
                <a:t>Leyenda</a:t>
              </a:r>
            </a:p>
            <a:p>
              <a:r>
                <a:rPr lang="es-PE" sz="1000" dirty="0">
                  <a:solidFill>
                    <a:schemeClr val="tx1"/>
                  </a:solidFill>
                </a:rPr>
                <a:t>       </a:t>
              </a:r>
              <a:r>
                <a:rPr lang="es-PE" sz="1000" spc="-20" dirty="0">
                  <a:solidFill>
                    <a:schemeClr val="tx1"/>
                  </a:solidFill>
                </a:rPr>
                <a:t>Emergencias por inundación (INDECI)</a:t>
              </a:r>
              <a:endParaRPr lang="es-PE" sz="1000" dirty="0">
                <a:solidFill>
                  <a:schemeClr val="tx1"/>
                </a:solidFill>
              </a:endParaRPr>
            </a:p>
            <a:p>
              <a:r>
                <a:rPr lang="es-PE" sz="1000" dirty="0">
                  <a:solidFill>
                    <a:schemeClr val="tx1"/>
                  </a:solidFill>
                </a:rPr>
                <a:t>       </a:t>
              </a:r>
              <a:r>
                <a:rPr lang="es-PE" sz="1000" spc="-20" dirty="0">
                  <a:solidFill>
                    <a:schemeClr val="tx1"/>
                  </a:solidFill>
                </a:rPr>
                <a:t>Puntos críticos por inundación (ANA)</a:t>
              </a:r>
            </a:p>
          </p:txBody>
        </p:sp>
        <p:sp>
          <p:nvSpPr>
            <p:cNvPr id="15" name="Diagrama de flujo: conector 14">
              <a:extLst>
                <a:ext uri="{FF2B5EF4-FFF2-40B4-BE49-F238E27FC236}">
                  <a16:creationId xmlns:a16="http://schemas.microsoft.com/office/drawing/2014/main" id="{31B370F5-C5B1-44F9-8F91-4696BD5FECF0}"/>
                </a:ext>
              </a:extLst>
            </p:cNvPr>
            <p:cNvSpPr/>
            <p:nvPr/>
          </p:nvSpPr>
          <p:spPr>
            <a:xfrm>
              <a:off x="424436" y="5580817"/>
              <a:ext cx="72008" cy="72009"/>
            </a:xfrm>
            <a:prstGeom prst="flowChartConnector">
              <a:avLst/>
            </a:prstGeom>
            <a:solidFill>
              <a:srgbClr val="0070C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6" name="Diagrama de flujo: conector 15">
              <a:extLst>
                <a:ext uri="{FF2B5EF4-FFF2-40B4-BE49-F238E27FC236}">
                  <a16:creationId xmlns:a16="http://schemas.microsoft.com/office/drawing/2014/main" id="{CF7C65AE-AADC-4D56-95E1-CAA7AD056847}"/>
                </a:ext>
              </a:extLst>
            </p:cNvPr>
            <p:cNvSpPr/>
            <p:nvPr/>
          </p:nvSpPr>
          <p:spPr>
            <a:xfrm>
              <a:off x="424436" y="5702490"/>
              <a:ext cx="72008" cy="72009"/>
            </a:xfrm>
            <a:prstGeom prst="flowChartConnector">
              <a:avLst/>
            </a:prstGeom>
            <a:solidFill>
              <a:srgbClr val="00FFCC"/>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9" name="Marcador de contenido 2">
            <a:extLst>
              <a:ext uri="{FF2B5EF4-FFF2-40B4-BE49-F238E27FC236}">
                <a16:creationId xmlns:a16="http://schemas.microsoft.com/office/drawing/2014/main" id="{1A6FA62D-CBBE-4DFC-AF16-9D6D73860021}"/>
              </a:ext>
            </a:extLst>
          </p:cNvPr>
          <p:cNvSpPr txBox="1">
            <a:spLocks/>
          </p:cNvSpPr>
          <p:nvPr/>
        </p:nvSpPr>
        <p:spPr>
          <a:xfrm>
            <a:off x="451995" y="828069"/>
            <a:ext cx="8173845" cy="385715"/>
          </a:xfrm>
          <a:prstGeom prst="rect">
            <a:avLst/>
          </a:prstGeom>
        </p:spPr>
        <p:txBody>
          <a:bodyPr vert="horz" lIns="91440" tIns="45720" rIns="91440" bIns="45720" rtlCol="0">
            <a:noAutofit/>
          </a:bodyPr>
          <a:lstStyle>
            <a:defPPr>
              <a:defRPr lang="es-ES"/>
            </a:defPPr>
            <a:lvl1pPr indent="0">
              <a:lnSpc>
                <a:spcPct val="80000"/>
              </a:lnSpc>
              <a:spcBef>
                <a:spcPct val="0"/>
              </a:spcBef>
              <a:buFont typeface="Arial" panose="020B0604020202020204" pitchFamily="34" charset="0"/>
              <a:buNone/>
              <a:defRPr sz="2400" b="1">
                <a:blipFill dpi="0" rotWithShape="1">
                  <a:blip r:embed="rId4"/>
                  <a:srcRect/>
                  <a:tile tx="6350" ty="-127000" sx="65000" sy="64000" flip="none" algn="tl"/>
                </a:blipFill>
                <a:latin typeface="Arial" panose="020B0604020202020204" pitchFamily="34" charset="0"/>
                <a:ea typeface="+mj-ea"/>
                <a:cs typeface="Arial" panose="020B0604020202020204" pitchFamily="34"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s-PE" sz="2000" dirty="0">
                <a:solidFill>
                  <a:schemeClr val="tx1"/>
                </a:solidFill>
                <a:latin typeface="+mn-lt"/>
                <a:cs typeface="+mj-cs"/>
              </a:rPr>
              <a:t>ESCENARIOS DE RIESGO ASOCIADOS A LLUVIAS INTENSAS</a:t>
            </a:r>
          </a:p>
        </p:txBody>
      </p:sp>
    </p:spTree>
    <p:extLst>
      <p:ext uri="{BB962C8B-B14F-4D97-AF65-F5344CB8AC3E}">
        <p14:creationId xmlns:p14="http://schemas.microsoft.com/office/powerpoint/2010/main" val="381441564"/>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6929</TotalTime>
  <Words>1603</Words>
  <Application>Microsoft Office PowerPoint</Application>
  <PresentationFormat>Presentación en pantalla (4:3)</PresentationFormat>
  <Paragraphs>218</Paragraphs>
  <Slides>29</Slides>
  <Notes>11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29</vt:i4>
      </vt:variant>
    </vt:vector>
  </HeadingPairs>
  <TitlesOfParts>
    <vt:vector size="36" baseType="lpstr">
      <vt:lpstr>Arial</vt:lpstr>
      <vt:lpstr>Arial Narrow</vt:lpstr>
      <vt:lpstr>Calibri</vt:lpstr>
      <vt:lpstr>Calibri Light</vt:lpstr>
      <vt:lpstr>Century Gothic</vt:lpstr>
      <vt:lpstr>Myriad Pro</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DIFAT</dc:creator>
  <cp:lastModifiedBy>Chrisna Obregon Acevedo</cp:lastModifiedBy>
  <cp:revision>584</cp:revision>
  <cp:lastPrinted>2018-11-16T19:28:55Z</cp:lastPrinted>
  <dcterms:created xsi:type="dcterms:W3CDTF">2017-11-21T22:23:16Z</dcterms:created>
  <dcterms:modified xsi:type="dcterms:W3CDTF">2019-11-27T13:48:32Z</dcterms:modified>
</cp:coreProperties>
</file>