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6.jpg" ContentType="image/jpg"/>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708" r:id="rId2"/>
  </p:sldMasterIdLst>
  <p:notesMasterIdLst>
    <p:notesMasterId r:id="rId51"/>
  </p:notesMasterIdLst>
  <p:sldIdLst>
    <p:sldId id="1394" r:id="rId3"/>
    <p:sldId id="1334" r:id="rId4"/>
    <p:sldId id="1335" r:id="rId5"/>
    <p:sldId id="1336" r:id="rId6"/>
    <p:sldId id="1337" r:id="rId7"/>
    <p:sldId id="1389" r:id="rId8"/>
    <p:sldId id="1390" r:id="rId9"/>
    <p:sldId id="1391" r:id="rId10"/>
    <p:sldId id="1392" r:id="rId11"/>
    <p:sldId id="1393" r:id="rId12"/>
    <p:sldId id="1338" r:id="rId13"/>
    <p:sldId id="1339" r:id="rId14"/>
    <p:sldId id="1340" r:id="rId15"/>
    <p:sldId id="1341" r:id="rId16"/>
    <p:sldId id="1342" r:id="rId17"/>
    <p:sldId id="1343" r:id="rId18"/>
    <p:sldId id="1357" r:id="rId19"/>
    <p:sldId id="1344" r:id="rId20"/>
    <p:sldId id="1345" r:id="rId21"/>
    <p:sldId id="1388" r:id="rId22"/>
    <p:sldId id="1346" r:id="rId23"/>
    <p:sldId id="1348" r:id="rId24"/>
    <p:sldId id="1349" r:id="rId25"/>
    <p:sldId id="1350" r:id="rId26"/>
    <p:sldId id="1353" r:id="rId27"/>
    <p:sldId id="1375" r:id="rId28"/>
    <p:sldId id="1376" r:id="rId29"/>
    <p:sldId id="1377" r:id="rId30"/>
    <p:sldId id="1378" r:id="rId31"/>
    <p:sldId id="1351" r:id="rId32"/>
    <p:sldId id="1352" r:id="rId33"/>
    <p:sldId id="1347" r:id="rId34"/>
    <p:sldId id="1359" r:id="rId35"/>
    <p:sldId id="1363" r:id="rId36"/>
    <p:sldId id="1361" r:id="rId37"/>
    <p:sldId id="1360" r:id="rId38"/>
    <p:sldId id="1355" r:id="rId39"/>
    <p:sldId id="1366" r:id="rId40"/>
    <p:sldId id="1364" r:id="rId41"/>
    <p:sldId id="1356" r:id="rId42"/>
    <p:sldId id="1365" r:id="rId43"/>
    <p:sldId id="1381" r:id="rId44"/>
    <p:sldId id="1382" r:id="rId45"/>
    <p:sldId id="1383" r:id="rId46"/>
    <p:sldId id="1387" r:id="rId47"/>
    <p:sldId id="1384" r:id="rId48"/>
    <p:sldId id="1362" r:id="rId49"/>
    <p:sldId id="1195" r:id="rId50"/>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8CC2CD6D-A88C-4ACA-B5BF-58BE1768B53F}">
          <p14:sldIdLst>
            <p14:sldId id="1394"/>
            <p14:sldId id="1334"/>
            <p14:sldId id="1335"/>
            <p14:sldId id="1336"/>
            <p14:sldId id="1337"/>
            <p14:sldId id="1389"/>
            <p14:sldId id="1390"/>
            <p14:sldId id="1391"/>
            <p14:sldId id="1392"/>
            <p14:sldId id="1393"/>
            <p14:sldId id="1338"/>
            <p14:sldId id="1339"/>
            <p14:sldId id="1340"/>
            <p14:sldId id="1341"/>
            <p14:sldId id="1342"/>
            <p14:sldId id="1343"/>
            <p14:sldId id="1357"/>
            <p14:sldId id="1344"/>
            <p14:sldId id="1345"/>
            <p14:sldId id="1388"/>
            <p14:sldId id="1346"/>
            <p14:sldId id="1348"/>
            <p14:sldId id="1349"/>
            <p14:sldId id="1350"/>
            <p14:sldId id="1353"/>
            <p14:sldId id="1375"/>
            <p14:sldId id="1376"/>
            <p14:sldId id="1377"/>
            <p14:sldId id="1378"/>
            <p14:sldId id="1351"/>
            <p14:sldId id="1352"/>
            <p14:sldId id="1347"/>
            <p14:sldId id="1359"/>
            <p14:sldId id="1363"/>
            <p14:sldId id="1361"/>
            <p14:sldId id="1360"/>
            <p14:sldId id="1355"/>
            <p14:sldId id="1366"/>
            <p14:sldId id="1364"/>
            <p14:sldId id="1356"/>
          </p14:sldIdLst>
        </p14:section>
        <p14:section name="Sección sin título" id="{148FF978-F657-4461-A50D-23965362C68D}">
          <p14:sldIdLst>
            <p14:sldId id="1365"/>
            <p14:sldId id="1381"/>
            <p14:sldId id="1382"/>
            <p14:sldId id="1383"/>
            <p14:sldId id="1387"/>
            <p14:sldId id="1384"/>
            <p14:sldId id="1362"/>
            <p14:sldId id="11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F1F0"/>
    <a:srgbClr val="297E96"/>
    <a:srgbClr val="96D6D4"/>
    <a:srgbClr val="E7E6EA"/>
    <a:srgbClr val="9E97AB"/>
    <a:srgbClr val="CBEBEA"/>
    <a:srgbClr val="008FA2"/>
    <a:srgbClr val="FABE00"/>
    <a:srgbClr val="FFD653"/>
    <a:srgbClr val="D9D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391" autoAdjust="0"/>
    <p:restoredTop sz="92533" autoAdjust="0"/>
  </p:normalViewPr>
  <p:slideViewPr>
    <p:cSldViewPr snapToGrid="0">
      <p:cViewPr varScale="1">
        <p:scale>
          <a:sx n="68" d="100"/>
          <a:sy n="68" d="100"/>
        </p:scale>
        <p:origin x="1002" y="66"/>
      </p:cViewPr>
      <p:guideLst/>
    </p:cSldViewPr>
  </p:slideViewPr>
  <p:outlineViewPr>
    <p:cViewPr>
      <p:scale>
        <a:sx n="75" d="100"/>
        <a:sy n="75" d="100"/>
      </p:scale>
      <p:origin x="0" y="-4014"/>
    </p:cViewPr>
  </p:outlineViewPr>
  <p:notesTextViewPr>
    <p:cViewPr>
      <p:scale>
        <a:sx n="20" d="100"/>
        <a:sy n="20" d="100"/>
      </p:scale>
      <p:origin x="0" y="0"/>
    </p:cViewPr>
  </p:notesTextViewPr>
  <p:sorterViewPr>
    <p:cViewPr>
      <p:scale>
        <a:sx n="100" d="100"/>
        <a:sy n="100" d="100"/>
      </p:scale>
      <p:origin x="0" y="-654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9B621-EF42-4B4E-BC1A-A69FBA8261D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PE"/>
        </a:p>
      </dgm:t>
    </dgm:pt>
    <dgm:pt modelId="{F3C21969-4DA5-4D47-B76A-3A191E5C0C81}">
      <dgm:prSet phldrT="[Texto]"/>
      <dgm:spPr>
        <a:solidFill>
          <a:srgbClr val="FFC000"/>
        </a:solidFill>
      </dgm:spPr>
      <dgm:t>
        <a:bodyPr/>
        <a:lstStyle/>
        <a:p>
          <a:r>
            <a:rPr lang="es-PE" dirty="0" smtClean="0"/>
            <a:t>EVAR</a:t>
          </a:r>
          <a:endParaRPr lang="es-PE" dirty="0"/>
        </a:p>
      </dgm:t>
    </dgm:pt>
    <dgm:pt modelId="{0912E588-EEC5-4260-9F96-6B1CD71639FD}" type="parTrans" cxnId="{7BA3AE4A-8FA3-418D-B05F-5C0734103A59}">
      <dgm:prSet/>
      <dgm:spPr/>
      <dgm:t>
        <a:bodyPr/>
        <a:lstStyle/>
        <a:p>
          <a:endParaRPr lang="es-PE"/>
        </a:p>
      </dgm:t>
    </dgm:pt>
    <dgm:pt modelId="{4518D51C-0FDF-44B0-815A-73769E5E922F}" type="sibTrans" cxnId="{7BA3AE4A-8FA3-418D-B05F-5C0734103A59}">
      <dgm:prSet/>
      <dgm:spPr/>
      <dgm:t>
        <a:bodyPr/>
        <a:lstStyle/>
        <a:p>
          <a:endParaRPr lang="es-PE"/>
        </a:p>
      </dgm:t>
    </dgm:pt>
    <dgm:pt modelId="{897E8715-E000-4007-8B5D-008C2A5B8166}">
      <dgm:prSet phldrT="[Texto]" custT="1"/>
      <dgm:spPr>
        <a:solidFill>
          <a:srgbClr val="FFC000"/>
        </a:solidFill>
      </dgm:spPr>
      <dgm:t>
        <a:bodyPr/>
        <a:lstStyle/>
        <a:p>
          <a:pPr algn="just"/>
          <a:r>
            <a:rPr lang="es-PE" sz="1000" dirty="0" smtClean="0">
              <a:solidFill>
                <a:schemeClr val="tx1"/>
              </a:solidFill>
              <a:latin typeface="Arial Narrow" panose="020B0606020202030204" pitchFamily="34" charset="0"/>
            </a:rPr>
            <a:t>Identificar y evaluar los peligros que ponen en riesgo la seguridad física de la población y dificultan su desarrollo </a:t>
          </a:r>
          <a:endParaRPr lang="es-PE" sz="1000" dirty="0">
            <a:solidFill>
              <a:schemeClr val="tx1"/>
            </a:solidFill>
            <a:latin typeface="Arial Narrow" panose="020B0606020202030204" pitchFamily="34" charset="0"/>
          </a:endParaRPr>
        </a:p>
      </dgm:t>
    </dgm:pt>
    <dgm:pt modelId="{1AF1E01A-0721-4B9E-9109-21FFBEDF535A}" type="parTrans" cxnId="{05652301-E7AB-4D69-815A-4D5C2030A908}">
      <dgm:prSet/>
      <dgm:spPr/>
      <dgm:t>
        <a:bodyPr/>
        <a:lstStyle/>
        <a:p>
          <a:endParaRPr lang="es-PE"/>
        </a:p>
      </dgm:t>
    </dgm:pt>
    <dgm:pt modelId="{2054BC56-939B-40E4-9DAF-DEFCB5EB02B0}" type="sibTrans" cxnId="{05652301-E7AB-4D69-815A-4D5C2030A908}">
      <dgm:prSet/>
      <dgm:spPr/>
      <dgm:t>
        <a:bodyPr/>
        <a:lstStyle/>
        <a:p>
          <a:endParaRPr lang="es-PE"/>
        </a:p>
      </dgm:t>
    </dgm:pt>
    <dgm:pt modelId="{E9DF7554-5E1F-4D58-AB04-5D12E65EE1BF}">
      <dgm:prSet phldrT="[Texto]" custT="1"/>
      <dgm:spPr>
        <a:solidFill>
          <a:srgbClr val="FFC000"/>
        </a:solidFill>
      </dgm:spPr>
      <dgm:t>
        <a:bodyPr/>
        <a:lstStyle/>
        <a:p>
          <a:pPr algn="just"/>
          <a:r>
            <a:rPr lang="es-PE" sz="1000" dirty="0" smtClean="0">
              <a:solidFill>
                <a:schemeClr val="tx1"/>
              </a:solidFill>
              <a:latin typeface="Arial Narrow" panose="020B0606020202030204" pitchFamily="34" charset="0"/>
            </a:rPr>
            <a:t>Evaluar las condiciones de vulnerabilidad de la población y demás elementos expuestos</a:t>
          </a:r>
          <a:endParaRPr lang="es-PE" sz="1000" dirty="0">
            <a:solidFill>
              <a:schemeClr val="tx1"/>
            </a:solidFill>
            <a:latin typeface="Arial Narrow" panose="020B0606020202030204" pitchFamily="34" charset="0"/>
          </a:endParaRPr>
        </a:p>
      </dgm:t>
    </dgm:pt>
    <dgm:pt modelId="{5A509CF8-B8AB-4DDE-8E6C-695C54D243C8}" type="parTrans" cxnId="{21438AC3-CDDA-4B01-8DB6-302DECC59E81}">
      <dgm:prSet/>
      <dgm:spPr/>
      <dgm:t>
        <a:bodyPr/>
        <a:lstStyle/>
        <a:p>
          <a:endParaRPr lang="es-PE"/>
        </a:p>
      </dgm:t>
    </dgm:pt>
    <dgm:pt modelId="{5136CA56-0788-4F7D-B3D7-C0866894EBB2}" type="sibTrans" cxnId="{21438AC3-CDDA-4B01-8DB6-302DECC59E81}">
      <dgm:prSet/>
      <dgm:spPr/>
      <dgm:t>
        <a:bodyPr/>
        <a:lstStyle/>
        <a:p>
          <a:endParaRPr lang="es-PE"/>
        </a:p>
      </dgm:t>
    </dgm:pt>
    <dgm:pt modelId="{5D5572EC-6C24-4DF5-BBCE-1C6F3F9AAF91}">
      <dgm:prSet phldrT="[Texto]" custT="1"/>
      <dgm:spPr>
        <a:solidFill>
          <a:srgbClr val="FFC000"/>
        </a:solidFill>
      </dgm:spPr>
      <dgm:t>
        <a:bodyPr/>
        <a:lstStyle/>
        <a:p>
          <a:pPr algn="just"/>
          <a:r>
            <a:rPr lang="es-PE" sz="1000" dirty="0" smtClean="0">
              <a:solidFill>
                <a:schemeClr val="tx1"/>
              </a:solidFill>
              <a:latin typeface="Arial Narrow" panose="020B0606020202030204" pitchFamily="34" charset="0"/>
            </a:rPr>
            <a:t>Servir de instrumentos técnicos para la Planificación y gestión local del desarrollo</a:t>
          </a:r>
          <a:endParaRPr lang="es-PE" sz="1000" dirty="0">
            <a:solidFill>
              <a:schemeClr val="tx1"/>
            </a:solidFill>
            <a:latin typeface="Arial Narrow" panose="020B0606020202030204" pitchFamily="34" charset="0"/>
          </a:endParaRPr>
        </a:p>
      </dgm:t>
    </dgm:pt>
    <dgm:pt modelId="{83477B92-845F-4822-A389-715C5085DA4E}" type="parTrans" cxnId="{EF893BE3-BFD4-4A31-8541-8F56AB107A65}">
      <dgm:prSet/>
      <dgm:spPr/>
      <dgm:t>
        <a:bodyPr/>
        <a:lstStyle/>
        <a:p>
          <a:endParaRPr lang="es-PE"/>
        </a:p>
      </dgm:t>
    </dgm:pt>
    <dgm:pt modelId="{263E462D-4B59-4FCD-B037-470BC0E921A2}" type="sibTrans" cxnId="{EF893BE3-BFD4-4A31-8541-8F56AB107A65}">
      <dgm:prSet/>
      <dgm:spPr/>
      <dgm:t>
        <a:bodyPr/>
        <a:lstStyle/>
        <a:p>
          <a:endParaRPr lang="es-PE"/>
        </a:p>
      </dgm:t>
    </dgm:pt>
    <dgm:pt modelId="{94D354C2-AB96-47C0-A4F7-045F5C186F42}">
      <dgm:prSet phldrT="[Texto]" custT="1"/>
      <dgm:spPr>
        <a:solidFill>
          <a:srgbClr val="FFC000"/>
        </a:solidFill>
      </dgm:spPr>
      <dgm:t>
        <a:bodyPr/>
        <a:lstStyle/>
        <a:p>
          <a:pPr algn="just"/>
          <a:r>
            <a:rPr lang="es-PE" sz="1000" dirty="0" smtClean="0">
              <a:solidFill>
                <a:schemeClr val="tx1"/>
              </a:solidFill>
              <a:latin typeface="Arial Narrow" panose="020B0606020202030204" pitchFamily="34" charset="0"/>
            </a:rPr>
            <a:t>Orientar las acciones de Prevención y Reducción de desastres y desarrollo local</a:t>
          </a:r>
          <a:endParaRPr lang="es-PE" sz="1000" dirty="0">
            <a:solidFill>
              <a:schemeClr val="tx1"/>
            </a:solidFill>
            <a:latin typeface="Arial Narrow" panose="020B0606020202030204" pitchFamily="34" charset="0"/>
          </a:endParaRPr>
        </a:p>
      </dgm:t>
    </dgm:pt>
    <dgm:pt modelId="{2C2A4F7E-E318-483E-9555-ED3AC2078EC2}" type="parTrans" cxnId="{99BDA64E-7B3B-4EEC-9C4D-6EA38D8FBB95}">
      <dgm:prSet/>
      <dgm:spPr/>
      <dgm:t>
        <a:bodyPr/>
        <a:lstStyle/>
        <a:p>
          <a:endParaRPr lang="es-PE"/>
        </a:p>
      </dgm:t>
    </dgm:pt>
    <dgm:pt modelId="{7F1B75F2-3D57-4B40-8AB7-73955A95C022}" type="sibTrans" cxnId="{99BDA64E-7B3B-4EEC-9C4D-6EA38D8FBB95}">
      <dgm:prSet/>
      <dgm:spPr/>
      <dgm:t>
        <a:bodyPr/>
        <a:lstStyle/>
        <a:p>
          <a:endParaRPr lang="es-PE"/>
        </a:p>
      </dgm:t>
    </dgm:pt>
    <dgm:pt modelId="{BC8563A8-ABD9-431C-A347-5BEFCD0B2899}" type="pres">
      <dgm:prSet presAssocID="{24E9B621-EF42-4B4E-BC1A-A69FBA8261D7}" presName="Name0" presStyleCnt="0">
        <dgm:presLayoutVars>
          <dgm:chMax val="1"/>
          <dgm:dir/>
          <dgm:animLvl val="ctr"/>
          <dgm:resizeHandles val="exact"/>
        </dgm:presLayoutVars>
      </dgm:prSet>
      <dgm:spPr/>
      <dgm:t>
        <a:bodyPr/>
        <a:lstStyle/>
        <a:p>
          <a:endParaRPr lang="es-PE"/>
        </a:p>
      </dgm:t>
    </dgm:pt>
    <dgm:pt modelId="{8BB285A8-6840-483C-85D5-25D16CD5DDAE}" type="pres">
      <dgm:prSet presAssocID="{F3C21969-4DA5-4D47-B76A-3A191E5C0C81}" presName="centerShape" presStyleLbl="node0" presStyleIdx="0" presStyleCnt="1"/>
      <dgm:spPr/>
      <dgm:t>
        <a:bodyPr/>
        <a:lstStyle/>
        <a:p>
          <a:endParaRPr lang="es-PE"/>
        </a:p>
      </dgm:t>
    </dgm:pt>
    <dgm:pt modelId="{E5E47EFF-FCDF-4090-8929-CBFE2E1D6037}" type="pres">
      <dgm:prSet presAssocID="{897E8715-E000-4007-8B5D-008C2A5B8166}" presName="node" presStyleLbl="node1" presStyleIdx="0" presStyleCnt="4" custScaleX="127724">
        <dgm:presLayoutVars>
          <dgm:bulletEnabled val="1"/>
        </dgm:presLayoutVars>
      </dgm:prSet>
      <dgm:spPr/>
      <dgm:t>
        <a:bodyPr/>
        <a:lstStyle/>
        <a:p>
          <a:endParaRPr lang="es-PE"/>
        </a:p>
      </dgm:t>
    </dgm:pt>
    <dgm:pt modelId="{D96F1396-836C-49B9-AEB3-B9D4B9DBFCDF}" type="pres">
      <dgm:prSet presAssocID="{897E8715-E000-4007-8B5D-008C2A5B8166}" presName="dummy" presStyleCnt="0"/>
      <dgm:spPr/>
    </dgm:pt>
    <dgm:pt modelId="{ED93C33B-9F3B-49C6-9D51-23AA64846D0D}" type="pres">
      <dgm:prSet presAssocID="{2054BC56-939B-40E4-9DAF-DEFCB5EB02B0}" presName="sibTrans" presStyleLbl="sibTrans2D1" presStyleIdx="0" presStyleCnt="4"/>
      <dgm:spPr/>
      <dgm:t>
        <a:bodyPr/>
        <a:lstStyle/>
        <a:p>
          <a:endParaRPr lang="es-PE"/>
        </a:p>
      </dgm:t>
    </dgm:pt>
    <dgm:pt modelId="{F5DE8F74-0D53-4B2B-A020-329E25AEE925}" type="pres">
      <dgm:prSet presAssocID="{E9DF7554-5E1F-4D58-AB04-5D12E65EE1BF}" presName="node" presStyleLbl="node1" presStyleIdx="1" presStyleCnt="4" custScaleX="120646">
        <dgm:presLayoutVars>
          <dgm:bulletEnabled val="1"/>
        </dgm:presLayoutVars>
      </dgm:prSet>
      <dgm:spPr/>
      <dgm:t>
        <a:bodyPr/>
        <a:lstStyle/>
        <a:p>
          <a:endParaRPr lang="es-PE"/>
        </a:p>
      </dgm:t>
    </dgm:pt>
    <dgm:pt modelId="{EC2B1437-F696-4D79-AD0A-2E796BD4F542}" type="pres">
      <dgm:prSet presAssocID="{E9DF7554-5E1F-4D58-AB04-5D12E65EE1BF}" presName="dummy" presStyleCnt="0"/>
      <dgm:spPr/>
    </dgm:pt>
    <dgm:pt modelId="{3425A036-F664-4586-B4AE-6309A90A4E4C}" type="pres">
      <dgm:prSet presAssocID="{5136CA56-0788-4F7D-B3D7-C0866894EBB2}" presName="sibTrans" presStyleLbl="sibTrans2D1" presStyleIdx="1" presStyleCnt="4"/>
      <dgm:spPr/>
      <dgm:t>
        <a:bodyPr/>
        <a:lstStyle/>
        <a:p>
          <a:endParaRPr lang="es-PE"/>
        </a:p>
      </dgm:t>
    </dgm:pt>
    <dgm:pt modelId="{8A8C0854-D165-43AF-87C9-824A696E9158}" type="pres">
      <dgm:prSet presAssocID="{5D5572EC-6C24-4DF5-BBCE-1C6F3F9AAF91}" presName="node" presStyleLbl="node1" presStyleIdx="2" presStyleCnt="4" custScaleX="123777">
        <dgm:presLayoutVars>
          <dgm:bulletEnabled val="1"/>
        </dgm:presLayoutVars>
      </dgm:prSet>
      <dgm:spPr/>
      <dgm:t>
        <a:bodyPr/>
        <a:lstStyle/>
        <a:p>
          <a:endParaRPr lang="es-PE"/>
        </a:p>
      </dgm:t>
    </dgm:pt>
    <dgm:pt modelId="{125C307B-3C62-4D90-86CC-1C5F9AD974F4}" type="pres">
      <dgm:prSet presAssocID="{5D5572EC-6C24-4DF5-BBCE-1C6F3F9AAF91}" presName="dummy" presStyleCnt="0"/>
      <dgm:spPr/>
    </dgm:pt>
    <dgm:pt modelId="{2511E12F-A1FD-4A39-A03A-B50BEB977EFF}" type="pres">
      <dgm:prSet presAssocID="{263E462D-4B59-4FCD-B037-470BC0E921A2}" presName="sibTrans" presStyleLbl="sibTrans2D1" presStyleIdx="2" presStyleCnt="4"/>
      <dgm:spPr/>
      <dgm:t>
        <a:bodyPr/>
        <a:lstStyle/>
        <a:p>
          <a:endParaRPr lang="es-PE"/>
        </a:p>
      </dgm:t>
    </dgm:pt>
    <dgm:pt modelId="{1190639B-C232-4551-8EB9-8B94F1EB6A8E}" type="pres">
      <dgm:prSet presAssocID="{94D354C2-AB96-47C0-A4F7-045F5C186F42}" presName="node" presStyleLbl="node1" presStyleIdx="3" presStyleCnt="4" custScaleX="117691">
        <dgm:presLayoutVars>
          <dgm:bulletEnabled val="1"/>
        </dgm:presLayoutVars>
      </dgm:prSet>
      <dgm:spPr/>
      <dgm:t>
        <a:bodyPr/>
        <a:lstStyle/>
        <a:p>
          <a:endParaRPr lang="es-PE"/>
        </a:p>
      </dgm:t>
    </dgm:pt>
    <dgm:pt modelId="{9CA49965-4866-41D1-90F6-D9A5957165C0}" type="pres">
      <dgm:prSet presAssocID="{94D354C2-AB96-47C0-A4F7-045F5C186F42}" presName="dummy" presStyleCnt="0"/>
      <dgm:spPr/>
    </dgm:pt>
    <dgm:pt modelId="{17E6572F-5FA0-46EF-A043-9E10601135DC}" type="pres">
      <dgm:prSet presAssocID="{7F1B75F2-3D57-4B40-8AB7-73955A95C022}" presName="sibTrans" presStyleLbl="sibTrans2D1" presStyleIdx="3" presStyleCnt="4"/>
      <dgm:spPr/>
      <dgm:t>
        <a:bodyPr/>
        <a:lstStyle/>
        <a:p>
          <a:endParaRPr lang="es-PE"/>
        </a:p>
      </dgm:t>
    </dgm:pt>
  </dgm:ptLst>
  <dgm:cxnLst>
    <dgm:cxn modelId="{7FA86A54-8671-410D-B777-7137525FF15C}" type="presOf" srcId="{263E462D-4B59-4FCD-B037-470BC0E921A2}" destId="{2511E12F-A1FD-4A39-A03A-B50BEB977EFF}" srcOrd="0" destOrd="0" presId="urn:microsoft.com/office/officeart/2005/8/layout/radial6"/>
    <dgm:cxn modelId="{66B6BD00-7D27-4AE6-B866-C403D6E32B01}" type="presOf" srcId="{897E8715-E000-4007-8B5D-008C2A5B8166}" destId="{E5E47EFF-FCDF-4090-8929-CBFE2E1D6037}" srcOrd="0" destOrd="0" presId="urn:microsoft.com/office/officeart/2005/8/layout/radial6"/>
    <dgm:cxn modelId="{21438AC3-CDDA-4B01-8DB6-302DECC59E81}" srcId="{F3C21969-4DA5-4D47-B76A-3A191E5C0C81}" destId="{E9DF7554-5E1F-4D58-AB04-5D12E65EE1BF}" srcOrd="1" destOrd="0" parTransId="{5A509CF8-B8AB-4DDE-8E6C-695C54D243C8}" sibTransId="{5136CA56-0788-4F7D-B3D7-C0866894EBB2}"/>
    <dgm:cxn modelId="{99BDA64E-7B3B-4EEC-9C4D-6EA38D8FBB95}" srcId="{F3C21969-4DA5-4D47-B76A-3A191E5C0C81}" destId="{94D354C2-AB96-47C0-A4F7-045F5C186F42}" srcOrd="3" destOrd="0" parTransId="{2C2A4F7E-E318-483E-9555-ED3AC2078EC2}" sibTransId="{7F1B75F2-3D57-4B40-8AB7-73955A95C022}"/>
    <dgm:cxn modelId="{B3FF4251-20C9-4229-B80C-7B65F0D38DB2}" type="presOf" srcId="{94D354C2-AB96-47C0-A4F7-045F5C186F42}" destId="{1190639B-C232-4551-8EB9-8B94F1EB6A8E}" srcOrd="0" destOrd="0" presId="urn:microsoft.com/office/officeart/2005/8/layout/radial6"/>
    <dgm:cxn modelId="{0F9F849B-7BE9-459B-842D-A45AE4C3A335}" type="presOf" srcId="{F3C21969-4DA5-4D47-B76A-3A191E5C0C81}" destId="{8BB285A8-6840-483C-85D5-25D16CD5DDAE}" srcOrd="0" destOrd="0" presId="urn:microsoft.com/office/officeart/2005/8/layout/radial6"/>
    <dgm:cxn modelId="{33400536-CAAE-496C-9AA0-6383E839CB7A}" type="presOf" srcId="{24E9B621-EF42-4B4E-BC1A-A69FBA8261D7}" destId="{BC8563A8-ABD9-431C-A347-5BEFCD0B2899}" srcOrd="0" destOrd="0" presId="urn:microsoft.com/office/officeart/2005/8/layout/radial6"/>
    <dgm:cxn modelId="{923B6780-AA62-44E4-97A1-90A6EC7C663C}" type="presOf" srcId="{5D5572EC-6C24-4DF5-BBCE-1C6F3F9AAF91}" destId="{8A8C0854-D165-43AF-87C9-824A696E9158}" srcOrd="0" destOrd="0" presId="urn:microsoft.com/office/officeart/2005/8/layout/radial6"/>
    <dgm:cxn modelId="{7EA32BAF-9C7D-4A1E-9E56-80326FEF04DB}" type="presOf" srcId="{E9DF7554-5E1F-4D58-AB04-5D12E65EE1BF}" destId="{F5DE8F74-0D53-4B2B-A020-329E25AEE925}" srcOrd="0" destOrd="0" presId="urn:microsoft.com/office/officeart/2005/8/layout/radial6"/>
    <dgm:cxn modelId="{703C5B38-4820-4A7D-A3D3-D9BF817BF277}" type="presOf" srcId="{5136CA56-0788-4F7D-B3D7-C0866894EBB2}" destId="{3425A036-F664-4586-B4AE-6309A90A4E4C}" srcOrd="0" destOrd="0" presId="urn:microsoft.com/office/officeart/2005/8/layout/radial6"/>
    <dgm:cxn modelId="{EF893BE3-BFD4-4A31-8541-8F56AB107A65}" srcId="{F3C21969-4DA5-4D47-B76A-3A191E5C0C81}" destId="{5D5572EC-6C24-4DF5-BBCE-1C6F3F9AAF91}" srcOrd="2" destOrd="0" parTransId="{83477B92-845F-4822-A389-715C5085DA4E}" sibTransId="{263E462D-4B59-4FCD-B037-470BC0E921A2}"/>
    <dgm:cxn modelId="{05652301-E7AB-4D69-815A-4D5C2030A908}" srcId="{F3C21969-4DA5-4D47-B76A-3A191E5C0C81}" destId="{897E8715-E000-4007-8B5D-008C2A5B8166}" srcOrd="0" destOrd="0" parTransId="{1AF1E01A-0721-4B9E-9109-21FFBEDF535A}" sibTransId="{2054BC56-939B-40E4-9DAF-DEFCB5EB02B0}"/>
    <dgm:cxn modelId="{7BA3AE4A-8FA3-418D-B05F-5C0734103A59}" srcId="{24E9B621-EF42-4B4E-BC1A-A69FBA8261D7}" destId="{F3C21969-4DA5-4D47-B76A-3A191E5C0C81}" srcOrd="0" destOrd="0" parTransId="{0912E588-EEC5-4260-9F96-6B1CD71639FD}" sibTransId="{4518D51C-0FDF-44B0-815A-73769E5E922F}"/>
    <dgm:cxn modelId="{38A5F30F-9E6F-4727-81D0-27375C6AC7AA}" type="presOf" srcId="{7F1B75F2-3D57-4B40-8AB7-73955A95C022}" destId="{17E6572F-5FA0-46EF-A043-9E10601135DC}" srcOrd="0" destOrd="0" presId="urn:microsoft.com/office/officeart/2005/8/layout/radial6"/>
    <dgm:cxn modelId="{F60EEF99-05B6-40FD-BF74-ACFD18F3E49E}" type="presOf" srcId="{2054BC56-939B-40E4-9DAF-DEFCB5EB02B0}" destId="{ED93C33B-9F3B-49C6-9D51-23AA64846D0D}" srcOrd="0" destOrd="0" presId="urn:microsoft.com/office/officeart/2005/8/layout/radial6"/>
    <dgm:cxn modelId="{BF5FA711-13FF-4366-A2E2-E5EBA6440E93}" type="presParOf" srcId="{BC8563A8-ABD9-431C-A347-5BEFCD0B2899}" destId="{8BB285A8-6840-483C-85D5-25D16CD5DDAE}" srcOrd="0" destOrd="0" presId="urn:microsoft.com/office/officeart/2005/8/layout/radial6"/>
    <dgm:cxn modelId="{1DB17C77-BF12-4DF6-9E67-6F9589EB12CC}" type="presParOf" srcId="{BC8563A8-ABD9-431C-A347-5BEFCD0B2899}" destId="{E5E47EFF-FCDF-4090-8929-CBFE2E1D6037}" srcOrd="1" destOrd="0" presId="urn:microsoft.com/office/officeart/2005/8/layout/radial6"/>
    <dgm:cxn modelId="{21E7E594-3228-4B16-B4E6-CF785F800BA5}" type="presParOf" srcId="{BC8563A8-ABD9-431C-A347-5BEFCD0B2899}" destId="{D96F1396-836C-49B9-AEB3-B9D4B9DBFCDF}" srcOrd="2" destOrd="0" presId="urn:microsoft.com/office/officeart/2005/8/layout/radial6"/>
    <dgm:cxn modelId="{DEE3CF4D-BDE9-40D8-BCB8-58FB84D93540}" type="presParOf" srcId="{BC8563A8-ABD9-431C-A347-5BEFCD0B2899}" destId="{ED93C33B-9F3B-49C6-9D51-23AA64846D0D}" srcOrd="3" destOrd="0" presId="urn:microsoft.com/office/officeart/2005/8/layout/radial6"/>
    <dgm:cxn modelId="{98D14D8E-85F9-456A-B4DB-40F007B7D4DE}" type="presParOf" srcId="{BC8563A8-ABD9-431C-A347-5BEFCD0B2899}" destId="{F5DE8F74-0D53-4B2B-A020-329E25AEE925}" srcOrd="4" destOrd="0" presId="urn:microsoft.com/office/officeart/2005/8/layout/radial6"/>
    <dgm:cxn modelId="{D7C45663-1987-4D1F-93A3-E530EAADF527}" type="presParOf" srcId="{BC8563A8-ABD9-431C-A347-5BEFCD0B2899}" destId="{EC2B1437-F696-4D79-AD0A-2E796BD4F542}" srcOrd="5" destOrd="0" presId="urn:microsoft.com/office/officeart/2005/8/layout/radial6"/>
    <dgm:cxn modelId="{060A7642-B317-4D66-BBA8-F1D3CDA457CD}" type="presParOf" srcId="{BC8563A8-ABD9-431C-A347-5BEFCD0B2899}" destId="{3425A036-F664-4586-B4AE-6309A90A4E4C}" srcOrd="6" destOrd="0" presId="urn:microsoft.com/office/officeart/2005/8/layout/radial6"/>
    <dgm:cxn modelId="{86BC4128-2779-4260-8DE7-CEB0D3D9C013}" type="presParOf" srcId="{BC8563A8-ABD9-431C-A347-5BEFCD0B2899}" destId="{8A8C0854-D165-43AF-87C9-824A696E9158}" srcOrd="7" destOrd="0" presId="urn:microsoft.com/office/officeart/2005/8/layout/radial6"/>
    <dgm:cxn modelId="{48F0DA08-4DA9-4ECC-9641-0D6CB5B0EB5B}" type="presParOf" srcId="{BC8563A8-ABD9-431C-A347-5BEFCD0B2899}" destId="{125C307B-3C62-4D90-86CC-1C5F9AD974F4}" srcOrd="8" destOrd="0" presId="urn:microsoft.com/office/officeart/2005/8/layout/radial6"/>
    <dgm:cxn modelId="{442FBFEC-3AC8-46E9-8093-325365F701DA}" type="presParOf" srcId="{BC8563A8-ABD9-431C-A347-5BEFCD0B2899}" destId="{2511E12F-A1FD-4A39-A03A-B50BEB977EFF}" srcOrd="9" destOrd="0" presId="urn:microsoft.com/office/officeart/2005/8/layout/radial6"/>
    <dgm:cxn modelId="{2E074DF8-9A68-441A-A2F7-922917E612E1}" type="presParOf" srcId="{BC8563A8-ABD9-431C-A347-5BEFCD0B2899}" destId="{1190639B-C232-4551-8EB9-8B94F1EB6A8E}" srcOrd="10" destOrd="0" presId="urn:microsoft.com/office/officeart/2005/8/layout/radial6"/>
    <dgm:cxn modelId="{7BED5691-FC48-4D19-9485-E44417CE16E9}" type="presParOf" srcId="{BC8563A8-ABD9-431C-A347-5BEFCD0B2899}" destId="{9CA49965-4866-41D1-90F6-D9A5957165C0}" srcOrd="11" destOrd="0" presId="urn:microsoft.com/office/officeart/2005/8/layout/radial6"/>
    <dgm:cxn modelId="{C070ADFD-654A-45E3-8F0D-8DA60555E0CA}" type="presParOf" srcId="{BC8563A8-ABD9-431C-A347-5BEFCD0B2899}" destId="{17E6572F-5FA0-46EF-A043-9E10601135DC}"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6572F-5FA0-46EF-A043-9E10601135DC}">
      <dsp:nvSpPr>
        <dsp:cNvPr id="0" name=""/>
        <dsp:cNvSpPr/>
      </dsp:nvSpPr>
      <dsp:spPr>
        <a:xfrm>
          <a:off x="1452940" y="545668"/>
          <a:ext cx="3643733" cy="3643733"/>
        </a:xfrm>
        <a:prstGeom prst="blockArc">
          <a:avLst>
            <a:gd name="adj1" fmla="val 10800000"/>
            <a:gd name="adj2" fmla="val 162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511E12F-A1FD-4A39-A03A-B50BEB977EFF}">
      <dsp:nvSpPr>
        <dsp:cNvPr id="0" name=""/>
        <dsp:cNvSpPr/>
      </dsp:nvSpPr>
      <dsp:spPr>
        <a:xfrm>
          <a:off x="1452940" y="545668"/>
          <a:ext cx="3643733" cy="3643733"/>
        </a:xfrm>
        <a:prstGeom prst="blockArc">
          <a:avLst>
            <a:gd name="adj1" fmla="val 5400000"/>
            <a:gd name="adj2" fmla="val 108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425A036-F664-4586-B4AE-6309A90A4E4C}">
      <dsp:nvSpPr>
        <dsp:cNvPr id="0" name=""/>
        <dsp:cNvSpPr/>
      </dsp:nvSpPr>
      <dsp:spPr>
        <a:xfrm>
          <a:off x="1452940" y="545668"/>
          <a:ext cx="3643733" cy="3643733"/>
        </a:xfrm>
        <a:prstGeom prst="blockArc">
          <a:avLst>
            <a:gd name="adj1" fmla="val 0"/>
            <a:gd name="adj2" fmla="val 540000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D93C33B-9F3B-49C6-9D51-23AA64846D0D}">
      <dsp:nvSpPr>
        <dsp:cNvPr id="0" name=""/>
        <dsp:cNvSpPr/>
      </dsp:nvSpPr>
      <dsp:spPr>
        <a:xfrm>
          <a:off x="1452940" y="545668"/>
          <a:ext cx="3643733" cy="3643733"/>
        </a:xfrm>
        <a:prstGeom prst="blockArc">
          <a:avLst>
            <a:gd name="adj1" fmla="val 16200000"/>
            <a:gd name="adj2" fmla="val 0"/>
            <a:gd name="adj3" fmla="val 463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B285A8-6840-483C-85D5-25D16CD5DDAE}">
      <dsp:nvSpPr>
        <dsp:cNvPr id="0" name=""/>
        <dsp:cNvSpPr/>
      </dsp:nvSpPr>
      <dsp:spPr>
        <a:xfrm>
          <a:off x="2436301" y="1529029"/>
          <a:ext cx="1677011" cy="1677011"/>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PE" sz="4000" kern="1200" dirty="0" smtClean="0"/>
            <a:t>EVAR</a:t>
          </a:r>
          <a:endParaRPr lang="es-PE" sz="4000" kern="1200" dirty="0"/>
        </a:p>
      </dsp:txBody>
      <dsp:txXfrm>
        <a:off x="2681894" y="1774622"/>
        <a:ext cx="1185825" cy="1185825"/>
      </dsp:txXfrm>
    </dsp:sp>
    <dsp:sp modelId="{E5E47EFF-FCDF-4090-8929-CBFE2E1D6037}">
      <dsp:nvSpPr>
        <dsp:cNvPr id="0" name=""/>
        <dsp:cNvSpPr/>
      </dsp:nvSpPr>
      <dsp:spPr>
        <a:xfrm>
          <a:off x="2525126" y="975"/>
          <a:ext cx="1499362" cy="117390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444500">
            <a:lnSpc>
              <a:spcPct val="90000"/>
            </a:lnSpc>
            <a:spcBef>
              <a:spcPct val="0"/>
            </a:spcBef>
            <a:spcAft>
              <a:spcPct val="35000"/>
            </a:spcAft>
          </a:pPr>
          <a:r>
            <a:rPr lang="es-PE" sz="1000" kern="1200" dirty="0" smtClean="0">
              <a:solidFill>
                <a:schemeClr val="tx1"/>
              </a:solidFill>
              <a:latin typeface="Arial Narrow" panose="020B0606020202030204" pitchFamily="34" charset="0"/>
            </a:rPr>
            <a:t>Identificar y evaluar los peligros que ponen en riesgo la seguridad física de la población y dificultan su desarrollo </a:t>
          </a:r>
          <a:endParaRPr lang="es-PE" sz="1000" kern="1200" dirty="0">
            <a:solidFill>
              <a:schemeClr val="tx1"/>
            </a:solidFill>
            <a:latin typeface="Arial Narrow" panose="020B0606020202030204" pitchFamily="34" charset="0"/>
          </a:endParaRPr>
        </a:p>
      </dsp:txBody>
      <dsp:txXfrm>
        <a:off x="2744702" y="172890"/>
        <a:ext cx="1060210" cy="830078"/>
      </dsp:txXfrm>
    </dsp:sp>
    <dsp:sp modelId="{F5DE8F74-0D53-4B2B-A020-329E25AEE925}">
      <dsp:nvSpPr>
        <dsp:cNvPr id="0" name=""/>
        <dsp:cNvSpPr/>
      </dsp:nvSpPr>
      <dsp:spPr>
        <a:xfrm>
          <a:off x="4346276" y="1780581"/>
          <a:ext cx="1416273" cy="117390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444500">
            <a:lnSpc>
              <a:spcPct val="90000"/>
            </a:lnSpc>
            <a:spcBef>
              <a:spcPct val="0"/>
            </a:spcBef>
            <a:spcAft>
              <a:spcPct val="35000"/>
            </a:spcAft>
          </a:pPr>
          <a:r>
            <a:rPr lang="es-PE" sz="1000" kern="1200" dirty="0" smtClean="0">
              <a:solidFill>
                <a:schemeClr val="tx1"/>
              </a:solidFill>
              <a:latin typeface="Arial Narrow" panose="020B0606020202030204" pitchFamily="34" charset="0"/>
            </a:rPr>
            <a:t>Evaluar las condiciones de vulnerabilidad de la población y demás elementos expuestos</a:t>
          </a:r>
          <a:endParaRPr lang="es-PE" sz="1000" kern="1200" dirty="0">
            <a:solidFill>
              <a:schemeClr val="tx1"/>
            </a:solidFill>
            <a:latin typeface="Arial Narrow" panose="020B0606020202030204" pitchFamily="34" charset="0"/>
          </a:endParaRPr>
        </a:p>
      </dsp:txBody>
      <dsp:txXfrm>
        <a:off x="4553684" y="1952496"/>
        <a:ext cx="1001457" cy="830078"/>
      </dsp:txXfrm>
    </dsp:sp>
    <dsp:sp modelId="{8A8C0854-D165-43AF-87C9-824A696E9158}">
      <dsp:nvSpPr>
        <dsp:cNvPr id="0" name=""/>
        <dsp:cNvSpPr/>
      </dsp:nvSpPr>
      <dsp:spPr>
        <a:xfrm>
          <a:off x="2548293" y="3560187"/>
          <a:ext cx="1453028" cy="117390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444500">
            <a:lnSpc>
              <a:spcPct val="90000"/>
            </a:lnSpc>
            <a:spcBef>
              <a:spcPct val="0"/>
            </a:spcBef>
            <a:spcAft>
              <a:spcPct val="35000"/>
            </a:spcAft>
          </a:pPr>
          <a:r>
            <a:rPr lang="es-PE" sz="1000" kern="1200" dirty="0" smtClean="0">
              <a:solidFill>
                <a:schemeClr val="tx1"/>
              </a:solidFill>
              <a:latin typeface="Arial Narrow" panose="020B0606020202030204" pitchFamily="34" charset="0"/>
            </a:rPr>
            <a:t>Servir de instrumentos técnicos para la Planificación y gestión local del desarrollo</a:t>
          </a:r>
          <a:endParaRPr lang="es-PE" sz="1000" kern="1200" dirty="0">
            <a:solidFill>
              <a:schemeClr val="tx1"/>
            </a:solidFill>
            <a:latin typeface="Arial Narrow" panose="020B0606020202030204" pitchFamily="34" charset="0"/>
          </a:endParaRPr>
        </a:p>
      </dsp:txBody>
      <dsp:txXfrm>
        <a:off x="2761084" y="3732102"/>
        <a:ext cx="1027446" cy="830078"/>
      </dsp:txXfrm>
    </dsp:sp>
    <dsp:sp modelId="{1190639B-C232-4551-8EB9-8B94F1EB6A8E}">
      <dsp:nvSpPr>
        <dsp:cNvPr id="0" name=""/>
        <dsp:cNvSpPr/>
      </dsp:nvSpPr>
      <dsp:spPr>
        <a:xfrm>
          <a:off x="804409" y="1780581"/>
          <a:ext cx="1381584" cy="1173908"/>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just" defTabSz="444500">
            <a:lnSpc>
              <a:spcPct val="90000"/>
            </a:lnSpc>
            <a:spcBef>
              <a:spcPct val="0"/>
            </a:spcBef>
            <a:spcAft>
              <a:spcPct val="35000"/>
            </a:spcAft>
          </a:pPr>
          <a:r>
            <a:rPr lang="es-PE" sz="1000" kern="1200" dirty="0" smtClean="0">
              <a:solidFill>
                <a:schemeClr val="tx1"/>
              </a:solidFill>
              <a:latin typeface="Arial Narrow" panose="020B0606020202030204" pitchFamily="34" charset="0"/>
            </a:rPr>
            <a:t>Orientar las acciones de Prevención y Reducción de desastres y desarrollo local</a:t>
          </a:r>
          <a:endParaRPr lang="es-PE" sz="1000" kern="1200" dirty="0">
            <a:solidFill>
              <a:schemeClr val="tx1"/>
            </a:solidFill>
            <a:latin typeface="Arial Narrow" panose="020B0606020202030204" pitchFamily="34" charset="0"/>
          </a:endParaRPr>
        </a:p>
      </dsp:txBody>
      <dsp:txXfrm>
        <a:off x="1006737" y="1952496"/>
        <a:ext cx="976928" cy="83007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361A53B-387D-4514-A901-1F8078C22FCB}" type="datetimeFigureOut">
              <a:rPr lang="es-ES" smtClean="0"/>
              <a:t>27/11/2019</a:t>
            </a:fld>
            <a:endParaRPr lang="es-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094D591-20EE-4A28-924E-049029789356}" type="slidenum">
              <a:rPr lang="es-ES" smtClean="0"/>
              <a:t>‹Nº›</a:t>
            </a:fld>
            <a:endParaRPr lang="es-ES"/>
          </a:p>
        </p:txBody>
      </p:sp>
    </p:spTree>
    <p:extLst>
      <p:ext uri="{BB962C8B-B14F-4D97-AF65-F5344CB8AC3E}">
        <p14:creationId xmlns:p14="http://schemas.microsoft.com/office/powerpoint/2010/main" val="1420151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NI" altLang="es-PE" smtClean="0"/>
          </a:p>
        </p:txBody>
      </p:sp>
      <p:sp>
        <p:nvSpPr>
          <p:cNvPr id="3379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PE" smtClean="0">
                <a:latin typeface="Tahoma" panose="020B0604030504040204" pitchFamily="34" charset="0"/>
              </a:rPr>
              <a:t>Oficina Nacinal de Desarrollo Limpio - MARENA. 08/10/04</a:t>
            </a:r>
          </a:p>
        </p:txBody>
      </p:sp>
      <p:sp>
        <p:nvSpPr>
          <p:cNvPr id="337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ES" altLang="es-PE" smtClean="0">
                <a:latin typeface="Tahoma" panose="020B0604030504040204" pitchFamily="34" charset="0"/>
              </a:rPr>
              <a:t>Seminario a Cadetes de la Academia José Dolores Estrada</a:t>
            </a:r>
          </a:p>
        </p:txBody>
      </p:sp>
      <p:sp>
        <p:nvSpPr>
          <p:cNvPr id="33798" name="Slide Number Placeholder 5"/>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14B4BB4-0D75-4621-9EE4-499E9056E353}" type="slidenum">
              <a:rPr lang="es-ES" altLang="es-PE">
                <a:latin typeface="Tahoma" panose="020B0604030504040204" pitchFamily="34" charset="0"/>
              </a:rPr>
              <a:pPr/>
              <a:t>3</a:t>
            </a:fld>
            <a:endParaRPr lang="es-ES" altLang="es-PE">
              <a:latin typeface="Tahoma" panose="020B0604030504040204" pitchFamily="34" charset="0"/>
            </a:endParaRPr>
          </a:p>
        </p:txBody>
      </p:sp>
    </p:spTree>
    <p:extLst>
      <p:ext uri="{BB962C8B-B14F-4D97-AF65-F5344CB8AC3E}">
        <p14:creationId xmlns:p14="http://schemas.microsoft.com/office/powerpoint/2010/main" val="2287369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094D591-20EE-4A28-924E-049029789356}" type="slidenum">
              <a:rPr lang="es-ES" smtClean="0"/>
              <a:t>14</a:t>
            </a:fld>
            <a:endParaRPr lang="es-ES" dirty="0"/>
          </a:p>
        </p:txBody>
      </p:sp>
    </p:spTree>
    <p:extLst>
      <p:ext uri="{BB962C8B-B14F-4D97-AF65-F5344CB8AC3E}">
        <p14:creationId xmlns:p14="http://schemas.microsoft.com/office/powerpoint/2010/main" val="52408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pPr>
              <a:defRPr/>
            </a:pPr>
            <a:fld id="{524F5E94-D38B-46E6-A0CA-F3D9DAFD41A2}" type="slidenum">
              <a:rPr lang="es-PE" altLang="es-PE" smtClean="0"/>
              <a:pPr>
                <a:defRPr/>
              </a:pPr>
              <a:t>16</a:t>
            </a:fld>
            <a:endParaRPr lang="es-PE" altLang="es-PE"/>
          </a:p>
        </p:txBody>
      </p:sp>
    </p:spTree>
    <p:extLst>
      <p:ext uri="{BB962C8B-B14F-4D97-AF65-F5344CB8AC3E}">
        <p14:creationId xmlns:p14="http://schemas.microsoft.com/office/powerpoint/2010/main" val="38755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094D591-20EE-4A28-924E-049029789356}" type="slidenum">
              <a:rPr lang="es-ES" smtClean="0"/>
              <a:t>39</a:t>
            </a:fld>
            <a:endParaRPr lang="es-ES" dirty="0"/>
          </a:p>
        </p:txBody>
      </p:sp>
    </p:spTree>
    <p:extLst>
      <p:ext uri="{BB962C8B-B14F-4D97-AF65-F5344CB8AC3E}">
        <p14:creationId xmlns:p14="http://schemas.microsoft.com/office/powerpoint/2010/main" val="3444715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B094D591-20EE-4A28-924E-049029789356}" type="slidenum">
              <a:rPr lang="es-ES" smtClean="0"/>
              <a:t>41</a:t>
            </a:fld>
            <a:endParaRPr lang="es-ES" dirty="0"/>
          </a:p>
        </p:txBody>
      </p:sp>
    </p:spTree>
    <p:extLst>
      <p:ext uri="{BB962C8B-B14F-4D97-AF65-F5344CB8AC3E}">
        <p14:creationId xmlns:p14="http://schemas.microsoft.com/office/powerpoint/2010/main" val="1656303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094D591-20EE-4A28-924E-049029789356}" type="slidenum">
              <a:rPr lang="es-ES" smtClean="0"/>
              <a:t>46</a:t>
            </a:fld>
            <a:endParaRPr lang="es-ES" dirty="0"/>
          </a:p>
        </p:txBody>
      </p:sp>
    </p:spTree>
    <p:extLst>
      <p:ext uri="{BB962C8B-B14F-4D97-AF65-F5344CB8AC3E}">
        <p14:creationId xmlns:p14="http://schemas.microsoft.com/office/powerpoint/2010/main" val="2114804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98439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92981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90553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331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92797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05134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53730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1586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43660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584460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5468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819790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2066605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80202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B46B86D-1AAE-4195-A06E-E8FEF04D5022}" type="datetimeFigureOut">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27/11/2019</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E5B581D5-CCA8-4840-8ABD-6D304A8EC09F}" type="slidenum">
              <a:rPr kumimoji="0" lang="es-PE" sz="18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‹Nº›</a:t>
            </a:fld>
            <a:endParaRPr kumimoji="0" lang="es-PE" sz="18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337709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028950" y="6356351"/>
            <a:ext cx="3086100" cy="365125"/>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628650" y="6356351"/>
            <a:ext cx="2057400" cy="365125"/>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11/27/2019</a:t>
            </a:fld>
            <a:endParaRPr lang="en-US"/>
          </a:p>
        </p:txBody>
      </p:sp>
      <p:sp>
        <p:nvSpPr>
          <p:cNvPr id="4" name="Holder 4"/>
          <p:cNvSpPr>
            <a:spLocks noGrp="1"/>
          </p:cNvSpPr>
          <p:nvPr>
            <p:ph type="sldNum" sz="quarter" idx="7"/>
          </p:nvPr>
        </p:nvSpPr>
        <p:spPr>
          <a:xfrm>
            <a:off x="6457950" y="6356351"/>
            <a:ext cx="2057400" cy="365125"/>
          </a:xfrm>
          <a:prstGeom prst="rect">
            <a:avLst/>
          </a:prstGeom>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415725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8F250D8E-BDD5-4FCA-AF65-5D7D467B81A5}" type="datetimeFigureOut">
              <a:rPr lang="es-ES" smtClean="0"/>
              <a:t>27/11/2019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63079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473036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250D8E-BDD5-4FCA-AF65-5D7D467B81A5}" type="datetimeFigureOut">
              <a:rPr lang="es-ES" smtClean="0"/>
              <a:t>27/11/2019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921500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F250D8E-BDD5-4FCA-AF65-5D7D467B81A5}" type="datetimeFigureOut">
              <a:rPr lang="es-ES" smtClean="0"/>
              <a:t>27/11/2019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3684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250D8E-BDD5-4FCA-AF65-5D7D467B81A5}" type="datetimeFigureOut">
              <a:rPr lang="es-ES" smtClean="0"/>
              <a:t>27/11/2019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1058762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31007297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8F250D8E-BDD5-4FCA-AF65-5D7D467B81A5}" type="datetimeFigureOut">
              <a:rPr lang="es-ES" smtClean="0"/>
              <a:t>27/11/2019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14926022-19DB-4A30-B559-6D94506F9994}" type="slidenum">
              <a:rPr lang="es-ES" smtClean="0"/>
              <a:t>‹Nº›</a:t>
            </a:fld>
            <a:endParaRPr lang="es-ES"/>
          </a:p>
        </p:txBody>
      </p:sp>
    </p:spTree>
    <p:extLst>
      <p:ext uri="{BB962C8B-B14F-4D97-AF65-F5344CB8AC3E}">
        <p14:creationId xmlns:p14="http://schemas.microsoft.com/office/powerpoint/2010/main" val="2778688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4.jpeg"/><Relationship Id="rId2" Type="http://schemas.openxmlformats.org/officeDocument/2006/relationships/slideLayout" Target="../slideLayouts/slideLayout13.xml"/><Relationship Id="rId16"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250D8E-BDD5-4FCA-AF65-5D7D467B81A5}" type="datetimeFigureOut">
              <a:rPr lang="es-ES" smtClean="0"/>
              <a:t>27/11/2019</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926022-19DB-4A30-B559-6D94506F9994}" type="slidenum">
              <a:rPr lang="es-ES" smtClean="0"/>
              <a:t>‹Nº›</a:t>
            </a:fld>
            <a:endParaRPr lang="es-ES"/>
          </a:p>
        </p:txBody>
      </p:sp>
      <p:sp>
        <p:nvSpPr>
          <p:cNvPr id="13" name="Rectángulo 12">
            <a:extLst>
              <a:ext uri="{FF2B5EF4-FFF2-40B4-BE49-F238E27FC236}">
                <a16:creationId xmlns:a16="http://schemas.microsoft.com/office/drawing/2014/main" id="{6B2C0702-D59E-46AD-95D3-4409EE03E386}"/>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47678209-1FA6-43CB-BD72-6F9556D51DE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5" name="Conector recto 14">
            <a:extLst>
              <a:ext uri="{FF2B5EF4-FFF2-40B4-BE49-F238E27FC236}">
                <a16:creationId xmlns:a16="http://schemas.microsoft.com/office/drawing/2014/main" id="{F52DA105-675F-4A0C-B969-9903E1627AF7}"/>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6" name="Imagen 15">
            <a:extLst>
              <a:ext uri="{FF2B5EF4-FFF2-40B4-BE49-F238E27FC236}">
                <a16:creationId xmlns:a16="http://schemas.microsoft.com/office/drawing/2014/main" id="{B071E3CD-B151-479F-A9C1-711914AA00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17" name="Flecha: pentágono 16">
            <a:extLst>
              <a:ext uri="{FF2B5EF4-FFF2-40B4-BE49-F238E27FC236}">
                <a16:creationId xmlns:a16="http://schemas.microsoft.com/office/drawing/2014/main" id="{A3DE7958-1951-4868-B4CF-DC2EB88011B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Imagen 17">
            <a:extLst>
              <a:ext uri="{FF2B5EF4-FFF2-40B4-BE49-F238E27FC236}">
                <a16:creationId xmlns:a16="http://schemas.microsoft.com/office/drawing/2014/main" id="{3F1E5DEE-C371-4750-9B0B-8DED41A4DA5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6"/>
            <a:tile tx="0" ty="0" sx="100000" sy="100000" flip="none" algn="tl"/>
          </a:blipFill>
        </p:spPr>
      </p:pic>
    </p:spTree>
    <p:extLst>
      <p:ext uri="{BB962C8B-B14F-4D97-AF65-F5344CB8AC3E}">
        <p14:creationId xmlns:p14="http://schemas.microsoft.com/office/powerpoint/2010/main" val="269873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0" name="Rectángulo 9">
            <a:extLst>
              <a:ext uri="{FF2B5EF4-FFF2-40B4-BE49-F238E27FC236}">
                <a16:creationId xmlns:a16="http://schemas.microsoft.com/office/drawing/2014/main" id="{6148CCA7-8E68-4B3F-9727-9E71919D1815}"/>
              </a:ext>
            </a:extLst>
          </p:cNvPr>
          <p:cNvSpPr/>
          <p:nvPr userDrawn="1"/>
        </p:nvSpPr>
        <p:spPr>
          <a:xfrm>
            <a:off x="0" y="6356350"/>
            <a:ext cx="7452320" cy="501650"/>
          </a:xfrm>
          <a:prstGeom prst="rect">
            <a:avLst/>
          </a:prstGeom>
          <a:solidFill>
            <a:srgbClr val="297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46BC9D6-CA92-41A8-86AE-38B6A3C15B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512" y="91480"/>
            <a:ext cx="3528392" cy="439029"/>
          </a:xfrm>
          <a:prstGeom prst="rect">
            <a:avLst/>
          </a:prstGeom>
        </p:spPr>
      </p:pic>
      <p:cxnSp>
        <p:nvCxnSpPr>
          <p:cNvPr id="12" name="Conector recto 11">
            <a:extLst>
              <a:ext uri="{FF2B5EF4-FFF2-40B4-BE49-F238E27FC236}">
                <a16:creationId xmlns:a16="http://schemas.microsoft.com/office/drawing/2014/main" id="{971FC152-E388-4AF6-BFC0-67599CDD34D0}"/>
              </a:ext>
            </a:extLst>
          </p:cNvPr>
          <p:cNvCxnSpPr/>
          <p:nvPr userDrawn="1"/>
        </p:nvCxnSpPr>
        <p:spPr>
          <a:xfrm>
            <a:off x="0" y="6309320"/>
            <a:ext cx="9144000" cy="0"/>
          </a:xfrm>
          <a:prstGeom prst="line">
            <a:avLst/>
          </a:prstGeom>
          <a:ln w="28575">
            <a:solidFill>
              <a:srgbClr val="297E96"/>
            </a:solidFill>
          </a:ln>
        </p:spPr>
        <p:style>
          <a:lnRef idx="1">
            <a:schemeClr val="dk1"/>
          </a:lnRef>
          <a:fillRef idx="0">
            <a:schemeClr val="dk1"/>
          </a:fillRef>
          <a:effectRef idx="0">
            <a:schemeClr val="dk1"/>
          </a:effectRef>
          <a:fontRef idx="minor">
            <a:schemeClr val="tx1"/>
          </a:fontRef>
        </p:style>
      </p:cxnSp>
      <p:pic>
        <p:nvPicPr>
          <p:cNvPr id="13" name="Imagen 12">
            <a:extLst>
              <a:ext uri="{FF2B5EF4-FFF2-40B4-BE49-F238E27FC236}">
                <a16:creationId xmlns:a16="http://schemas.microsoft.com/office/drawing/2014/main" id="{980D248E-2BF4-4117-A3C3-9F1597B1CBA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823940" y="173833"/>
            <a:ext cx="1136906" cy="274321"/>
          </a:xfrm>
          <a:prstGeom prst="rect">
            <a:avLst/>
          </a:prstGeom>
        </p:spPr>
      </p:pic>
      <p:sp>
        <p:nvSpPr>
          <p:cNvPr id="20" name="Flecha: pentágono 19">
            <a:extLst>
              <a:ext uri="{FF2B5EF4-FFF2-40B4-BE49-F238E27FC236}">
                <a16:creationId xmlns:a16="http://schemas.microsoft.com/office/drawing/2014/main" id="{658E946F-17FF-49D3-8757-63EFC763C59E}"/>
              </a:ext>
            </a:extLst>
          </p:cNvPr>
          <p:cNvSpPr/>
          <p:nvPr userDrawn="1"/>
        </p:nvSpPr>
        <p:spPr>
          <a:xfrm flipH="1">
            <a:off x="6948264" y="6356348"/>
            <a:ext cx="2195736" cy="501652"/>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n 20">
            <a:extLst>
              <a:ext uri="{FF2B5EF4-FFF2-40B4-BE49-F238E27FC236}">
                <a16:creationId xmlns:a16="http://schemas.microsoft.com/office/drawing/2014/main" id="{6171F4A4-83BC-4205-B360-6880E897E87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08304" y="6434765"/>
            <a:ext cx="1656184" cy="333739"/>
          </a:xfrm>
          <a:prstGeom prst="rect">
            <a:avLst/>
          </a:prstGeom>
          <a:blipFill>
            <a:blip r:embed="rId17"/>
            <a:tile tx="0" ty="0" sx="100000" sy="100000" flip="none" algn="tl"/>
          </a:blipFill>
        </p:spPr>
      </p:pic>
    </p:spTree>
    <p:extLst>
      <p:ext uri="{BB962C8B-B14F-4D97-AF65-F5344CB8AC3E}">
        <p14:creationId xmlns:p14="http://schemas.microsoft.com/office/powerpoint/2010/main" val="42554491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826CC85-4652-4E37-84FF-F994D29C61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73" y="3862"/>
            <a:ext cx="9144000" cy="6858000"/>
          </a:xfrm>
          <a:prstGeom prst="rect">
            <a:avLst/>
          </a:prstGeom>
        </p:spPr>
      </p:pic>
      <p:pic>
        <p:nvPicPr>
          <p:cNvPr id="8" name="Imagen 7">
            <a:extLst>
              <a:ext uri="{FF2B5EF4-FFF2-40B4-BE49-F238E27FC236}">
                <a16:creationId xmlns:a16="http://schemas.microsoft.com/office/drawing/2014/main" id="{6F9B144F-D3BA-4E2F-9115-353A6C2FEF4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92806"/>
          <a:stretch/>
        </p:blipFill>
        <p:spPr>
          <a:xfrm>
            <a:off x="3362847" y="2924944"/>
            <a:ext cx="2457653" cy="163563"/>
          </a:xfrm>
          <a:prstGeom prst="rect">
            <a:avLst/>
          </a:prstGeom>
        </p:spPr>
      </p:pic>
      <p:pic>
        <p:nvPicPr>
          <p:cNvPr id="6" name="Imagen 5">
            <a:extLst>
              <a:ext uri="{FF2B5EF4-FFF2-40B4-BE49-F238E27FC236}">
                <a16:creationId xmlns:a16="http://schemas.microsoft.com/office/drawing/2014/main" id="{118B5CCD-9DDD-40E6-B82D-D9FA56C11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8304" y="5777628"/>
            <a:ext cx="1656184" cy="333739"/>
          </a:xfrm>
          <a:prstGeom prst="rect">
            <a:avLst/>
          </a:prstGeom>
          <a:blipFill>
            <a:blip r:embed="rId6"/>
            <a:tile tx="0" ty="0" sx="100000" sy="100000" flip="none" algn="tl"/>
          </a:blipFill>
        </p:spPr>
      </p:pic>
      <p:pic>
        <p:nvPicPr>
          <p:cNvPr id="9" name="Imagen 8">
            <a:extLst>
              <a:ext uri="{FF2B5EF4-FFF2-40B4-BE49-F238E27FC236}">
                <a16:creationId xmlns:a16="http://schemas.microsoft.com/office/drawing/2014/main" id="{B212B3F7-6595-484E-8149-1438DCD5B0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512" y="332656"/>
            <a:ext cx="3168352" cy="394230"/>
          </a:xfrm>
          <a:prstGeom prst="rect">
            <a:avLst/>
          </a:prstGeom>
        </p:spPr>
      </p:pic>
      <p:sp>
        <p:nvSpPr>
          <p:cNvPr id="11" name="Título 1">
            <a:extLst>
              <a:ext uri="{FF2B5EF4-FFF2-40B4-BE49-F238E27FC236}">
                <a16:creationId xmlns:a16="http://schemas.microsoft.com/office/drawing/2014/main" id="{966376A9-5858-4000-AF48-C7FCEB29B360}"/>
              </a:ext>
            </a:extLst>
          </p:cNvPr>
          <p:cNvSpPr txBox="1">
            <a:spLocks/>
          </p:cNvSpPr>
          <p:nvPr/>
        </p:nvSpPr>
        <p:spPr>
          <a:xfrm>
            <a:off x="3635894" y="6410601"/>
            <a:ext cx="1872208" cy="2859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fontAlgn="auto">
              <a:lnSpc>
                <a:spcPct val="100000"/>
              </a:lnSpc>
              <a:spcAft>
                <a:spcPts val="0"/>
              </a:spcAft>
            </a:pPr>
            <a:r>
              <a:rPr lang="es-PE" sz="900" b="1" dirty="0">
                <a:solidFill>
                  <a:schemeClr val="bg1"/>
                </a:solidFill>
                <a:latin typeface="Arial" panose="020B0604020202020204" pitchFamily="34" charset="0"/>
                <a:cs typeface="Arial" panose="020B0604020202020204" pitchFamily="34" charset="0"/>
              </a:rPr>
              <a:t>Marzo de 2019</a:t>
            </a:r>
            <a:endParaRPr lang="es-PE" sz="800" dirty="0">
              <a:solidFill>
                <a:schemeClr val="bg1"/>
              </a:solidFill>
              <a:latin typeface="Arial" panose="020B0604020202020204" pitchFamily="34" charset="0"/>
              <a:cs typeface="Arial" panose="020B0604020202020204" pitchFamily="34" charset="0"/>
            </a:endParaRPr>
          </a:p>
        </p:txBody>
      </p:sp>
      <p:sp>
        <p:nvSpPr>
          <p:cNvPr id="13" name="1 Título">
            <a:extLst>
              <a:ext uri="{FF2B5EF4-FFF2-40B4-BE49-F238E27FC236}">
                <a16:creationId xmlns:a16="http://schemas.microsoft.com/office/drawing/2014/main" id="{01A17166-CB80-4BDD-B8D2-1C26771C16F8}"/>
              </a:ext>
            </a:extLst>
          </p:cNvPr>
          <p:cNvSpPr txBox="1">
            <a:spLocks/>
          </p:cNvSpPr>
          <p:nvPr/>
        </p:nvSpPr>
        <p:spPr>
          <a:xfrm>
            <a:off x="1497838" y="3807673"/>
            <a:ext cx="6731762" cy="11675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s-PE" sz="2200" b="1" dirty="0">
                <a:solidFill>
                  <a:srgbClr val="1F7B91"/>
                </a:solidFill>
                <a:latin typeface="Arial" panose="020B0604020202020204" pitchFamily="34" charset="0"/>
                <a:cs typeface="Arial" panose="020B0604020202020204" pitchFamily="34" charset="0"/>
              </a:rPr>
              <a:t>LA IMPORTANCIA DE </a:t>
            </a:r>
            <a:r>
              <a:rPr lang="es-PE" sz="2200" b="1" dirty="0" smtClean="0">
                <a:solidFill>
                  <a:srgbClr val="1F7B91"/>
                </a:solidFill>
                <a:latin typeface="Arial" panose="020B0604020202020204" pitchFamily="34" charset="0"/>
                <a:cs typeface="Arial" panose="020B0604020202020204" pitchFamily="34" charset="0"/>
              </a:rPr>
              <a:t>LAS EVALUACIONES DE </a:t>
            </a:r>
            <a:r>
              <a:rPr lang="es-PE" sz="2200" b="1" dirty="0" err="1" smtClean="0">
                <a:solidFill>
                  <a:srgbClr val="1F7B91"/>
                </a:solidFill>
                <a:latin typeface="Arial" panose="020B0604020202020204" pitchFamily="34" charset="0"/>
                <a:cs typeface="Arial" panose="020B0604020202020204" pitchFamily="34" charset="0"/>
              </a:rPr>
              <a:t>DE</a:t>
            </a:r>
            <a:r>
              <a:rPr lang="es-PE" sz="2200" b="1" dirty="0" smtClean="0">
                <a:solidFill>
                  <a:srgbClr val="1F7B91"/>
                </a:solidFill>
                <a:latin typeface="Arial" panose="020B0604020202020204" pitchFamily="34" charset="0"/>
                <a:cs typeface="Arial" panose="020B0604020202020204" pitchFamily="34" charset="0"/>
              </a:rPr>
              <a:t> </a:t>
            </a:r>
            <a:r>
              <a:rPr lang="es-PE" sz="2200" b="1" dirty="0">
                <a:solidFill>
                  <a:srgbClr val="1F7B91"/>
                </a:solidFill>
                <a:latin typeface="Arial" panose="020B0604020202020204" pitchFamily="34" charset="0"/>
                <a:cs typeface="Arial" panose="020B0604020202020204" pitchFamily="34" charset="0"/>
              </a:rPr>
              <a:t>RIESGOS PARA EL DESARROLLO SOSTENIBLE </a:t>
            </a:r>
            <a:endParaRPr lang="es-ES" sz="2200" b="1" dirty="0">
              <a:solidFill>
                <a:srgbClr val="1F7B9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949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45161" y="702087"/>
            <a:ext cx="8298475" cy="1015663"/>
          </a:xfrm>
          <a:prstGeom prst="rect">
            <a:avLst/>
          </a:prstGeom>
          <a:noFill/>
        </p:spPr>
        <p:txBody>
          <a:bodyPr wrap="square" rtlCol="0">
            <a:spAutoFit/>
          </a:bodyPr>
          <a:lstStyle/>
          <a:p>
            <a:pPr algn="just"/>
            <a:r>
              <a:rPr lang="es-PE" sz="2000" b="1" dirty="0">
                <a:solidFill>
                  <a:srgbClr val="297E96"/>
                </a:solidFill>
                <a:latin typeface="Arial Narrow" panose="020B0606020202030204" pitchFamily="34" charset="0"/>
                <a:cs typeface="Arial" panose="020B0604020202020204" pitchFamily="34" charset="0"/>
              </a:rPr>
              <a:t>Seguimos siendo VULNERABLES </a:t>
            </a:r>
            <a:r>
              <a:rPr lang="es-PE" sz="2000" b="1" dirty="0" smtClean="0">
                <a:solidFill>
                  <a:srgbClr val="297E96"/>
                </a:solidFill>
                <a:latin typeface="Arial Narrow" panose="020B0606020202030204" pitchFamily="34" charset="0"/>
                <a:cs typeface="Arial" panose="020B0604020202020204" pitchFamily="34" charset="0"/>
              </a:rPr>
              <a:t>!!! POR QUE NO VINCULAMOS LOS PROCESOS DE DESARROLLO A LOS DESASTRES</a:t>
            </a:r>
            <a:endParaRPr lang="es-PE" sz="2000" b="1" dirty="0">
              <a:solidFill>
                <a:srgbClr val="297E96"/>
              </a:solidFill>
              <a:latin typeface="Arial Narrow" panose="020B0606020202030204" pitchFamily="34" charset="0"/>
              <a:cs typeface="Arial" panose="020B0604020202020204" pitchFamily="34" charset="0"/>
            </a:endParaRPr>
          </a:p>
          <a:p>
            <a:pPr algn="just"/>
            <a:endParaRPr lang="es-PE" sz="2000" b="1" dirty="0">
              <a:solidFill>
                <a:srgbClr val="297E96"/>
              </a:solidFill>
              <a:latin typeface="Arial Narrow" panose="020B0606020202030204" pitchFamily="34" charset="0"/>
              <a:cs typeface="Arial" panose="020B0604020202020204" pitchFamily="34" charset="0"/>
            </a:endParaRPr>
          </a:p>
        </p:txBody>
      </p:sp>
      <p:pic>
        <p:nvPicPr>
          <p:cNvPr id="3" name="Imagen 2">
            <a:extLst>
              <a:ext uri="{FF2B5EF4-FFF2-40B4-BE49-F238E27FC236}">
                <a16:creationId xmlns:a16="http://schemas.microsoft.com/office/drawing/2014/main" id="{05A33B89-9550-43B4-9909-7C670C96A18A}"/>
              </a:ext>
            </a:extLst>
          </p:cNvPr>
          <p:cNvPicPr>
            <a:picLocks noChangeAspect="1"/>
          </p:cNvPicPr>
          <p:nvPr/>
        </p:nvPicPr>
        <p:blipFill>
          <a:blip r:embed="rId2"/>
          <a:stretch>
            <a:fillRect/>
          </a:stretch>
        </p:blipFill>
        <p:spPr>
          <a:xfrm>
            <a:off x="4571999" y="1830150"/>
            <a:ext cx="4263613" cy="2678970"/>
          </a:xfrm>
          <a:prstGeom prst="rect">
            <a:avLst/>
          </a:prstGeom>
        </p:spPr>
      </p:pic>
      <p:pic>
        <p:nvPicPr>
          <p:cNvPr id="11" name="Imagen 10">
            <a:extLst>
              <a:ext uri="{FF2B5EF4-FFF2-40B4-BE49-F238E27FC236}">
                <a16:creationId xmlns:a16="http://schemas.microsoft.com/office/drawing/2014/main" id="{D70B85D3-008D-49EF-948F-0435111F95F8}"/>
              </a:ext>
            </a:extLst>
          </p:cNvPr>
          <p:cNvPicPr>
            <a:picLocks noChangeAspect="1"/>
          </p:cNvPicPr>
          <p:nvPr/>
        </p:nvPicPr>
        <p:blipFill>
          <a:blip r:embed="rId3"/>
          <a:stretch>
            <a:fillRect/>
          </a:stretch>
        </p:blipFill>
        <p:spPr>
          <a:xfrm>
            <a:off x="12838" y="1830150"/>
            <a:ext cx="4343137" cy="2628984"/>
          </a:xfrm>
          <a:prstGeom prst="rect">
            <a:avLst/>
          </a:prstGeom>
        </p:spPr>
      </p:pic>
      <p:pic>
        <p:nvPicPr>
          <p:cNvPr id="9" name="Imagen 8">
            <a:extLst>
              <a:ext uri="{FF2B5EF4-FFF2-40B4-BE49-F238E27FC236}">
                <a16:creationId xmlns:a16="http://schemas.microsoft.com/office/drawing/2014/main" id="{FF5564D0-EEFD-412D-AA5D-EC1B106AB414}"/>
              </a:ext>
            </a:extLst>
          </p:cNvPr>
          <p:cNvPicPr>
            <a:picLocks noChangeAspect="1"/>
          </p:cNvPicPr>
          <p:nvPr/>
        </p:nvPicPr>
        <p:blipFill>
          <a:blip r:embed="rId4"/>
          <a:stretch>
            <a:fillRect/>
          </a:stretch>
        </p:blipFill>
        <p:spPr>
          <a:xfrm>
            <a:off x="2079904" y="3994666"/>
            <a:ext cx="4304017" cy="2871736"/>
          </a:xfrm>
          <a:prstGeom prst="rect">
            <a:avLst/>
          </a:prstGeom>
        </p:spPr>
      </p:pic>
    </p:spTree>
    <p:extLst>
      <p:ext uri="{BB962C8B-B14F-4D97-AF65-F5344CB8AC3E}">
        <p14:creationId xmlns:p14="http://schemas.microsoft.com/office/powerpoint/2010/main" val="2951050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38726" y="2348454"/>
            <a:ext cx="8502074" cy="1569660"/>
          </a:xfrm>
          <a:prstGeom prst="rect">
            <a:avLst/>
          </a:prstGeom>
        </p:spPr>
        <p:txBody>
          <a:bodyPr wrap="square">
            <a:spAutoFit/>
          </a:bodyPr>
          <a:lstStyle/>
          <a:p>
            <a:pPr>
              <a:lnSpc>
                <a:spcPct val="150000"/>
              </a:lnSpc>
            </a:pPr>
            <a:r>
              <a:rPr lang="es-ES" sz="3200" b="1" dirty="0">
                <a:solidFill>
                  <a:srgbClr val="006F7E"/>
                </a:solidFill>
                <a:latin typeface="Arial Narrow" panose="020B0606020202030204" pitchFamily="34" charset="0"/>
              </a:rPr>
              <a:t>INSTRUMENTO TECNICO: Evaluación de </a:t>
            </a:r>
            <a:r>
              <a:rPr lang="es-ES" sz="3200" b="1" dirty="0" smtClean="0">
                <a:solidFill>
                  <a:srgbClr val="006F7E"/>
                </a:solidFill>
                <a:latin typeface="Arial Narrow" panose="020B0606020202030204" pitchFamily="34" charset="0"/>
              </a:rPr>
              <a:t>Riesgo</a:t>
            </a:r>
          </a:p>
          <a:p>
            <a:pPr>
              <a:lnSpc>
                <a:spcPct val="150000"/>
              </a:lnSpc>
            </a:pPr>
            <a:r>
              <a:rPr lang="es-ES" sz="3200" b="1" dirty="0">
                <a:solidFill>
                  <a:srgbClr val="006F7E"/>
                </a:solidFill>
                <a:latin typeface="Arial Narrow" panose="020B0606020202030204" pitchFamily="34" charset="0"/>
              </a:rPr>
              <a:t> </a:t>
            </a:r>
            <a:r>
              <a:rPr lang="es-ES" sz="3200" b="1" dirty="0" smtClean="0">
                <a:solidFill>
                  <a:srgbClr val="006F7E"/>
                </a:solidFill>
                <a:latin typeface="Arial Narrow" panose="020B0606020202030204" pitchFamily="34" charset="0"/>
              </a:rPr>
              <a:t>                                -EVAR-</a:t>
            </a:r>
            <a:endParaRPr lang="es-ES" sz="3200" dirty="0">
              <a:solidFill>
                <a:srgbClr val="006F7E"/>
              </a:solidFill>
              <a:latin typeface="Arial Narrow" panose="020B0606020202030204" pitchFamily="34" charset="0"/>
            </a:endParaRPr>
          </a:p>
        </p:txBody>
      </p:sp>
    </p:spTree>
    <p:extLst>
      <p:ext uri="{BB962C8B-B14F-4D97-AF65-F5344CB8AC3E}">
        <p14:creationId xmlns:p14="http://schemas.microsoft.com/office/powerpoint/2010/main" val="2279558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37778" t="19083" r="37677" b="15461"/>
          <a:stretch/>
        </p:blipFill>
        <p:spPr>
          <a:xfrm>
            <a:off x="600363" y="766617"/>
            <a:ext cx="3492024" cy="5273965"/>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5677" y="987481"/>
            <a:ext cx="3528432" cy="4988445"/>
          </a:xfrm>
          <a:prstGeom prst="rect">
            <a:avLst/>
          </a:prstGeom>
        </p:spPr>
      </p:pic>
      <p:sp>
        <p:nvSpPr>
          <p:cNvPr id="4" name="CuadroTexto 3"/>
          <p:cNvSpPr txBox="1"/>
          <p:nvPr/>
        </p:nvSpPr>
        <p:spPr>
          <a:xfrm>
            <a:off x="4875107" y="766617"/>
            <a:ext cx="3021984" cy="246221"/>
          </a:xfrm>
          <a:prstGeom prst="rect">
            <a:avLst/>
          </a:prstGeom>
          <a:noFill/>
        </p:spPr>
        <p:txBody>
          <a:bodyPr wrap="square" rtlCol="0">
            <a:spAutoFit/>
          </a:bodyPr>
          <a:lstStyle/>
          <a:p>
            <a:r>
              <a:rPr lang="es-PE" sz="1000" b="1" dirty="0" smtClean="0">
                <a:latin typeface="Verdana" panose="020B0604030504040204" pitchFamily="34" charset="0"/>
                <a:ea typeface="Verdana" panose="020B0604030504040204" pitchFamily="34" charset="0"/>
                <a:cs typeface="Verdana" panose="020B0604030504040204" pitchFamily="34" charset="0"/>
              </a:rPr>
              <a:t>Escenario de Riesgo por Inundaciones</a:t>
            </a:r>
            <a:endParaRPr lang="es-PE" sz="10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89233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770432" y="1279063"/>
            <a:ext cx="3329991" cy="3339281"/>
          </a:xfrm>
          <a:prstGeom prst="rect">
            <a:avLst/>
          </a:prstGeom>
          <a:blipFill>
            <a:blip r:embed="rId2" cstate="print"/>
            <a:stretch>
              <a:fillRect/>
            </a:stretch>
          </a:blipFill>
        </p:spPr>
        <p:txBody>
          <a:bodyPr wrap="square" lIns="0" tIns="0" rIns="0" bIns="0" rtlCol="0"/>
          <a:lstStyle/>
          <a:p>
            <a:endParaRPr sz="1588"/>
          </a:p>
        </p:txBody>
      </p:sp>
      <p:sp>
        <p:nvSpPr>
          <p:cNvPr id="4" name="object 6"/>
          <p:cNvSpPr/>
          <p:nvPr/>
        </p:nvSpPr>
        <p:spPr>
          <a:xfrm>
            <a:off x="4308605" y="3894270"/>
            <a:ext cx="598674" cy="82476"/>
          </a:xfrm>
          <a:custGeom>
            <a:avLst/>
            <a:gdLst/>
            <a:ahLst/>
            <a:cxnLst/>
            <a:rect l="l" t="t" r="r" b="b"/>
            <a:pathLst>
              <a:path w="530860" h="100964">
                <a:moveTo>
                  <a:pt x="511934" y="50369"/>
                </a:moveTo>
                <a:lnTo>
                  <a:pt x="443484" y="91439"/>
                </a:lnTo>
                <a:lnTo>
                  <a:pt x="440436" y="92963"/>
                </a:lnTo>
                <a:lnTo>
                  <a:pt x="440436" y="97536"/>
                </a:lnTo>
                <a:lnTo>
                  <a:pt x="441960" y="99060"/>
                </a:lnTo>
                <a:lnTo>
                  <a:pt x="445008" y="100584"/>
                </a:lnTo>
                <a:lnTo>
                  <a:pt x="448055" y="99060"/>
                </a:lnTo>
                <a:lnTo>
                  <a:pt x="522636" y="54863"/>
                </a:lnTo>
                <a:lnTo>
                  <a:pt x="519684" y="54863"/>
                </a:lnTo>
                <a:lnTo>
                  <a:pt x="511934" y="50369"/>
                </a:lnTo>
                <a:close/>
              </a:path>
              <a:path w="530860" h="100964">
                <a:moveTo>
                  <a:pt x="503918" y="45720"/>
                </a:moveTo>
                <a:lnTo>
                  <a:pt x="0" y="45720"/>
                </a:lnTo>
                <a:lnTo>
                  <a:pt x="0" y="54863"/>
                </a:lnTo>
                <a:lnTo>
                  <a:pt x="504444" y="54863"/>
                </a:lnTo>
                <a:lnTo>
                  <a:pt x="511934" y="50369"/>
                </a:lnTo>
                <a:lnTo>
                  <a:pt x="503918" y="45720"/>
                </a:lnTo>
                <a:close/>
              </a:path>
              <a:path w="530860" h="100964">
                <a:moveTo>
                  <a:pt x="519684" y="45720"/>
                </a:moveTo>
                <a:lnTo>
                  <a:pt x="511934" y="50369"/>
                </a:lnTo>
                <a:lnTo>
                  <a:pt x="519684" y="54863"/>
                </a:lnTo>
                <a:lnTo>
                  <a:pt x="519684" y="45720"/>
                </a:lnTo>
                <a:close/>
              </a:path>
              <a:path w="530860" h="100964">
                <a:moveTo>
                  <a:pt x="521208" y="45720"/>
                </a:moveTo>
                <a:lnTo>
                  <a:pt x="519684" y="45720"/>
                </a:lnTo>
                <a:lnTo>
                  <a:pt x="519684" y="54863"/>
                </a:lnTo>
                <a:lnTo>
                  <a:pt x="521208" y="54863"/>
                </a:lnTo>
                <a:lnTo>
                  <a:pt x="521208" y="45720"/>
                </a:lnTo>
                <a:close/>
              </a:path>
              <a:path w="530860" h="100964">
                <a:moveTo>
                  <a:pt x="522636" y="45720"/>
                </a:moveTo>
                <a:lnTo>
                  <a:pt x="521208" y="45720"/>
                </a:lnTo>
                <a:lnTo>
                  <a:pt x="521208" y="54863"/>
                </a:lnTo>
                <a:lnTo>
                  <a:pt x="522636" y="54863"/>
                </a:lnTo>
                <a:lnTo>
                  <a:pt x="530351" y="50291"/>
                </a:lnTo>
                <a:lnTo>
                  <a:pt x="522636" y="45720"/>
                </a:lnTo>
                <a:close/>
              </a:path>
              <a:path w="530860" h="100964">
                <a:moveTo>
                  <a:pt x="445008" y="0"/>
                </a:moveTo>
                <a:lnTo>
                  <a:pt x="441960" y="1524"/>
                </a:lnTo>
                <a:lnTo>
                  <a:pt x="440436" y="3048"/>
                </a:lnTo>
                <a:lnTo>
                  <a:pt x="440436" y="9143"/>
                </a:lnTo>
                <a:lnTo>
                  <a:pt x="443484" y="10667"/>
                </a:lnTo>
                <a:lnTo>
                  <a:pt x="511934" y="50369"/>
                </a:lnTo>
                <a:lnTo>
                  <a:pt x="519684" y="45720"/>
                </a:lnTo>
                <a:lnTo>
                  <a:pt x="522636" y="45720"/>
                </a:lnTo>
                <a:lnTo>
                  <a:pt x="448055" y="1524"/>
                </a:lnTo>
                <a:lnTo>
                  <a:pt x="445008" y="0"/>
                </a:lnTo>
                <a:close/>
              </a:path>
            </a:pathLst>
          </a:custGeom>
          <a:solidFill>
            <a:srgbClr val="000000"/>
          </a:solidFill>
        </p:spPr>
        <p:txBody>
          <a:bodyPr wrap="square" lIns="0" tIns="0" rIns="0" bIns="0" rtlCol="0"/>
          <a:lstStyle/>
          <a:p>
            <a:endParaRPr sz="1588"/>
          </a:p>
        </p:txBody>
      </p:sp>
      <p:sp>
        <p:nvSpPr>
          <p:cNvPr id="6" name="object 13"/>
          <p:cNvSpPr/>
          <p:nvPr/>
        </p:nvSpPr>
        <p:spPr>
          <a:xfrm>
            <a:off x="4980566" y="3461739"/>
            <a:ext cx="3704665" cy="1328569"/>
          </a:xfrm>
          <a:prstGeom prst="rect">
            <a:avLst/>
          </a:prstGeom>
          <a:solidFill>
            <a:schemeClr val="bg1"/>
          </a:solidFill>
        </p:spPr>
        <p:txBody>
          <a:bodyPr wrap="square" lIns="0" tIns="0" rIns="0" bIns="0" rtlCol="0"/>
          <a:lstStyle/>
          <a:p>
            <a:endParaRPr sz="1588"/>
          </a:p>
        </p:txBody>
      </p:sp>
      <p:sp>
        <p:nvSpPr>
          <p:cNvPr id="7" name="object 14"/>
          <p:cNvSpPr txBox="1"/>
          <p:nvPr/>
        </p:nvSpPr>
        <p:spPr>
          <a:xfrm>
            <a:off x="4980566" y="3580491"/>
            <a:ext cx="3487831" cy="618381"/>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vert="horz" wrap="square" lIns="0" tIns="40901" rIns="0" bIns="0" rtlCol="0">
            <a:spAutoFit/>
          </a:bodyPr>
          <a:lstStyle/>
          <a:p>
            <a:pPr marL="11206" marR="4483" indent="49309" algn="just">
              <a:lnSpc>
                <a:spcPts val="1465"/>
              </a:lnSpc>
              <a:spcBef>
                <a:spcPts val="322"/>
              </a:spcBef>
            </a:pPr>
            <a:r>
              <a:rPr lang="es-PE" sz="1400" spc="-4" dirty="0" smtClean="0">
                <a:solidFill>
                  <a:schemeClr val="tx1"/>
                </a:solidFill>
                <a:latin typeface="Arial Narrow" panose="020B0606020202030204" pitchFamily="34" charset="0"/>
                <a:cs typeface="Arial"/>
              </a:rPr>
              <a:t>L</a:t>
            </a:r>
            <a:r>
              <a:rPr sz="1400" spc="-4" dirty="0" smtClean="0">
                <a:solidFill>
                  <a:schemeClr val="tx1"/>
                </a:solidFill>
                <a:latin typeface="Arial Narrow" panose="020B0606020202030204" pitchFamily="34" charset="0"/>
                <a:cs typeface="Arial"/>
              </a:rPr>
              <a:t>as </a:t>
            </a:r>
            <a:r>
              <a:rPr sz="1400" spc="-4" dirty="0">
                <a:solidFill>
                  <a:schemeClr val="tx1"/>
                </a:solidFill>
                <a:latin typeface="Arial Narrow" panose="020B0606020202030204" pitchFamily="34" charset="0"/>
                <a:cs typeface="Arial"/>
              </a:rPr>
              <a:t>áreas geográficas de los </a:t>
            </a:r>
            <a:r>
              <a:rPr sz="1400" spc="-4" dirty="0" err="1">
                <a:solidFill>
                  <a:schemeClr val="tx1"/>
                </a:solidFill>
                <a:latin typeface="Arial Narrow" panose="020B0606020202030204" pitchFamily="34" charset="0"/>
                <a:cs typeface="Arial"/>
              </a:rPr>
              <a:t>centros</a:t>
            </a:r>
            <a:r>
              <a:rPr sz="1400" spc="-4" dirty="0">
                <a:solidFill>
                  <a:schemeClr val="tx1"/>
                </a:solidFill>
                <a:latin typeface="Arial Narrow" panose="020B0606020202030204" pitchFamily="34" charset="0"/>
                <a:cs typeface="Arial"/>
              </a:rPr>
              <a:t> </a:t>
            </a:r>
            <a:r>
              <a:rPr sz="1400" spc="-4" dirty="0" err="1" smtClean="0">
                <a:solidFill>
                  <a:schemeClr val="tx1"/>
                </a:solidFill>
                <a:latin typeface="Arial Narrow" panose="020B0606020202030204" pitchFamily="34" charset="0"/>
                <a:cs typeface="Arial"/>
              </a:rPr>
              <a:t>poblados</a:t>
            </a:r>
            <a:r>
              <a:rPr sz="1400" spc="-4" dirty="0" smtClean="0">
                <a:solidFill>
                  <a:schemeClr val="tx1"/>
                </a:solidFill>
                <a:latin typeface="Arial Narrow" panose="020B0606020202030204" pitchFamily="34" charset="0"/>
                <a:cs typeface="Arial"/>
              </a:rPr>
              <a:t> </a:t>
            </a:r>
            <a:r>
              <a:rPr sz="1400" spc="-4" dirty="0">
                <a:solidFill>
                  <a:schemeClr val="tx1"/>
                </a:solidFill>
                <a:latin typeface="Arial Narrow" panose="020B0606020202030204" pitchFamily="34" charset="0"/>
                <a:cs typeface="Arial"/>
              </a:rPr>
              <a:t>urbanos y rurales, asociaciones  de viviendas, AAHH, así como </a:t>
            </a:r>
            <a:r>
              <a:rPr sz="1400" dirty="0">
                <a:solidFill>
                  <a:schemeClr val="tx1"/>
                </a:solidFill>
                <a:latin typeface="Arial Narrow" panose="020B0606020202030204" pitchFamily="34" charset="0"/>
                <a:cs typeface="Arial"/>
              </a:rPr>
              <a:t>un </a:t>
            </a:r>
            <a:r>
              <a:rPr sz="1400" spc="-4" dirty="0">
                <a:solidFill>
                  <a:schemeClr val="tx1"/>
                </a:solidFill>
                <a:latin typeface="Arial Narrow" panose="020B0606020202030204" pitchFamily="34" charset="0"/>
                <a:cs typeface="Arial"/>
              </a:rPr>
              <a:t>sector o  parte del</a:t>
            </a:r>
            <a:r>
              <a:rPr sz="1400" spc="18" dirty="0">
                <a:solidFill>
                  <a:schemeClr val="tx1"/>
                </a:solidFill>
                <a:latin typeface="Arial Narrow" panose="020B0606020202030204" pitchFamily="34" charset="0"/>
                <a:cs typeface="Arial"/>
              </a:rPr>
              <a:t> </a:t>
            </a:r>
            <a:r>
              <a:rPr sz="1400" spc="-4" dirty="0">
                <a:solidFill>
                  <a:schemeClr val="tx1"/>
                </a:solidFill>
                <a:latin typeface="Arial Narrow" panose="020B0606020202030204" pitchFamily="34" charset="0"/>
                <a:cs typeface="Arial"/>
              </a:rPr>
              <a:t>mismo;</a:t>
            </a:r>
            <a:endParaRPr sz="1400" dirty="0">
              <a:solidFill>
                <a:schemeClr val="tx1"/>
              </a:solidFill>
              <a:latin typeface="Arial Narrow" panose="020B0606020202030204" pitchFamily="34" charset="0"/>
              <a:cs typeface="Arial"/>
            </a:endParaRPr>
          </a:p>
        </p:txBody>
      </p:sp>
      <p:sp>
        <p:nvSpPr>
          <p:cNvPr id="8" name="object 15"/>
          <p:cNvSpPr/>
          <p:nvPr/>
        </p:nvSpPr>
        <p:spPr>
          <a:xfrm>
            <a:off x="4435428" y="5296350"/>
            <a:ext cx="468406" cy="89087"/>
          </a:xfrm>
          <a:custGeom>
            <a:avLst/>
            <a:gdLst/>
            <a:ahLst/>
            <a:cxnLst/>
            <a:rect l="l" t="t" r="r" b="b"/>
            <a:pathLst>
              <a:path w="530860" h="100964">
                <a:moveTo>
                  <a:pt x="511934" y="50369"/>
                </a:moveTo>
                <a:lnTo>
                  <a:pt x="443483" y="91440"/>
                </a:lnTo>
                <a:lnTo>
                  <a:pt x="440436" y="91440"/>
                </a:lnTo>
                <a:lnTo>
                  <a:pt x="440436" y="97536"/>
                </a:lnTo>
                <a:lnTo>
                  <a:pt x="441959" y="99060"/>
                </a:lnTo>
                <a:lnTo>
                  <a:pt x="445007" y="100584"/>
                </a:lnTo>
                <a:lnTo>
                  <a:pt x="448055" y="99060"/>
                </a:lnTo>
                <a:lnTo>
                  <a:pt x="522636" y="54863"/>
                </a:lnTo>
                <a:lnTo>
                  <a:pt x="519683" y="54863"/>
                </a:lnTo>
                <a:lnTo>
                  <a:pt x="511934" y="50369"/>
                </a:lnTo>
                <a:close/>
              </a:path>
              <a:path w="530860" h="100964">
                <a:moveTo>
                  <a:pt x="503918" y="45719"/>
                </a:moveTo>
                <a:lnTo>
                  <a:pt x="0" y="45719"/>
                </a:lnTo>
                <a:lnTo>
                  <a:pt x="0" y="54863"/>
                </a:lnTo>
                <a:lnTo>
                  <a:pt x="504443" y="54863"/>
                </a:lnTo>
                <a:lnTo>
                  <a:pt x="511934" y="50369"/>
                </a:lnTo>
                <a:lnTo>
                  <a:pt x="503918" y="45719"/>
                </a:lnTo>
                <a:close/>
              </a:path>
              <a:path w="530860" h="100964">
                <a:moveTo>
                  <a:pt x="519683" y="45719"/>
                </a:moveTo>
                <a:lnTo>
                  <a:pt x="511934" y="50369"/>
                </a:lnTo>
                <a:lnTo>
                  <a:pt x="519683" y="54863"/>
                </a:lnTo>
                <a:lnTo>
                  <a:pt x="519683" y="45719"/>
                </a:lnTo>
                <a:close/>
              </a:path>
              <a:path w="530860" h="100964">
                <a:moveTo>
                  <a:pt x="521207" y="45719"/>
                </a:moveTo>
                <a:lnTo>
                  <a:pt x="519683" y="45719"/>
                </a:lnTo>
                <a:lnTo>
                  <a:pt x="519683" y="54863"/>
                </a:lnTo>
                <a:lnTo>
                  <a:pt x="521207" y="54863"/>
                </a:lnTo>
                <a:lnTo>
                  <a:pt x="521207" y="45719"/>
                </a:lnTo>
                <a:close/>
              </a:path>
              <a:path w="530860" h="100964">
                <a:moveTo>
                  <a:pt x="522636" y="45719"/>
                </a:moveTo>
                <a:lnTo>
                  <a:pt x="521207" y="45719"/>
                </a:lnTo>
                <a:lnTo>
                  <a:pt x="521207" y="54863"/>
                </a:lnTo>
                <a:lnTo>
                  <a:pt x="522636" y="54863"/>
                </a:lnTo>
                <a:lnTo>
                  <a:pt x="530351" y="50292"/>
                </a:lnTo>
                <a:lnTo>
                  <a:pt x="522636" y="45719"/>
                </a:lnTo>
                <a:close/>
              </a:path>
              <a:path w="530860" h="100964">
                <a:moveTo>
                  <a:pt x="445007" y="0"/>
                </a:moveTo>
                <a:lnTo>
                  <a:pt x="441959" y="1524"/>
                </a:lnTo>
                <a:lnTo>
                  <a:pt x="440436" y="3048"/>
                </a:lnTo>
                <a:lnTo>
                  <a:pt x="440436" y="9143"/>
                </a:lnTo>
                <a:lnTo>
                  <a:pt x="443483" y="10668"/>
                </a:lnTo>
                <a:lnTo>
                  <a:pt x="511934" y="50369"/>
                </a:lnTo>
                <a:lnTo>
                  <a:pt x="519683" y="45719"/>
                </a:lnTo>
                <a:lnTo>
                  <a:pt x="522636" y="45719"/>
                </a:lnTo>
                <a:lnTo>
                  <a:pt x="448055" y="1524"/>
                </a:lnTo>
                <a:lnTo>
                  <a:pt x="445007" y="0"/>
                </a:lnTo>
                <a:close/>
              </a:path>
            </a:pathLst>
          </a:custGeom>
          <a:solidFill>
            <a:srgbClr val="000000"/>
          </a:solidFill>
        </p:spPr>
        <p:txBody>
          <a:bodyPr wrap="square" lIns="0" tIns="0" rIns="0" bIns="0" rtlCol="0"/>
          <a:lstStyle/>
          <a:p>
            <a:endParaRPr sz="1588"/>
          </a:p>
        </p:txBody>
      </p:sp>
      <p:sp>
        <p:nvSpPr>
          <p:cNvPr id="9" name="object 18"/>
          <p:cNvSpPr/>
          <p:nvPr/>
        </p:nvSpPr>
        <p:spPr>
          <a:xfrm>
            <a:off x="5230905" y="5050716"/>
            <a:ext cx="2935492" cy="1332604"/>
          </a:xfrm>
          <a:prstGeom prst="rect">
            <a:avLst/>
          </a:prstGeom>
          <a:solidFill>
            <a:schemeClr val="bg1"/>
          </a:solidFill>
        </p:spPr>
        <p:txBody>
          <a:bodyPr wrap="square" lIns="0" tIns="0" rIns="0" bIns="0" rtlCol="0"/>
          <a:lstStyle/>
          <a:p>
            <a:endParaRPr sz="1400" dirty="0">
              <a:latin typeface="Arial Narrow" panose="020B0606020202030204" pitchFamily="34" charset="0"/>
            </a:endParaRPr>
          </a:p>
        </p:txBody>
      </p:sp>
      <p:sp>
        <p:nvSpPr>
          <p:cNvPr id="10" name="object 19"/>
          <p:cNvSpPr txBox="1"/>
          <p:nvPr/>
        </p:nvSpPr>
        <p:spPr>
          <a:xfrm>
            <a:off x="5052796" y="4948815"/>
            <a:ext cx="3546751" cy="618381"/>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vert="horz" wrap="square" lIns="0" tIns="40901" rIns="0" bIns="0" rtlCol="0">
            <a:spAutoFit/>
          </a:bodyPr>
          <a:lstStyle/>
          <a:p>
            <a:pPr marL="11206" marR="4483" algn="just">
              <a:lnSpc>
                <a:spcPts val="1465"/>
              </a:lnSpc>
              <a:spcBef>
                <a:spcPts val="322"/>
              </a:spcBef>
            </a:pPr>
            <a:r>
              <a:rPr lang="es-PE" sz="1400" spc="-4" dirty="0" smtClean="0">
                <a:solidFill>
                  <a:schemeClr val="tx1"/>
                </a:solidFill>
                <a:latin typeface="Arial Narrow" panose="020B0606020202030204" pitchFamily="34" charset="0"/>
                <a:cs typeface="Arial"/>
              </a:rPr>
              <a:t>Áreas </a:t>
            </a:r>
            <a:r>
              <a:rPr sz="1400" spc="-4" dirty="0" smtClean="0">
                <a:solidFill>
                  <a:schemeClr val="tx1"/>
                </a:solidFill>
                <a:latin typeface="Arial Narrow" panose="020B0606020202030204" pitchFamily="34" charset="0"/>
                <a:cs typeface="Arial"/>
              </a:rPr>
              <a:t>susceptible </a:t>
            </a:r>
            <a:r>
              <a:rPr sz="1400" spc="-4" dirty="0">
                <a:solidFill>
                  <a:schemeClr val="tx1"/>
                </a:solidFill>
                <a:latin typeface="Arial Narrow" panose="020B0606020202030204" pitchFamily="34" charset="0"/>
                <a:cs typeface="Arial"/>
              </a:rPr>
              <a:t>y </a:t>
            </a:r>
            <a:r>
              <a:rPr sz="1400" spc="-4" dirty="0" smtClean="0">
                <a:solidFill>
                  <a:schemeClr val="tx1"/>
                </a:solidFill>
                <a:latin typeface="Arial Narrow" panose="020B0606020202030204" pitchFamily="34" charset="0"/>
                <a:cs typeface="Arial"/>
              </a:rPr>
              <a:t>vulnerable </a:t>
            </a:r>
            <a:r>
              <a:rPr sz="1400" spc="-4" dirty="0">
                <a:solidFill>
                  <a:schemeClr val="tx1"/>
                </a:solidFill>
                <a:latin typeface="Arial Narrow" panose="020B0606020202030204" pitchFamily="34" charset="0"/>
                <a:cs typeface="Arial"/>
              </a:rPr>
              <a:t>ante  un peligro de origen natural o  inducido por la acción humana,  que pueda ocasionar una  emergencia o</a:t>
            </a:r>
            <a:r>
              <a:rPr sz="1400" spc="9" dirty="0">
                <a:solidFill>
                  <a:schemeClr val="tx1"/>
                </a:solidFill>
                <a:latin typeface="Arial Narrow" panose="020B0606020202030204" pitchFamily="34" charset="0"/>
                <a:cs typeface="Arial"/>
              </a:rPr>
              <a:t> </a:t>
            </a:r>
            <a:r>
              <a:rPr sz="1400" spc="-4" dirty="0">
                <a:solidFill>
                  <a:schemeClr val="tx1"/>
                </a:solidFill>
                <a:latin typeface="Arial Narrow" panose="020B0606020202030204" pitchFamily="34" charset="0"/>
                <a:cs typeface="Arial"/>
              </a:rPr>
              <a:t>desastre</a:t>
            </a:r>
            <a:r>
              <a:rPr sz="1400" spc="-4" dirty="0">
                <a:solidFill>
                  <a:srgbClr val="006F7E"/>
                </a:solidFill>
                <a:latin typeface="Arial Narrow" panose="020B0606020202030204" pitchFamily="34" charset="0"/>
                <a:cs typeface="Arial"/>
              </a:rPr>
              <a:t>.</a:t>
            </a:r>
            <a:endParaRPr sz="1400" dirty="0">
              <a:solidFill>
                <a:srgbClr val="006F7E"/>
              </a:solidFill>
              <a:latin typeface="Arial Narrow" panose="020B0606020202030204" pitchFamily="34" charset="0"/>
              <a:cs typeface="Arial"/>
            </a:endParaRPr>
          </a:p>
        </p:txBody>
      </p:sp>
      <p:sp>
        <p:nvSpPr>
          <p:cNvPr id="11" name="object 7"/>
          <p:cNvSpPr/>
          <p:nvPr/>
        </p:nvSpPr>
        <p:spPr>
          <a:xfrm>
            <a:off x="951915" y="3679679"/>
            <a:ext cx="3205741" cy="594134"/>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0" tIns="0" rIns="0" bIns="0" rtlCol="0"/>
          <a:lstStyle/>
          <a:p>
            <a:pPr algn="ctr"/>
            <a:r>
              <a:rPr lang="es-PE" sz="1400" dirty="0">
                <a:latin typeface="Arial Narrow" panose="020B0606020202030204" pitchFamily="34" charset="0"/>
              </a:rPr>
              <a:t>   </a:t>
            </a:r>
            <a:endParaRPr lang="es-PE" sz="1400" dirty="0" smtClean="0">
              <a:latin typeface="Arial Narrow" panose="020B0606020202030204" pitchFamily="34" charset="0"/>
            </a:endParaRPr>
          </a:p>
          <a:p>
            <a:pPr algn="ctr"/>
            <a:r>
              <a:rPr lang="es-PE" sz="1400" dirty="0" smtClean="0">
                <a:solidFill>
                  <a:schemeClr val="tx1"/>
                </a:solidFill>
                <a:latin typeface="Arial Narrow" panose="020B0606020202030204" pitchFamily="34" charset="0"/>
              </a:rPr>
              <a:t>Son </a:t>
            </a:r>
            <a:r>
              <a:rPr lang="es-PE" sz="1400" dirty="0">
                <a:solidFill>
                  <a:schemeClr val="tx1"/>
                </a:solidFill>
                <a:latin typeface="Arial Narrow" panose="020B0606020202030204" pitchFamily="34" charset="0"/>
              </a:rPr>
              <a:t>objeto de una Evaluación de Riesgos  </a:t>
            </a:r>
            <a:endParaRPr sz="1400" dirty="0">
              <a:solidFill>
                <a:schemeClr val="tx1"/>
              </a:solidFill>
              <a:latin typeface="Arial Narrow" panose="020B0606020202030204" pitchFamily="34" charset="0"/>
            </a:endParaRPr>
          </a:p>
        </p:txBody>
      </p:sp>
      <p:sp>
        <p:nvSpPr>
          <p:cNvPr id="12" name="object 16"/>
          <p:cNvSpPr/>
          <p:nvPr/>
        </p:nvSpPr>
        <p:spPr>
          <a:xfrm>
            <a:off x="767816" y="4962876"/>
            <a:ext cx="3573940" cy="734791"/>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0" tIns="0" rIns="0" bIns="0" rtlCol="0"/>
          <a:lstStyle/>
          <a:p>
            <a:pPr algn="just"/>
            <a:r>
              <a:rPr lang="es-PE" sz="1400" dirty="0">
                <a:solidFill>
                  <a:schemeClr val="tx1"/>
                </a:solidFill>
                <a:latin typeface="Arial Narrow" panose="020B0606020202030204" pitchFamily="34" charset="0"/>
              </a:rPr>
              <a:t>T</a:t>
            </a:r>
            <a:r>
              <a:rPr lang="es-PE" sz="1400" dirty="0" smtClean="0">
                <a:solidFill>
                  <a:schemeClr val="tx1"/>
                </a:solidFill>
                <a:latin typeface="Arial Narrow" panose="020B0606020202030204" pitchFamily="34" charset="0"/>
              </a:rPr>
              <a:t>ambién </a:t>
            </a:r>
            <a:r>
              <a:rPr lang="es-PE" sz="1400" dirty="0">
                <a:solidFill>
                  <a:schemeClr val="tx1"/>
                </a:solidFill>
                <a:latin typeface="Arial Narrow" panose="020B0606020202030204" pitchFamily="34" charset="0"/>
              </a:rPr>
              <a:t>las áreas geográficas donde se  encuentra instalada infraestructuras estratégicas </a:t>
            </a:r>
            <a:r>
              <a:rPr lang="es-PE" sz="1400" dirty="0" smtClean="0">
                <a:solidFill>
                  <a:schemeClr val="tx1"/>
                </a:solidFill>
                <a:latin typeface="Arial Narrow" panose="020B0606020202030204" pitchFamily="34" charset="0"/>
              </a:rPr>
              <a:t>viales</a:t>
            </a:r>
            <a:r>
              <a:rPr lang="es-PE" sz="1400" dirty="0">
                <a:solidFill>
                  <a:schemeClr val="tx1"/>
                </a:solidFill>
                <a:latin typeface="Arial Narrow" panose="020B0606020202030204" pitchFamily="34" charset="0"/>
              </a:rPr>
              <a:t>, eléctricas, energéticas e </a:t>
            </a:r>
            <a:r>
              <a:rPr lang="es-PE" sz="1400" spc="-4" dirty="0">
                <a:solidFill>
                  <a:schemeClr val="tx1"/>
                </a:solidFill>
                <a:latin typeface="Arial Narrow" panose="020B0606020202030204" pitchFamily="34" charset="0"/>
                <a:cs typeface="Arial"/>
              </a:rPr>
              <a:t>hidráulicas</a:t>
            </a:r>
            <a:r>
              <a:rPr lang="es-PE" sz="1400" spc="-4" dirty="0">
                <a:solidFill>
                  <a:srgbClr val="FFFFFF"/>
                </a:solidFill>
                <a:latin typeface="Arial Narrow" panose="020B0606020202030204" pitchFamily="34" charset="0"/>
                <a:cs typeface="Arial"/>
              </a:rPr>
              <a:t>.</a:t>
            </a:r>
          </a:p>
          <a:p>
            <a:endParaRPr sz="1400" dirty="0">
              <a:latin typeface="Arial Narrow" panose="020B0606020202030204" pitchFamily="34" charset="0"/>
            </a:endParaRPr>
          </a:p>
        </p:txBody>
      </p:sp>
      <p:sp>
        <p:nvSpPr>
          <p:cNvPr id="15" name="object 12"/>
          <p:cNvSpPr/>
          <p:nvPr/>
        </p:nvSpPr>
        <p:spPr>
          <a:xfrm>
            <a:off x="2233649" y="4235560"/>
            <a:ext cx="4727603" cy="673500"/>
          </a:xfrm>
          <a:custGeom>
            <a:avLst/>
            <a:gdLst/>
            <a:ahLst/>
            <a:cxnLst/>
            <a:rect l="l" t="t" r="r" b="b"/>
            <a:pathLst>
              <a:path w="4706620" h="530860">
                <a:moveTo>
                  <a:pt x="7619" y="440435"/>
                </a:moveTo>
                <a:lnTo>
                  <a:pt x="3048" y="440435"/>
                </a:lnTo>
                <a:lnTo>
                  <a:pt x="0" y="441959"/>
                </a:lnTo>
                <a:lnTo>
                  <a:pt x="0" y="445007"/>
                </a:lnTo>
                <a:lnTo>
                  <a:pt x="1524" y="448055"/>
                </a:lnTo>
                <a:lnTo>
                  <a:pt x="48768" y="530351"/>
                </a:lnTo>
                <a:lnTo>
                  <a:pt x="54186" y="521207"/>
                </a:lnTo>
                <a:lnTo>
                  <a:pt x="44195" y="521207"/>
                </a:lnTo>
                <a:lnTo>
                  <a:pt x="44195" y="503918"/>
                </a:lnTo>
                <a:lnTo>
                  <a:pt x="9143" y="443483"/>
                </a:lnTo>
                <a:lnTo>
                  <a:pt x="7619" y="440435"/>
                </a:lnTo>
                <a:close/>
              </a:path>
              <a:path w="4706620" h="530860">
                <a:moveTo>
                  <a:pt x="44196" y="503918"/>
                </a:moveTo>
                <a:lnTo>
                  <a:pt x="44195" y="521207"/>
                </a:lnTo>
                <a:lnTo>
                  <a:pt x="53340" y="521207"/>
                </a:lnTo>
                <a:lnTo>
                  <a:pt x="53340" y="519683"/>
                </a:lnTo>
                <a:lnTo>
                  <a:pt x="45719" y="519683"/>
                </a:lnTo>
                <a:lnTo>
                  <a:pt x="49530" y="513115"/>
                </a:lnTo>
                <a:lnTo>
                  <a:pt x="44196" y="503918"/>
                </a:lnTo>
                <a:close/>
              </a:path>
              <a:path w="4706620" h="530860">
                <a:moveTo>
                  <a:pt x="96012" y="440435"/>
                </a:moveTo>
                <a:lnTo>
                  <a:pt x="91440" y="440435"/>
                </a:lnTo>
                <a:lnTo>
                  <a:pt x="89916" y="443483"/>
                </a:lnTo>
                <a:lnTo>
                  <a:pt x="53340" y="506546"/>
                </a:lnTo>
                <a:lnTo>
                  <a:pt x="53340" y="521207"/>
                </a:lnTo>
                <a:lnTo>
                  <a:pt x="54186" y="521207"/>
                </a:lnTo>
                <a:lnTo>
                  <a:pt x="97536" y="448055"/>
                </a:lnTo>
                <a:lnTo>
                  <a:pt x="99060" y="445007"/>
                </a:lnTo>
                <a:lnTo>
                  <a:pt x="99060" y="441959"/>
                </a:lnTo>
                <a:lnTo>
                  <a:pt x="96012" y="440435"/>
                </a:lnTo>
                <a:close/>
              </a:path>
              <a:path w="4706620" h="530860">
                <a:moveTo>
                  <a:pt x="49530" y="513115"/>
                </a:moveTo>
                <a:lnTo>
                  <a:pt x="45719" y="519683"/>
                </a:lnTo>
                <a:lnTo>
                  <a:pt x="53340" y="519683"/>
                </a:lnTo>
                <a:lnTo>
                  <a:pt x="49530" y="513115"/>
                </a:lnTo>
                <a:close/>
              </a:path>
              <a:path w="4706620" h="530860">
                <a:moveTo>
                  <a:pt x="53340" y="506546"/>
                </a:moveTo>
                <a:lnTo>
                  <a:pt x="49530" y="513115"/>
                </a:lnTo>
                <a:lnTo>
                  <a:pt x="53340" y="519683"/>
                </a:lnTo>
                <a:lnTo>
                  <a:pt x="53340" y="506546"/>
                </a:lnTo>
                <a:close/>
              </a:path>
              <a:path w="4706620" h="530860">
                <a:moveTo>
                  <a:pt x="4696968" y="277367"/>
                </a:moveTo>
                <a:lnTo>
                  <a:pt x="44195" y="277367"/>
                </a:lnTo>
                <a:lnTo>
                  <a:pt x="44196" y="503918"/>
                </a:lnTo>
                <a:lnTo>
                  <a:pt x="49530" y="513115"/>
                </a:lnTo>
                <a:lnTo>
                  <a:pt x="53340" y="506546"/>
                </a:lnTo>
                <a:lnTo>
                  <a:pt x="53340" y="286511"/>
                </a:lnTo>
                <a:lnTo>
                  <a:pt x="48768" y="286511"/>
                </a:lnTo>
                <a:lnTo>
                  <a:pt x="53340" y="281939"/>
                </a:lnTo>
                <a:lnTo>
                  <a:pt x="4696968" y="281939"/>
                </a:lnTo>
                <a:lnTo>
                  <a:pt x="4696968" y="277367"/>
                </a:lnTo>
                <a:close/>
              </a:path>
              <a:path w="4706620" h="530860">
                <a:moveTo>
                  <a:pt x="53340" y="281939"/>
                </a:moveTo>
                <a:lnTo>
                  <a:pt x="48768" y="286511"/>
                </a:lnTo>
                <a:lnTo>
                  <a:pt x="53340" y="286511"/>
                </a:lnTo>
                <a:lnTo>
                  <a:pt x="53340" y="281939"/>
                </a:lnTo>
                <a:close/>
              </a:path>
              <a:path w="4706620" h="530860">
                <a:moveTo>
                  <a:pt x="4706112" y="277367"/>
                </a:moveTo>
                <a:lnTo>
                  <a:pt x="4701540" y="277367"/>
                </a:lnTo>
                <a:lnTo>
                  <a:pt x="4696968" y="281939"/>
                </a:lnTo>
                <a:lnTo>
                  <a:pt x="53340" y="281939"/>
                </a:lnTo>
                <a:lnTo>
                  <a:pt x="53340" y="286511"/>
                </a:lnTo>
                <a:lnTo>
                  <a:pt x="4706112" y="286511"/>
                </a:lnTo>
                <a:lnTo>
                  <a:pt x="4706112" y="277367"/>
                </a:lnTo>
                <a:close/>
              </a:path>
              <a:path w="4706620" h="530860">
                <a:moveTo>
                  <a:pt x="4706112" y="0"/>
                </a:moveTo>
                <a:lnTo>
                  <a:pt x="4696968" y="0"/>
                </a:lnTo>
                <a:lnTo>
                  <a:pt x="4696968" y="281939"/>
                </a:lnTo>
                <a:lnTo>
                  <a:pt x="4701540" y="277367"/>
                </a:lnTo>
                <a:lnTo>
                  <a:pt x="4706112" y="277367"/>
                </a:lnTo>
                <a:lnTo>
                  <a:pt x="4706112" y="0"/>
                </a:lnTo>
                <a:close/>
              </a:path>
            </a:pathLst>
          </a:custGeom>
          <a:solidFill>
            <a:srgbClr val="000000"/>
          </a:solidFill>
        </p:spPr>
        <p:txBody>
          <a:bodyPr wrap="square" lIns="0" tIns="0" rIns="0" bIns="0" rtlCol="0"/>
          <a:lstStyle/>
          <a:p>
            <a:endParaRPr/>
          </a:p>
        </p:txBody>
      </p:sp>
      <p:sp>
        <p:nvSpPr>
          <p:cNvPr id="16" name="1 Rectángulo"/>
          <p:cNvSpPr>
            <a:spLocks noChangeArrowheads="1"/>
          </p:cNvSpPr>
          <p:nvPr/>
        </p:nvSpPr>
        <p:spPr bwMode="auto">
          <a:xfrm>
            <a:off x="194817" y="667309"/>
            <a:ext cx="7264400" cy="368252"/>
          </a:xfrm>
          <a:prstGeom prst="rect">
            <a:avLst/>
          </a:prstGeom>
          <a:no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s-ES" altLang="es-PE" sz="1600" b="1" dirty="0" smtClean="0">
                <a:solidFill>
                  <a:srgbClr val="FF0000"/>
                </a:solidFill>
                <a:latin typeface="Arial Narrow" panose="020B0606020202030204" pitchFamily="34" charset="0"/>
              </a:rPr>
              <a:t>AMBITO</a:t>
            </a:r>
            <a:r>
              <a:rPr lang="es-ES" altLang="es-PE" sz="1600" b="1" dirty="0" smtClean="0">
                <a:solidFill>
                  <a:srgbClr val="297E96"/>
                </a:solidFill>
                <a:latin typeface="Arial Narrow" panose="020B0606020202030204" pitchFamily="34" charset="0"/>
              </a:rPr>
              <a:t> DE LAS EVALUACIONES DE RIESGOS</a:t>
            </a:r>
            <a:endParaRPr lang="es-ES" altLang="es-PE" sz="1600" b="1" dirty="0">
              <a:solidFill>
                <a:srgbClr val="297E96"/>
              </a:solidFill>
              <a:latin typeface="Arial Narrow" panose="020B0606020202030204" pitchFamily="34" charset="0"/>
            </a:endParaRPr>
          </a:p>
        </p:txBody>
      </p:sp>
      <p:sp>
        <p:nvSpPr>
          <p:cNvPr id="14" name="Elipse 13"/>
          <p:cNvSpPr/>
          <p:nvPr/>
        </p:nvSpPr>
        <p:spPr>
          <a:xfrm>
            <a:off x="2083319" y="3150142"/>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1</a:t>
            </a:r>
            <a:endParaRPr lang="en-US" dirty="0"/>
          </a:p>
        </p:txBody>
      </p:sp>
      <p:sp>
        <p:nvSpPr>
          <p:cNvPr id="17" name="Elipse 16"/>
          <p:cNvSpPr/>
          <p:nvPr/>
        </p:nvSpPr>
        <p:spPr>
          <a:xfrm>
            <a:off x="6409936" y="2965344"/>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2</a:t>
            </a:r>
            <a:endParaRPr lang="en-US" dirty="0"/>
          </a:p>
        </p:txBody>
      </p:sp>
      <p:sp>
        <p:nvSpPr>
          <p:cNvPr id="18" name="Elipse 17"/>
          <p:cNvSpPr/>
          <p:nvPr/>
        </p:nvSpPr>
        <p:spPr>
          <a:xfrm>
            <a:off x="1614435" y="4406431"/>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3</a:t>
            </a:r>
            <a:endParaRPr lang="en-US" dirty="0"/>
          </a:p>
        </p:txBody>
      </p:sp>
      <p:sp>
        <p:nvSpPr>
          <p:cNvPr id="19" name="Elipse 18"/>
          <p:cNvSpPr/>
          <p:nvPr/>
        </p:nvSpPr>
        <p:spPr>
          <a:xfrm>
            <a:off x="7426682" y="4433339"/>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4</a:t>
            </a:r>
            <a:endParaRPr lang="en-US" dirty="0"/>
          </a:p>
        </p:txBody>
      </p:sp>
    </p:spTree>
    <p:extLst>
      <p:ext uri="{BB962C8B-B14F-4D97-AF65-F5344CB8AC3E}">
        <p14:creationId xmlns:p14="http://schemas.microsoft.com/office/powerpoint/2010/main" val="34574791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upo 56"/>
          <p:cNvGrpSpPr/>
          <p:nvPr/>
        </p:nvGrpSpPr>
        <p:grpSpPr>
          <a:xfrm>
            <a:off x="2719672" y="4372078"/>
            <a:ext cx="3644545" cy="1760202"/>
            <a:chOff x="4767303" y="1374744"/>
            <a:chExt cx="4120620" cy="2129174"/>
          </a:xfrm>
        </p:grpSpPr>
        <p:pic>
          <p:nvPicPr>
            <p:cNvPr id="26" name="Imagen 25"/>
            <p:cNvPicPr>
              <a:picLocks noChangeAspect="1"/>
            </p:cNvPicPr>
            <p:nvPr/>
          </p:nvPicPr>
          <p:blipFill rotWithShape="1">
            <a:blip r:embed="rId3"/>
            <a:srcRect b="20990"/>
            <a:stretch/>
          </p:blipFill>
          <p:spPr>
            <a:xfrm>
              <a:off x="7043110" y="1374744"/>
              <a:ext cx="1844813" cy="2054664"/>
            </a:xfrm>
            <a:prstGeom prst="rect">
              <a:avLst/>
            </a:prstGeom>
            <a:ln>
              <a:noFill/>
            </a:ln>
            <a:effectLst>
              <a:softEdge rad="112500"/>
            </a:effectLst>
          </p:spPr>
        </p:pic>
        <p:sp>
          <p:nvSpPr>
            <p:cNvPr id="47" name="Rectangle 4">
              <a:extLst>
                <a:ext uri="{FF2B5EF4-FFF2-40B4-BE49-F238E27FC236}">
                  <a16:creationId xmlns:a16="http://schemas.microsoft.com/office/drawing/2014/main" id="{3DE252B3-10F7-4E62-A19F-99438C969321}"/>
                </a:ext>
              </a:extLst>
            </p:cNvPr>
            <p:cNvSpPr>
              <a:spLocks noChangeArrowheads="1"/>
            </p:cNvSpPr>
            <p:nvPr/>
          </p:nvSpPr>
          <p:spPr bwMode="auto">
            <a:xfrm>
              <a:off x="4767303" y="1457456"/>
              <a:ext cx="2275807" cy="2046462"/>
            </a:xfrm>
            <a:prstGeom prst="rect">
              <a:avLst/>
            </a:prstGeom>
            <a:solidFill>
              <a:schemeClr val="bg1"/>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just" eaLnBrk="1" hangingPunct="1">
                <a:spcAft>
                  <a:spcPts val="1000"/>
                </a:spcAft>
              </a:pPr>
              <a:r>
                <a:rPr lang="es-MX" altLang="es-MX" sz="1500" b="1" dirty="0">
                  <a:solidFill>
                    <a:srgbClr val="366E65"/>
                  </a:solidFill>
                  <a:latin typeface="Arial Narrow" panose="020B0606020202030204" pitchFamily="34" charset="0"/>
                </a:rPr>
                <a:t>Analizar la vulnerabilidad de los elementos expuestos al fenómeno en función a la exposición, fragilidad y resiliencia</a:t>
              </a:r>
            </a:p>
          </p:txBody>
        </p:sp>
      </p:grpSp>
      <p:grpSp>
        <p:nvGrpSpPr>
          <p:cNvPr id="54" name="Grupo 53"/>
          <p:cNvGrpSpPr/>
          <p:nvPr/>
        </p:nvGrpSpPr>
        <p:grpSpPr>
          <a:xfrm>
            <a:off x="559476" y="2035385"/>
            <a:ext cx="3120067" cy="1691820"/>
            <a:chOff x="416459" y="1427217"/>
            <a:chExt cx="3485585" cy="2075850"/>
          </a:xfrm>
          <a:solidFill>
            <a:schemeClr val="bg1"/>
          </a:solidFill>
        </p:grpSpPr>
        <p:sp>
          <p:nvSpPr>
            <p:cNvPr id="46" name="Rectangle 4">
              <a:extLst>
                <a:ext uri="{FF2B5EF4-FFF2-40B4-BE49-F238E27FC236}">
                  <a16:creationId xmlns:a16="http://schemas.microsoft.com/office/drawing/2014/main" id="{CDBBCDFF-7093-4D68-9588-15EE9C60AC8A}"/>
                </a:ext>
              </a:extLst>
            </p:cNvPr>
            <p:cNvSpPr>
              <a:spLocks noChangeArrowheads="1"/>
            </p:cNvSpPr>
            <p:nvPr/>
          </p:nvSpPr>
          <p:spPr bwMode="auto">
            <a:xfrm>
              <a:off x="416459" y="1436512"/>
              <a:ext cx="1721972" cy="2020937"/>
            </a:xfrm>
            <a:prstGeom prst="rect">
              <a:avLst/>
            </a:prstGeom>
            <a:grp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just" eaLnBrk="1" hangingPunct="1">
                <a:spcAft>
                  <a:spcPts val="1000"/>
                </a:spcAft>
              </a:pPr>
              <a:r>
                <a:rPr lang="es-MX" altLang="es-MX" sz="1500" b="1" dirty="0">
                  <a:solidFill>
                    <a:srgbClr val="366E65"/>
                  </a:solidFill>
                  <a:latin typeface="Arial Narrow" panose="020B0606020202030204" pitchFamily="34" charset="0"/>
                </a:rPr>
                <a:t>Analizar los parámetros de evaluación de los fenómenos y las </a:t>
              </a:r>
              <a:r>
                <a:rPr lang="es-MX" altLang="es-MX" sz="1500" b="1" dirty="0" err="1" smtClean="0">
                  <a:solidFill>
                    <a:srgbClr val="366E65"/>
                  </a:solidFill>
                  <a:latin typeface="Arial Narrow" panose="020B0606020202030204" pitchFamily="34" charset="0"/>
                </a:rPr>
                <a:t>susceptibilida</a:t>
              </a:r>
              <a:r>
                <a:rPr lang="es-MX" altLang="es-MX" sz="1500" b="1" dirty="0" smtClean="0">
                  <a:solidFill>
                    <a:srgbClr val="366E65"/>
                  </a:solidFill>
                  <a:latin typeface="Arial Narrow" panose="020B0606020202030204" pitchFamily="34" charset="0"/>
                </a:rPr>
                <a:t> de los de </a:t>
              </a:r>
              <a:r>
                <a:rPr lang="es-MX" altLang="es-MX" sz="1500" b="1" dirty="0">
                  <a:solidFill>
                    <a:srgbClr val="366E65"/>
                  </a:solidFill>
                  <a:latin typeface="Arial Narrow" panose="020B0606020202030204" pitchFamily="34" charset="0"/>
                </a:rPr>
                <a:t>los mismos</a:t>
              </a:r>
            </a:p>
          </p:txBody>
        </p:sp>
        <p:pic>
          <p:nvPicPr>
            <p:cNvPr id="48" name="Imagen 47"/>
            <p:cNvPicPr>
              <a:picLocks noChangeAspect="1"/>
            </p:cNvPicPr>
            <p:nvPr/>
          </p:nvPicPr>
          <p:blipFill rotWithShape="1">
            <a:blip r:embed="rId4"/>
            <a:srcRect b="21944"/>
            <a:stretch/>
          </p:blipFill>
          <p:spPr>
            <a:xfrm>
              <a:off x="2138432" y="1427217"/>
              <a:ext cx="1763612" cy="2075850"/>
            </a:xfrm>
            <a:prstGeom prst="rect">
              <a:avLst/>
            </a:prstGeom>
            <a:ln>
              <a:noFill/>
            </a:ln>
            <a:effectLst>
              <a:softEdge rad="112500"/>
            </a:effectLst>
          </p:spPr>
        </p:pic>
      </p:grpSp>
      <p:grpSp>
        <p:nvGrpSpPr>
          <p:cNvPr id="56" name="Grupo 55"/>
          <p:cNvGrpSpPr/>
          <p:nvPr/>
        </p:nvGrpSpPr>
        <p:grpSpPr>
          <a:xfrm>
            <a:off x="5325857" y="1898603"/>
            <a:ext cx="2813526" cy="1571928"/>
            <a:chOff x="2727909" y="4133007"/>
            <a:chExt cx="3532740" cy="1920845"/>
          </a:xfrm>
        </p:grpSpPr>
        <p:pic>
          <p:nvPicPr>
            <p:cNvPr id="42" name="Imagen 41"/>
            <p:cNvPicPr>
              <a:picLocks noChangeAspect="1"/>
            </p:cNvPicPr>
            <p:nvPr/>
          </p:nvPicPr>
          <p:blipFill>
            <a:blip r:embed="rId5"/>
            <a:stretch>
              <a:fillRect/>
            </a:stretch>
          </p:blipFill>
          <p:spPr>
            <a:xfrm>
              <a:off x="4552574" y="4133007"/>
              <a:ext cx="1708075" cy="1920845"/>
            </a:xfrm>
            <a:prstGeom prst="rect">
              <a:avLst/>
            </a:prstGeom>
            <a:ln>
              <a:noFill/>
            </a:ln>
            <a:effectLst>
              <a:softEdge rad="112500"/>
            </a:effectLst>
          </p:spPr>
        </p:pic>
        <p:sp>
          <p:nvSpPr>
            <p:cNvPr id="36" name="Rectangle 4">
              <a:extLst>
                <a:ext uri="{FF2B5EF4-FFF2-40B4-BE49-F238E27FC236}">
                  <a16:creationId xmlns:a16="http://schemas.microsoft.com/office/drawing/2014/main" id="{6D36B0B4-18A0-4E9C-B04B-A7D34A041F98}"/>
                </a:ext>
              </a:extLst>
            </p:cNvPr>
            <p:cNvSpPr>
              <a:spLocks noChangeArrowheads="1"/>
            </p:cNvSpPr>
            <p:nvPr/>
          </p:nvSpPr>
          <p:spPr bwMode="auto">
            <a:xfrm>
              <a:off x="2727909" y="4136435"/>
              <a:ext cx="1824665" cy="1856006"/>
            </a:xfrm>
            <a:prstGeom prst="rect">
              <a:avLst/>
            </a:prstGeom>
            <a:solidFill>
              <a:schemeClr val="bg1"/>
            </a:solidFill>
            <a:ln w="63500" cmpd="thickThin"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p:spPr>
          <p:txBody>
            <a:bodyPr vert="horz" wrap="square" lIns="91440" tIns="45720" rIns="91440" bIns="45720" numCol="1" anchor="ctr" anchorCtr="0" compatLnSpc="1">
              <a:prstTxWarp prst="textNoShape">
                <a:avLst/>
              </a:prstTxWarp>
            </a:bodyPr>
            <a:lstStyle/>
            <a:p>
              <a:pPr algn="just" eaLnBrk="1" hangingPunct="1">
                <a:spcAft>
                  <a:spcPts val="1000"/>
                </a:spcAft>
              </a:pPr>
              <a:r>
                <a:rPr lang="es-MX" altLang="es-MX" sz="1500" b="1" dirty="0">
                  <a:solidFill>
                    <a:srgbClr val="366E65"/>
                  </a:solidFill>
                  <a:latin typeface="Arial Narrow" panose="020B0606020202030204" pitchFamily="34" charset="0"/>
                </a:rPr>
                <a:t>Determinar y zonificar los niveles de riesgos</a:t>
              </a:r>
            </a:p>
          </p:txBody>
        </p:sp>
      </p:grpSp>
      <p:cxnSp>
        <p:nvCxnSpPr>
          <p:cNvPr id="1031" name="Conector angular 1030"/>
          <p:cNvCxnSpPr/>
          <p:nvPr/>
        </p:nvCxnSpPr>
        <p:spPr>
          <a:xfrm flipV="1">
            <a:off x="6285649" y="3470530"/>
            <a:ext cx="919533" cy="1750850"/>
          </a:xfrm>
          <a:prstGeom prst="bentConnector2">
            <a:avLst/>
          </a:prstGeom>
          <a:ln w="28575">
            <a:solidFill>
              <a:srgbClr val="184DB8"/>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32" name="Elipse 1031"/>
          <p:cNvSpPr/>
          <p:nvPr/>
        </p:nvSpPr>
        <p:spPr>
          <a:xfrm>
            <a:off x="1273899" y="1499555"/>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1</a:t>
            </a:r>
            <a:endParaRPr lang="en-US" dirty="0"/>
          </a:p>
        </p:txBody>
      </p:sp>
      <p:sp>
        <p:nvSpPr>
          <p:cNvPr id="77" name="Elipse 76"/>
          <p:cNvSpPr/>
          <p:nvPr/>
        </p:nvSpPr>
        <p:spPr>
          <a:xfrm>
            <a:off x="4314712" y="3876730"/>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a:ln w="0"/>
                <a:solidFill>
                  <a:schemeClr val="tx1"/>
                </a:solidFill>
                <a:effectLst>
                  <a:outerShdw blurRad="38100" dist="19050" dir="2700000" algn="tl" rotWithShape="0">
                    <a:schemeClr val="dk1">
                      <a:alpha val="40000"/>
                    </a:schemeClr>
                  </a:outerShdw>
                </a:effectLst>
              </a:rPr>
              <a:t>2</a:t>
            </a:r>
            <a:endParaRPr lang="en-US" dirty="0"/>
          </a:p>
        </p:txBody>
      </p:sp>
      <p:sp>
        <p:nvSpPr>
          <p:cNvPr id="78" name="Elipse 77"/>
          <p:cNvSpPr/>
          <p:nvPr/>
        </p:nvSpPr>
        <p:spPr>
          <a:xfrm>
            <a:off x="6469757" y="1234786"/>
            <a:ext cx="551316" cy="5295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3200" dirty="0" smtClean="0">
                <a:ln w="0"/>
                <a:solidFill>
                  <a:schemeClr val="tx1"/>
                </a:solidFill>
                <a:effectLst>
                  <a:outerShdw blurRad="38100" dist="19050" dir="2700000" algn="tl" rotWithShape="0">
                    <a:schemeClr val="dk1">
                      <a:alpha val="40000"/>
                    </a:schemeClr>
                  </a:outerShdw>
                </a:effectLst>
              </a:rPr>
              <a:t>3</a:t>
            </a:r>
            <a:endParaRPr lang="en-US" dirty="0"/>
          </a:p>
        </p:txBody>
      </p:sp>
      <p:sp>
        <p:nvSpPr>
          <p:cNvPr id="18" name="1 Rectángulo"/>
          <p:cNvSpPr>
            <a:spLocks noChangeArrowheads="1"/>
          </p:cNvSpPr>
          <p:nvPr/>
        </p:nvSpPr>
        <p:spPr bwMode="auto">
          <a:xfrm>
            <a:off x="559476" y="820702"/>
            <a:ext cx="7264400" cy="368252"/>
          </a:xfrm>
          <a:prstGeom prst="rect">
            <a:avLst/>
          </a:prstGeom>
          <a:no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None/>
            </a:pPr>
            <a:r>
              <a:rPr lang="es-ES" altLang="es-PE" sz="1600" b="1" dirty="0" smtClean="0">
                <a:solidFill>
                  <a:srgbClr val="FF0000"/>
                </a:solidFill>
                <a:latin typeface="Arial Narrow" panose="020B0606020202030204" pitchFamily="34" charset="0"/>
              </a:rPr>
              <a:t>DEFINICION </a:t>
            </a:r>
            <a:r>
              <a:rPr lang="es-ES" altLang="es-PE" sz="1600" b="1" dirty="0" smtClean="0">
                <a:solidFill>
                  <a:srgbClr val="297E96"/>
                </a:solidFill>
                <a:latin typeface="Arial Narrow" panose="020B0606020202030204" pitchFamily="34" charset="0"/>
              </a:rPr>
              <a:t>DE EVALUACION DE RIESGOS: ES UN PROCEDIMIENTO TECNICO QUE PERMITE  </a:t>
            </a:r>
            <a:endParaRPr lang="es-ES" altLang="es-PE" sz="1600" b="1" dirty="0">
              <a:solidFill>
                <a:srgbClr val="297E96"/>
              </a:solidFill>
              <a:latin typeface="Arial Narrow" panose="020B0606020202030204" pitchFamily="34" charset="0"/>
            </a:endParaRPr>
          </a:p>
        </p:txBody>
      </p:sp>
      <p:cxnSp>
        <p:nvCxnSpPr>
          <p:cNvPr id="17" name="Conector recto 16"/>
          <p:cNvCxnSpPr/>
          <p:nvPr/>
        </p:nvCxnSpPr>
        <p:spPr>
          <a:xfrm>
            <a:off x="1330174" y="3690026"/>
            <a:ext cx="0" cy="1251862"/>
          </a:xfrm>
          <a:prstGeom prst="line">
            <a:avLst/>
          </a:prstGeom>
          <a:ln w="28575">
            <a:solidFill>
              <a:srgbClr val="184DB8"/>
            </a:solidFill>
            <a:prstDash val="dash"/>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1330174" y="4941888"/>
            <a:ext cx="1245502" cy="0"/>
          </a:xfrm>
          <a:prstGeom prst="straightConnector1">
            <a:avLst/>
          </a:prstGeom>
          <a:ln w="28575">
            <a:solidFill>
              <a:srgbClr val="184DB8"/>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042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2330" y="614820"/>
            <a:ext cx="3824317" cy="461665"/>
          </a:xfrm>
          <a:prstGeom prst="rect">
            <a:avLst/>
          </a:prstGeom>
          <a:noFill/>
        </p:spPr>
        <p:txBody>
          <a:bodyPr wrap="none" rtlCol="0">
            <a:spAutoFit/>
          </a:bodyPr>
          <a:lstStyle/>
          <a:p>
            <a:pPr algn="just">
              <a:lnSpc>
                <a:spcPct val="150000"/>
              </a:lnSpc>
              <a:spcBef>
                <a:spcPct val="0"/>
              </a:spcBef>
            </a:pPr>
            <a:r>
              <a:rPr lang="es-PE" sz="1600" b="1" dirty="0">
                <a:solidFill>
                  <a:srgbClr val="FF0000"/>
                </a:solidFill>
                <a:latin typeface="Arial Narrow" panose="020B0606020202030204" pitchFamily="34" charset="0"/>
              </a:rPr>
              <a:t>OBJETIVOS</a:t>
            </a:r>
            <a:r>
              <a:rPr lang="es-PE" sz="1600" b="1" dirty="0">
                <a:solidFill>
                  <a:srgbClr val="297E96"/>
                </a:solidFill>
                <a:latin typeface="Arial Narrow" panose="020B0606020202030204" pitchFamily="34" charset="0"/>
              </a:rPr>
              <a:t> DE LA EVALUACION DE RIESGO</a:t>
            </a:r>
          </a:p>
        </p:txBody>
      </p:sp>
      <p:graphicFrame>
        <p:nvGraphicFramePr>
          <p:cNvPr id="5" name="Diagrama 4"/>
          <p:cNvGraphicFramePr/>
          <p:nvPr/>
        </p:nvGraphicFramePr>
        <p:xfrm>
          <a:off x="70943" y="1186626"/>
          <a:ext cx="6566959" cy="47350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rotWithShape="1">
          <a:blip r:embed="rId7"/>
          <a:srcRect l="27176" t="10519" r="28550" b="3863"/>
          <a:stretch/>
        </p:blipFill>
        <p:spPr>
          <a:xfrm>
            <a:off x="6502866" y="1579418"/>
            <a:ext cx="2316638" cy="33624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Elipse 6"/>
          <p:cNvSpPr/>
          <p:nvPr/>
        </p:nvSpPr>
        <p:spPr>
          <a:xfrm>
            <a:off x="2077464" y="1314649"/>
            <a:ext cx="551316" cy="5295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ln w="0"/>
                <a:solidFill>
                  <a:schemeClr val="tx1"/>
                </a:solidFill>
                <a:effectLst>
                  <a:outerShdw blurRad="38100" dist="19050" dir="2700000" algn="tl" rotWithShape="0">
                    <a:schemeClr val="dk1">
                      <a:alpha val="40000"/>
                    </a:schemeClr>
                  </a:outerShdw>
                </a:effectLst>
              </a:rPr>
              <a:t>1</a:t>
            </a:r>
            <a:endParaRPr lang="en-US" sz="2000" dirty="0"/>
          </a:p>
        </p:txBody>
      </p:sp>
      <p:sp>
        <p:nvSpPr>
          <p:cNvPr id="8" name="Elipse 7"/>
          <p:cNvSpPr/>
          <p:nvPr/>
        </p:nvSpPr>
        <p:spPr>
          <a:xfrm>
            <a:off x="5836663" y="3289392"/>
            <a:ext cx="551316" cy="5295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ln w="0"/>
                <a:solidFill>
                  <a:schemeClr val="tx1"/>
                </a:solidFill>
                <a:effectLst>
                  <a:outerShdw blurRad="38100" dist="19050" dir="2700000" algn="tl" rotWithShape="0">
                    <a:schemeClr val="dk1">
                      <a:alpha val="40000"/>
                    </a:schemeClr>
                  </a:outerShdw>
                </a:effectLst>
              </a:rPr>
              <a:t>2</a:t>
            </a:r>
            <a:endParaRPr lang="en-US" sz="2000" dirty="0"/>
          </a:p>
        </p:txBody>
      </p:sp>
      <p:sp>
        <p:nvSpPr>
          <p:cNvPr id="9" name="Elipse 8"/>
          <p:cNvSpPr/>
          <p:nvPr/>
        </p:nvSpPr>
        <p:spPr>
          <a:xfrm>
            <a:off x="4064283" y="5212573"/>
            <a:ext cx="551316" cy="5295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ln w="0"/>
                <a:solidFill>
                  <a:schemeClr val="tx1"/>
                </a:solidFill>
                <a:effectLst>
                  <a:outerShdw blurRad="38100" dist="19050" dir="2700000" algn="tl" rotWithShape="0">
                    <a:schemeClr val="dk1">
                      <a:alpha val="40000"/>
                    </a:schemeClr>
                  </a:outerShdw>
                </a:effectLst>
              </a:rPr>
              <a:t>3</a:t>
            </a:r>
            <a:endParaRPr lang="en-US" sz="2000" dirty="0"/>
          </a:p>
        </p:txBody>
      </p:sp>
      <p:sp>
        <p:nvSpPr>
          <p:cNvPr id="10" name="Elipse 9"/>
          <p:cNvSpPr/>
          <p:nvPr/>
        </p:nvSpPr>
        <p:spPr>
          <a:xfrm>
            <a:off x="332330" y="3393010"/>
            <a:ext cx="551316" cy="5295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2000" dirty="0" smtClean="0">
                <a:ln w="0"/>
                <a:solidFill>
                  <a:schemeClr val="tx1"/>
                </a:solidFill>
                <a:effectLst>
                  <a:outerShdw blurRad="38100" dist="19050" dir="2700000" algn="tl" rotWithShape="0">
                    <a:schemeClr val="dk1">
                      <a:alpha val="40000"/>
                    </a:schemeClr>
                  </a:outerShdw>
                </a:effectLst>
              </a:rPr>
              <a:t>4</a:t>
            </a:r>
            <a:endParaRPr lang="en-US" sz="2000" dirty="0"/>
          </a:p>
        </p:txBody>
      </p:sp>
    </p:spTree>
    <p:extLst>
      <p:ext uri="{BB962C8B-B14F-4D97-AF65-F5344CB8AC3E}">
        <p14:creationId xmlns:p14="http://schemas.microsoft.com/office/powerpoint/2010/main" val="313561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1 Rectángulo"/>
          <p:cNvSpPr>
            <a:spLocks noChangeArrowheads="1"/>
          </p:cNvSpPr>
          <p:nvPr/>
        </p:nvSpPr>
        <p:spPr bwMode="auto">
          <a:xfrm>
            <a:off x="166686" y="834917"/>
            <a:ext cx="8793162" cy="3737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5306" tIns="32653" rIns="65306" bIns="32653" numCol="1" anchor="ctr" anchorCtr="0" compatLnSpc="1">
            <a:prstTxWarp prst="textNoShape">
              <a:avLst/>
            </a:prstTxWarp>
            <a:spAutoFit/>
          </a:bodyPr>
          <a:lstStyle/>
          <a:p>
            <a:pPr algn="ctr" eaLnBrk="1" hangingPunct="1"/>
            <a:r>
              <a:rPr lang="es-PE" sz="2000" b="1" dirty="0">
                <a:latin typeface="Arial Narrow" panose="020B0606020202030204" pitchFamily="34" charset="0"/>
              </a:rPr>
              <a:t>FLUJOGRAMA DEL PROCESO </a:t>
            </a:r>
            <a:r>
              <a:rPr lang="es-PE" sz="2000" b="1" dirty="0" smtClean="0">
                <a:latin typeface="Arial Narrow" panose="020B0606020202030204" pitchFamily="34" charset="0"/>
              </a:rPr>
              <a:t>METODOLÓGICO PARA ELABORAR LAS EVAR</a:t>
            </a:r>
            <a:endParaRPr lang="es-PE" altLang="es-PE" sz="2000" b="1" dirty="0">
              <a:solidFill>
                <a:schemeClr val="tx2">
                  <a:lumMod val="50000"/>
                </a:schemeClr>
              </a:solidFill>
              <a:latin typeface="Arial Narrow" panose="020B0606020202030204" pitchFamily="34" charset="0"/>
            </a:endParaRPr>
          </a:p>
        </p:txBody>
      </p:sp>
      <p:pic>
        <p:nvPicPr>
          <p:cNvPr id="6" name="Imagen 5"/>
          <p:cNvPicPr/>
          <p:nvPr/>
        </p:nvPicPr>
        <p:blipFill rotWithShape="1">
          <a:blip r:embed="rId3"/>
          <a:srcRect l="577" t="5166" r="12810" b="5154"/>
          <a:stretch/>
        </p:blipFill>
        <p:spPr bwMode="auto">
          <a:xfrm>
            <a:off x="361155" y="1208637"/>
            <a:ext cx="8404225" cy="5438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55056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Resultado de imagen para imagen de Equipo multifunc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27" y="1756911"/>
            <a:ext cx="6783977" cy="3815988"/>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p:cNvSpPr txBox="1"/>
          <p:nvPr/>
        </p:nvSpPr>
        <p:spPr>
          <a:xfrm>
            <a:off x="3048000" y="895927"/>
            <a:ext cx="3020955" cy="584775"/>
          </a:xfrm>
          <a:prstGeom prst="rect">
            <a:avLst/>
          </a:prstGeom>
          <a:noFill/>
        </p:spPr>
        <p:txBody>
          <a:bodyPr wrap="none" rtlCol="0">
            <a:spAutoFit/>
          </a:bodyPr>
          <a:lstStyle/>
          <a:p>
            <a:r>
              <a:rPr lang="es-PE" sz="3200" b="1" dirty="0" smtClean="0">
                <a:solidFill>
                  <a:srgbClr val="297E96"/>
                </a:solidFill>
                <a:effectLst>
                  <a:outerShdw blurRad="38100" dist="38100" dir="2700000" algn="tl">
                    <a:srgbClr val="000000">
                      <a:alpha val="43137"/>
                    </a:srgbClr>
                  </a:outerShdw>
                </a:effectLst>
                <a:latin typeface="Arial Narrow" panose="020B0606020202030204" pitchFamily="34" charset="0"/>
              </a:rPr>
              <a:t>GRUPO TECNICO</a:t>
            </a:r>
            <a:endParaRPr lang="es-PE" sz="3200"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187340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82" t="12681" r="20351" b="14493"/>
          <a:stretch/>
        </p:blipFill>
        <p:spPr bwMode="auto">
          <a:xfrm>
            <a:off x="4843488" y="3264643"/>
            <a:ext cx="3998112" cy="273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700" y="955181"/>
            <a:ext cx="4248727" cy="2389909"/>
          </a:xfrm>
          <a:prstGeom prst="rect">
            <a:avLst/>
          </a:prstGeom>
        </p:spPr>
      </p:pic>
      <p:sp>
        <p:nvSpPr>
          <p:cNvPr id="6" name="CuadroTexto 5"/>
          <p:cNvSpPr txBox="1"/>
          <p:nvPr/>
        </p:nvSpPr>
        <p:spPr>
          <a:xfrm>
            <a:off x="5068800" y="1342326"/>
            <a:ext cx="3772801" cy="923330"/>
          </a:xfrm>
          <a:prstGeom prst="rect">
            <a:avLst/>
          </a:prstGeom>
          <a:noFill/>
        </p:spPr>
        <p:txBody>
          <a:bodyPr wrap="square" rtlCol="0">
            <a:spAutoFit/>
          </a:bodyPr>
          <a:lstStyle/>
          <a:p>
            <a:r>
              <a:rPr lang="es-PE" b="1" dirty="0" smtClean="0">
                <a:solidFill>
                  <a:srgbClr val="297E96"/>
                </a:solidFill>
                <a:effectLst>
                  <a:outerShdw blurRad="38100" dist="38100" dir="2700000" algn="tl">
                    <a:srgbClr val="000000">
                      <a:alpha val="43137"/>
                    </a:srgbClr>
                  </a:outerShdw>
                </a:effectLst>
                <a:latin typeface="Arial Narrow" panose="020B0606020202030204" pitchFamily="34" charset="0"/>
              </a:rPr>
              <a:t>REUNION Y COORDINACIONES CON EL GRUPO DE TRABAJO DE GRD DE LA MUNICIPALIDAD</a:t>
            </a:r>
            <a:endParaRPr lang="es-PE"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47720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513" y="1409928"/>
            <a:ext cx="3112395" cy="214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0170" y="1409928"/>
            <a:ext cx="3102691" cy="212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2983" y="3765530"/>
            <a:ext cx="2997067" cy="2127270"/>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128" y="3765529"/>
            <a:ext cx="3509933" cy="2127270"/>
          </a:xfrm>
          <a:prstGeom prst="rect">
            <a:avLst/>
          </a:prstGeom>
        </p:spPr>
      </p:pic>
      <p:sp>
        <p:nvSpPr>
          <p:cNvPr id="7" name="CuadroTexto 6"/>
          <p:cNvSpPr txBox="1"/>
          <p:nvPr/>
        </p:nvSpPr>
        <p:spPr>
          <a:xfrm>
            <a:off x="628996" y="600726"/>
            <a:ext cx="6808603" cy="369332"/>
          </a:xfrm>
          <a:prstGeom prst="rect">
            <a:avLst/>
          </a:prstGeom>
          <a:noFill/>
        </p:spPr>
        <p:txBody>
          <a:bodyPr wrap="square" rtlCol="0">
            <a:spAutoFit/>
          </a:bodyPr>
          <a:lstStyle/>
          <a:p>
            <a:r>
              <a:rPr lang="es-PE" b="1" dirty="0" smtClean="0">
                <a:solidFill>
                  <a:srgbClr val="297E96"/>
                </a:solidFill>
                <a:effectLst>
                  <a:outerShdw blurRad="38100" dist="38100" dir="2700000" algn="tl">
                    <a:srgbClr val="000000">
                      <a:alpha val="43137"/>
                    </a:srgbClr>
                  </a:outerShdw>
                </a:effectLst>
                <a:latin typeface="Arial Narrow" panose="020B0606020202030204" pitchFamily="34" charset="0"/>
              </a:rPr>
              <a:t>RECONOCIMIENTO DE CAMPO: IDENTIFICAR EL PELIGRO</a:t>
            </a:r>
            <a:endParaRPr lang="es-PE"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104535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contenido 2">
            <a:extLst>
              <a:ext uri="{FF2B5EF4-FFF2-40B4-BE49-F238E27FC236}">
                <a16:creationId xmlns:a16="http://schemas.microsoft.com/office/drawing/2014/main" id="{600BF293-096C-472A-91EF-9960494368CF}"/>
              </a:ext>
            </a:extLst>
          </p:cNvPr>
          <p:cNvSpPr txBox="1">
            <a:spLocks/>
          </p:cNvSpPr>
          <p:nvPr/>
        </p:nvSpPr>
        <p:spPr>
          <a:xfrm>
            <a:off x="404461" y="657417"/>
            <a:ext cx="1671937" cy="3857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ct val="0"/>
              </a:spcBef>
            </a:pPr>
            <a:r>
              <a:rPr lang="es-PE" sz="1800" b="1" dirty="0">
                <a:solidFill>
                  <a:srgbClr val="1F7B91"/>
                </a:solidFill>
                <a:latin typeface="Arial" panose="020B0604020202020204" pitchFamily="34" charset="0"/>
                <a:cs typeface="Arial" panose="020B0604020202020204" pitchFamily="34" charset="0"/>
              </a:rPr>
              <a:t>ÍNDICE</a:t>
            </a:r>
          </a:p>
        </p:txBody>
      </p:sp>
      <p:cxnSp>
        <p:nvCxnSpPr>
          <p:cNvPr id="12" name="Straight Connector 1">
            <a:extLst>
              <a:ext uri="{FF2B5EF4-FFF2-40B4-BE49-F238E27FC236}">
                <a16:creationId xmlns:a16="http://schemas.microsoft.com/office/drawing/2014/main" id="{DC44C904-2B72-4E01-B8F0-8082D8A247EF}"/>
              </a:ext>
            </a:extLst>
          </p:cNvPr>
          <p:cNvCxnSpPr>
            <a:cxnSpLocks/>
          </p:cNvCxnSpPr>
          <p:nvPr/>
        </p:nvCxnSpPr>
        <p:spPr>
          <a:xfrm>
            <a:off x="1707589" y="671019"/>
            <a:ext cx="0" cy="5489653"/>
          </a:xfrm>
          <a:prstGeom prst="line">
            <a:avLst/>
          </a:prstGeom>
          <a:ln w="38100">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Oval 2">
            <a:extLst>
              <a:ext uri="{FF2B5EF4-FFF2-40B4-BE49-F238E27FC236}">
                <a16:creationId xmlns:a16="http://schemas.microsoft.com/office/drawing/2014/main" id="{D5A62199-D796-41BC-AAFA-02E961776041}"/>
              </a:ext>
            </a:extLst>
          </p:cNvPr>
          <p:cNvSpPr/>
          <p:nvPr/>
        </p:nvSpPr>
        <p:spPr>
          <a:xfrm>
            <a:off x="1609383" y="755041"/>
            <a:ext cx="183179" cy="190469"/>
          </a:xfrm>
          <a:prstGeom prst="ellipse">
            <a:avLst/>
          </a:prstGeom>
          <a:solidFill>
            <a:schemeClr val="bg1"/>
          </a:solidFill>
          <a:ln w="28575">
            <a:solidFill>
              <a:srgbClr val="8DB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dirty="0">
              <a:latin typeface="+mj-lt"/>
            </a:endParaRPr>
          </a:p>
        </p:txBody>
      </p:sp>
      <p:sp>
        <p:nvSpPr>
          <p:cNvPr id="14" name="Oval 4">
            <a:extLst>
              <a:ext uri="{FF2B5EF4-FFF2-40B4-BE49-F238E27FC236}">
                <a16:creationId xmlns:a16="http://schemas.microsoft.com/office/drawing/2014/main" id="{CC124D68-C0CB-4387-A84C-AE7B5BFA893B}"/>
              </a:ext>
            </a:extLst>
          </p:cNvPr>
          <p:cNvSpPr/>
          <p:nvPr/>
        </p:nvSpPr>
        <p:spPr>
          <a:xfrm>
            <a:off x="1615999" y="3086684"/>
            <a:ext cx="183179" cy="190469"/>
          </a:xfrm>
          <a:prstGeom prst="ellipse">
            <a:avLst/>
          </a:prstGeom>
          <a:solidFill>
            <a:schemeClr val="bg1"/>
          </a:solidFill>
          <a:ln w="28575">
            <a:solidFill>
              <a:srgbClr val="DA75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dirty="0">
              <a:latin typeface="+mj-lt"/>
            </a:endParaRPr>
          </a:p>
        </p:txBody>
      </p:sp>
      <p:sp>
        <p:nvSpPr>
          <p:cNvPr id="16" name="Rectángulo 15">
            <a:extLst>
              <a:ext uri="{FF2B5EF4-FFF2-40B4-BE49-F238E27FC236}">
                <a16:creationId xmlns:a16="http://schemas.microsoft.com/office/drawing/2014/main" id="{E1A708FF-F308-4BFF-9697-8928EA5E1718}"/>
              </a:ext>
            </a:extLst>
          </p:cNvPr>
          <p:cNvSpPr/>
          <p:nvPr/>
        </p:nvSpPr>
        <p:spPr>
          <a:xfrm>
            <a:off x="1884151" y="657417"/>
            <a:ext cx="5576376" cy="8217634"/>
          </a:xfrm>
          <a:prstGeom prst="rect">
            <a:avLst/>
          </a:prstGeom>
        </p:spPr>
        <p:txBody>
          <a:bodyPr wrap="square">
            <a:spAutoFit/>
          </a:bodyPr>
          <a:lstStyle/>
          <a:p>
            <a:r>
              <a:rPr lang="es-ES" sz="1600" b="1" dirty="0">
                <a:solidFill>
                  <a:srgbClr val="006F7E"/>
                </a:solidFill>
                <a:latin typeface="Arial Narrow" panose="020B0606020202030204" pitchFamily="34" charset="0"/>
              </a:rPr>
              <a:t>INTRODUCCIÓN</a:t>
            </a:r>
            <a:endParaRPr lang="es-ES" sz="1600" dirty="0">
              <a:solidFill>
                <a:srgbClr val="006F7E"/>
              </a:solidFill>
              <a:latin typeface="Arial Narrow" panose="020B0606020202030204" pitchFamily="34" charset="0"/>
            </a:endParaRPr>
          </a:p>
          <a:p>
            <a:endParaRPr lang="es-ES" sz="1600" b="1" dirty="0" smtClean="0">
              <a:solidFill>
                <a:srgbClr val="297E96"/>
              </a:solidFill>
              <a:latin typeface="Arial Narrow" panose="020B0606020202030204" pitchFamily="34" charset="0"/>
            </a:endParaRPr>
          </a:p>
          <a:p>
            <a:r>
              <a:rPr lang="es-ES" sz="1600" b="1" dirty="0" smtClean="0">
                <a:solidFill>
                  <a:srgbClr val="006F7E"/>
                </a:solidFill>
                <a:latin typeface="Arial Narrow" panose="020B0606020202030204" pitchFamily="34" charset="0"/>
              </a:rPr>
              <a:t>EVALUACION DEL RIESGO</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Marco normativo: </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Ley del SINAGERD: Proceso y Subprocesos de la Estimación  </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Funciones De los Gobiernos Regionales y Locales</a:t>
            </a:r>
          </a:p>
          <a:p>
            <a:endParaRPr lang="es-ES" sz="1600" dirty="0" smtClean="0">
              <a:solidFill>
                <a:srgbClr val="006F7E"/>
              </a:solidFill>
              <a:latin typeface="Arial Narrow" panose="020B0606020202030204" pitchFamily="34" charset="0"/>
            </a:endParaRPr>
          </a:p>
          <a:p>
            <a:r>
              <a:rPr lang="es-ES" sz="1600" b="1" dirty="0">
                <a:solidFill>
                  <a:srgbClr val="006F7E"/>
                </a:solidFill>
                <a:latin typeface="Arial Narrow" panose="020B0606020202030204" pitchFamily="34" charset="0"/>
              </a:rPr>
              <a:t>INSTRUMENTO </a:t>
            </a:r>
            <a:r>
              <a:rPr lang="es-ES" sz="1600" b="1" dirty="0" smtClean="0">
                <a:solidFill>
                  <a:srgbClr val="006F7E"/>
                </a:solidFill>
                <a:latin typeface="Arial Narrow" panose="020B0606020202030204" pitchFamily="34" charset="0"/>
              </a:rPr>
              <a:t>TECNICO: Evaluación de Riesgo-EVAR</a:t>
            </a:r>
            <a:endParaRPr lang="es-ES" sz="1600" dirty="0">
              <a:solidFill>
                <a:srgbClr val="006F7E"/>
              </a:solidFill>
              <a:latin typeface="Arial Narrow" panose="020B0606020202030204" pitchFamily="34" charset="0"/>
            </a:endParaRP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Definición</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Ámbito </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Objetivo</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Procesos metodológicos </a:t>
            </a:r>
          </a:p>
          <a:p>
            <a:pPr marL="285750" indent="-285750">
              <a:buFont typeface="Arial" panose="020B0604020202020204" pitchFamily="34" charset="0"/>
              <a:buChar char="•"/>
            </a:pPr>
            <a:r>
              <a:rPr lang="es-ES" sz="1600" dirty="0" smtClean="0">
                <a:solidFill>
                  <a:srgbClr val="006F7E"/>
                </a:solidFill>
                <a:latin typeface="Arial Narrow" panose="020B0606020202030204" pitchFamily="34" charset="0"/>
              </a:rPr>
              <a:t>Procedimientos para la ejecución de las EVAR </a:t>
            </a:r>
          </a:p>
          <a:p>
            <a:endParaRPr lang="es-ES" sz="1600" dirty="0">
              <a:solidFill>
                <a:srgbClr val="006F7E"/>
              </a:solidFill>
              <a:latin typeface="Arial Narrow" panose="020B0606020202030204" pitchFamily="34" charset="0"/>
            </a:endParaRPr>
          </a:p>
          <a:p>
            <a:r>
              <a:rPr lang="es-ES" sz="1600" b="1" dirty="0" smtClean="0">
                <a:solidFill>
                  <a:srgbClr val="006F7E"/>
                </a:solidFill>
                <a:latin typeface="Arial Narrow" panose="020B0606020202030204" pitchFamily="34" charset="0"/>
              </a:rPr>
              <a:t>SU </a:t>
            </a:r>
            <a:r>
              <a:rPr lang="es-ES" sz="1600" b="1" dirty="0">
                <a:solidFill>
                  <a:srgbClr val="006F7E"/>
                </a:solidFill>
                <a:latin typeface="Arial Narrow" panose="020B0606020202030204" pitchFamily="34" charset="0"/>
              </a:rPr>
              <a:t>APLICACIÓN </a:t>
            </a:r>
            <a:r>
              <a:rPr lang="es-ES" sz="1600" b="1" dirty="0" smtClean="0">
                <a:solidFill>
                  <a:srgbClr val="006F7E"/>
                </a:solidFill>
                <a:latin typeface="Arial Narrow" panose="020B0606020202030204" pitchFamily="34" charset="0"/>
              </a:rPr>
              <a:t>DE LAS </a:t>
            </a:r>
            <a:r>
              <a:rPr lang="es-ES" sz="1600" b="1" dirty="0">
                <a:solidFill>
                  <a:srgbClr val="006F7E"/>
                </a:solidFill>
                <a:latin typeface="Arial Narrow" panose="020B0606020202030204" pitchFamily="34" charset="0"/>
              </a:rPr>
              <a:t>EVAR </a:t>
            </a:r>
            <a:r>
              <a:rPr lang="es-ES" sz="1600" b="1" dirty="0" smtClean="0">
                <a:solidFill>
                  <a:srgbClr val="006F7E"/>
                </a:solidFill>
                <a:latin typeface="Arial Narrow" panose="020B0606020202030204" pitchFamily="34" charset="0"/>
              </a:rPr>
              <a:t>EN </a:t>
            </a:r>
            <a:r>
              <a:rPr lang="es-ES" sz="1600" b="1" dirty="0">
                <a:solidFill>
                  <a:srgbClr val="006F7E"/>
                </a:solidFill>
                <a:latin typeface="Arial Narrow" panose="020B0606020202030204" pitchFamily="34" charset="0"/>
              </a:rPr>
              <a:t>LA PLANIFICACION </a:t>
            </a:r>
            <a:r>
              <a:rPr lang="es-ES" sz="1600" b="1" dirty="0" smtClean="0">
                <a:solidFill>
                  <a:srgbClr val="006F7E"/>
                </a:solidFill>
                <a:latin typeface="Arial Narrow" panose="020B0606020202030204" pitchFamily="34" charset="0"/>
              </a:rPr>
              <a:t>TERRITORIAL</a:t>
            </a:r>
          </a:p>
          <a:p>
            <a:pPr marL="285750" indent="-285750">
              <a:buFont typeface="Arial" panose="020B0604020202020204" pitchFamily="34" charset="0"/>
              <a:buChar char="•"/>
            </a:pPr>
            <a:r>
              <a:rPr lang="es-ES" sz="1600" dirty="0">
                <a:solidFill>
                  <a:srgbClr val="006F7E"/>
                </a:solidFill>
                <a:latin typeface="Arial Narrow" panose="020B0606020202030204" pitchFamily="34" charset="0"/>
              </a:rPr>
              <a:t>Planes de Acondicionamiento Territorial en el marco de la Reconstrucción con </a:t>
            </a:r>
            <a:r>
              <a:rPr lang="es-ES" sz="1600" dirty="0" smtClean="0">
                <a:solidFill>
                  <a:srgbClr val="006F7E"/>
                </a:solidFill>
                <a:latin typeface="Arial Narrow" panose="020B0606020202030204" pitchFamily="34" charset="0"/>
              </a:rPr>
              <a:t>Cambios.</a:t>
            </a:r>
          </a:p>
          <a:p>
            <a:pPr marL="285750" indent="-285750">
              <a:buFont typeface="Arial" panose="020B0604020202020204" pitchFamily="34" charset="0"/>
              <a:buChar char="•"/>
            </a:pPr>
            <a:r>
              <a:rPr lang="es-PE" sz="1600" dirty="0" smtClean="0">
                <a:solidFill>
                  <a:srgbClr val="006F7E"/>
                </a:solidFill>
                <a:latin typeface="Arial Narrow" panose="020B0606020202030204" pitchFamily="34" charset="0"/>
              </a:rPr>
              <a:t>Planes de Desarrollo Metropolitano y Planes de Desarrollo Urbano en el marco de la Reconstrucción con cambio.</a:t>
            </a:r>
          </a:p>
          <a:p>
            <a:pPr marL="285750" indent="-285750">
              <a:buFont typeface="Arial" panose="020B0604020202020204" pitchFamily="34" charset="0"/>
              <a:buChar char="•"/>
            </a:pPr>
            <a:r>
              <a:rPr lang="es-PE" sz="1600" dirty="0" smtClean="0">
                <a:solidFill>
                  <a:srgbClr val="006F7E"/>
                </a:solidFill>
                <a:latin typeface="Arial Narrow" panose="020B0606020202030204" pitchFamily="34" charset="0"/>
              </a:rPr>
              <a:t>Planes de Prevención y Reducción del Riesgo de Desastre.</a:t>
            </a:r>
          </a:p>
          <a:p>
            <a:pPr marL="285750" indent="-285750">
              <a:buFont typeface="Arial" panose="020B0604020202020204" pitchFamily="34" charset="0"/>
              <a:buChar char="•"/>
            </a:pPr>
            <a:endParaRPr lang="es-PE" sz="1600" dirty="0">
              <a:solidFill>
                <a:srgbClr val="92D050"/>
              </a:solidFill>
              <a:latin typeface="Arial Narrow" panose="020B0606020202030204" pitchFamily="34" charset="0"/>
            </a:endParaRPr>
          </a:p>
          <a:p>
            <a:r>
              <a:rPr lang="es-ES" sz="1600" b="1" dirty="0" smtClean="0">
                <a:solidFill>
                  <a:srgbClr val="297E96"/>
                </a:solidFill>
                <a:latin typeface="Arial Narrow" panose="020B0606020202030204" pitchFamily="34" charset="0"/>
              </a:rPr>
              <a:t>EVALUACIONES DE RIESGO EN EL MARCO DE LA LEY 30556</a:t>
            </a:r>
          </a:p>
          <a:p>
            <a:endParaRPr lang="es-ES" sz="1600" b="1" dirty="0" smtClean="0">
              <a:solidFill>
                <a:srgbClr val="297E96"/>
              </a:solidFill>
              <a:latin typeface="Arial Narrow" panose="020B0606020202030204" pitchFamily="34" charset="0"/>
            </a:endParaRPr>
          </a:p>
          <a:p>
            <a:r>
              <a:rPr lang="es-ES" sz="1600" b="1" dirty="0">
                <a:solidFill>
                  <a:srgbClr val="297E96"/>
                </a:solidFill>
                <a:latin typeface="Arial Narrow" panose="020B0606020202030204" pitchFamily="34" charset="0"/>
              </a:rPr>
              <a:t>I</a:t>
            </a:r>
            <a:r>
              <a:rPr lang="es-ES" sz="1600" b="1" dirty="0" smtClean="0">
                <a:solidFill>
                  <a:srgbClr val="297E96"/>
                </a:solidFill>
                <a:latin typeface="Arial Narrow" panose="020B0606020202030204" pitchFamily="34" charset="0"/>
              </a:rPr>
              <a:t>NFORMACIÓN DISPONIBLE DE LA GRD PARA LA  PLANIFICACIÓN TERRITORIAL </a:t>
            </a:r>
            <a:endParaRPr lang="es-ES" sz="1600" b="1" dirty="0">
              <a:solidFill>
                <a:srgbClr val="297E96"/>
              </a:solidFill>
              <a:latin typeface="Arial Narrow" panose="020B0606020202030204" pitchFamily="34" charset="0"/>
            </a:endParaRPr>
          </a:p>
          <a:p>
            <a:endParaRPr lang="es-ES" sz="1600" dirty="0">
              <a:solidFill>
                <a:srgbClr val="297E96"/>
              </a:solidFill>
              <a:latin typeface="Arial Narrow" panose="020B0606020202030204" pitchFamily="34" charset="0"/>
            </a:endParaRPr>
          </a:p>
          <a:p>
            <a:pPr marL="285750" indent="-285750">
              <a:buFont typeface="Arial" panose="020B0604020202020204" pitchFamily="34" charset="0"/>
              <a:buChar char="•"/>
            </a:pPr>
            <a:r>
              <a:rPr lang="es-PE" sz="1600" dirty="0">
                <a:solidFill>
                  <a:schemeClr val="tx1">
                    <a:lumMod val="75000"/>
                    <a:lumOff val="25000"/>
                  </a:schemeClr>
                </a:solidFill>
                <a:latin typeface="Arial Narrow" panose="020B0606020202030204" pitchFamily="34" charset="0"/>
              </a:rPr>
              <a:t>Sistema de Información para la Gestión del Riesgo de </a:t>
            </a:r>
            <a:r>
              <a:rPr lang="es-PE" sz="1600" dirty="0" smtClean="0">
                <a:solidFill>
                  <a:schemeClr val="tx1">
                    <a:lumMod val="75000"/>
                    <a:lumOff val="25000"/>
                  </a:schemeClr>
                </a:solidFill>
                <a:latin typeface="Arial Narrow" panose="020B0606020202030204" pitchFamily="34" charset="0"/>
              </a:rPr>
              <a:t>Desastres</a:t>
            </a:r>
          </a:p>
          <a:p>
            <a:pPr marL="285750" indent="-285750">
              <a:buFont typeface="Arial" panose="020B0604020202020204" pitchFamily="34" charset="0"/>
              <a:buChar char="•"/>
            </a:pPr>
            <a:endParaRPr lang="es-ES" sz="1600" b="1" dirty="0" smtClean="0">
              <a:solidFill>
                <a:srgbClr val="297E96"/>
              </a:solidFill>
              <a:latin typeface="Arial Narrow" panose="020B0606020202030204" pitchFamily="34" charset="0"/>
            </a:endParaRPr>
          </a:p>
          <a:p>
            <a:endParaRPr lang="es-ES" sz="1600" b="1" dirty="0" smtClean="0">
              <a:solidFill>
                <a:srgbClr val="297E96"/>
              </a:solidFill>
              <a:latin typeface="Arial Narrow" panose="020B0606020202030204" pitchFamily="34" charset="0"/>
            </a:endParaRPr>
          </a:p>
          <a:p>
            <a:r>
              <a:rPr lang="es-ES" sz="1600" b="1" dirty="0" smtClean="0">
                <a:solidFill>
                  <a:srgbClr val="297E96"/>
                </a:solidFill>
                <a:latin typeface="Arial Narrow" panose="020B0606020202030204" pitchFamily="34" charset="0"/>
              </a:rPr>
              <a:t>ARTICULACION DE LOS INSTRUMENTOS DE GRD EN LA PLANIFICACION TERRITORIAL</a:t>
            </a:r>
            <a:endParaRPr lang="es-ES" sz="1600" b="1" dirty="0">
              <a:solidFill>
                <a:srgbClr val="297E96"/>
              </a:solidFill>
              <a:latin typeface="Arial Narrow" panose="020B0606020202030204" pitchFamily="34" charset="0"/>
            </a:endParaRPr>
          </a:p>
          <a:p>
            <a:endParaRPr lang="es-ES" sz="1600" dirty="0">
              <a:solidFill>
                <a:srgbClr val="297E96"/>
              </a:solidFill>
              <a:latin typeface="Arial Narrow" panose="020B0606020202030204" pitchFamily="34" charset="0"/>
            </a:endParaRPr>
          </a:p>
        </p:txBody>
      </p:sp>
      <p:sp>
        <p:nvSpPr>
          <p:cNvPr id="17" name="Oval 4">
            <a:extLst>
              <a:ext uri="{FF2B5EF4-FFF2-40B4-BE49-F238E27FC236}">
                <a16:creationId xmlns:a16="http://schemas.microsoft.com/office/drawing/2014/main" id="{8AC77466-F14E-45AD-B291-0CDFC0F09811}"/>
              </a:ext>
            </a:extLst>
          </p:cNvPr>
          <p:cNvSpPr/>
          <p:nvPr/>
        </p:nvSpPr>
        <p:spPr>
          <a:xfrm>
            <a:off x="1609382" y="4854677"/>
            <a:ext cx="183179" cy="190469"/>
          </a:xfrm>
          <a:prstGeom prst="ellipse">
            <a:avLst/>
          </a:prstGeom>
          <a:solidFill>
            <a:schemeClr val="bg1"/>
          </a:solidFill>
          <a:ln w="28575">
            <a:solidFill>
              <a:srgbClr val="0093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dirty="0">
              <a:latin typeface="+mj-lt"/>
            </a:endParaRPr>
          </a:p>
        </p:txBody>
      </p:sp>
    </p:spTree>
    <p:extLst>
      <p:ext uri="{BB962C8B-B14F-4D97-AF65-F5344CB8AC3E}">
        <p14:creationId xmlns:p14="http://schemas.microsoft.com/office/powerpoint/2010/main" val="17584007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p:cNvSpPr>
            <a:spLocks noChangeArrowheads="1"/>
          </p:cNvSpPr>
          <p:nvPr/>
        </p:nvSpPr>
        <p:spPr bwMode="auto">
          <a:xfrm>
            <a:off x="784076" y="714757"/>
            <a:ext cx="71863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PE" altLang="es-PE" sz="2000" b="1" dirty="0" smtClean="0">
                <a:solidFill>
                  <a:srgbClr val="297E96"/>
                </a:solidFill>
                <a:latin typeface="Arial Narrow" panose="020B0606020202030204" pitchFamily="34" charset="0"/>
              </a:rPr>
              <a:t>IDENTIFICAR LOS FACTORES </a:t>
            </a:r>
            <a:r>
              <a:rPr lang="es-PE" altLang="es-PE" sz="2000" b="1" dirty="0">
                <a:solidFill>
                  <a:srgbClr val="297E96"/>
                </a:solidFill>
                <a:latin typeface="Arial Narrow" panose="020B0606020202030204" pitchFamily="34" charset="0"/>
              </a:rPr>
              <a:t>CONDICIONANTES DEL PELIGRO</a:t>
            </a:r>
            <a:endParaRPr lang="es-PE" altLang="es-PE" sz="2000" dirty="0">
              <a:solidFill>
                <a:srgbClr val="297E96"/>
              </a:solidFill>
              <a:latin typeface="Arial Narrow" panose="020B0606020202030204" pitchFamily="34" charset="0"/>
            </a:endParaRPr>
          </a:p>
        </p:txBody>
      </p:sp>
      <p:pic>
        <p:nvPicPr>
          <p:cNvPr id="3" name="Imagen 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583" y="1186830"/>
            <a:ext cx="6103310" cy="499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9911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7127" y="1250698"/>
            <a:ext cx="3537968" cy="242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6945" y="1301431"/>
            <a:ext cx="3099855" cy="232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7510" y="3815296"/>
            <a:ext cx="3160078" cy="215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p:cNvSpPr/>
          <p:nvPr/>
        </p:nvSpPr>
        <p:spPr>
          <a:xfrm rot="20755705">
            <a:off x="4363179" y="4065583"/>
            <a:ext cx="303991" cy="838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Rectángulo 5"/>
          <p:cNvSpPr/>
          <p:nvPr/>
        </p:nvSpPr>
        <p:spPr>
          <a:xfrm rot="20265344">
            <a:off x="3665412" y="4220448"/>
            <a:ext cx="200737" cy="714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p:cNvSpPr txBox="1"/>
          <p:nvPr/>
        </p:nvSpPr>
        <p:spPr>
          <a:xfrm>
            <a:off x="516737" y="746120"/>
            <a:ext cx="7180063" cy="369332"/>
          </a:xfrm>
          <a:prstGeom prst="rect">
            <a:avLst/>
          </a:prstGeom>
          <a:noFill/>
        </p:spPr>
        <p:txBody>
          <a:bodyPr wrap="square" rtlCol="0">
            <a:spAutoFit/>
          </a:bodyPr>
          <a:lstStyle/>
          <a:p>
            <a:r>
              <a:rPr lang="es-PE" b="1" dirty="0" smtClean="0">
                <a:solidFill>
                  <a:srgbClr val="297E96"/>
                </a:solidFill>
                <a:effectLst>
                  <a:outerShdw blurRad="38100" dist="38100" dir="2700000" algn="tl">
                    <a:srgbClr val="000000">
                      <a:alpha val="43137"/>
                    </a:srgbClr>
                  </a:outerShdw>
                </a:effectLst>
                <a:latin typeface="Arial Narrow" panose="020B0606020202030204" pitchFamily="34" charset="0"/>
              </a:rPr>
              <a:t>LEVANTAMIENTO DE INFORMACION</a:t>
            </a:r>
            <a:endParaRPr lang="es-PE"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395755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mages03.olx-st.com/ui/17/43/56/1372169834_520813756_1-Se-vende-lotes-en-jicamarca-sanjuan-de-lurigancho-jicamarca-Huarochiri.jpg"/>
          <p:cNvPicPr>
            <a:picLocks noChangeAspect="1" noChangeArrowheads="1"/>
          </p:cNvPicPr>
          <p:nvPr/>
        </p:nvPicPr>
        <p:blipFill>
          <a:blip r:embed="rId2">
            <a:extLst>
              <a:ext uri="{28A0092B-C50C-407E-A947-70E740481C1C}">
                <a14:useLocalDpi xmlns:a14="http://schemas.microsoft.com/office/drawing/2010/main" val="0"/>
              </a:ext>
            </a:extLst>
          </a:blip>
          <a:srcRect t="27403" b="4381"/>
          <a:stretch>
            <a:fillRect/>
          </a:stretch>
        </p:blipFill>
        <p:spPr bwMode="auto">
          <a:xfrm>
            <a:off x="683568" y="2491569"/>
            <a:ext cx="7339012"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 Llamada con línea 1"/>
          <p:cNvSpPr/>
          <p:nvPr/>
        </p:nvSpPr>
        <p:spPr>
          <a:xfrm>
            <a:off x="527993" y="1477156"/>
            <a:ext cx="1065212" cy="438150"/>
          </a:xfrm>
          <a:prstGeom prst="borderCallout1">
            <a:avLst>
              <a:gd name="adj1" fmla="val 93377"/>
              <a:gd name="adj2" fmla="val 47917"/>
              <a:gd name="adj3" fmla="val 600684"/>
              <a:gd name="adj4" fmla="val 42097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786" dirty="0">
                <a:solidFill>
                  <a:schemeClr val="tx1"/>
                </a:solidFill>
              </a:rPr>
              <a:t>POBLACION (GRUPO ETAREO)</a:t>
            </a:r>
          </a:p>
        </p:txBody>
      </p:sp>
      <p:sp>
        <p:nvSpPr>
          <p:cNvPr id="6" name="3 Llamada con línea 1"/>
          <p:cNvSpPr/>
          <p:nvPr/>
        </p:nvSpPr>
        <p:spPr>
          <a:xfrm>
            <a:off x="4539605" y="6401581"/>
            <a:ext cx="1285875" cy="436563"/>
          </a:xfrm>
          <a:prstGeom prst="borderCallout1">
            <a:avLst>
              <a:gd name="adj1" fmla="val -12344"/>
              <a:gd name="adj2" fmla="val 50473"/>
              <a:gd name="adj3" fmla="val -493844"/>
              <a:gd name="adj4" fmla="val 46084"/>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786" dirty="0">
                <a:solidFill>
                  <a:schemeClr val="tx1"/>
                </a:solidFill>
              </a:rPr>
              <a:t>MATERIAL DE CONSTRUCCIÓN DE LA EDIFICACIÓN</a:t>
            </a:r>
          </a:p>
        </p:txBody>
      </p:sp>
      <p:sp>
        <p:nvSpPr>
          <p:cNvPr id="7" name="4 Llamada con línea 1"/>
          <p:cNvSpPr/>
          <p:nvPr/>
        </p:nvSpPr>
        <p:spPr>
          <a:xfrm>
            <a:off x="2945755" y="6406344"/>
            <a:ext cx="1065213" cy="436562"/>
          </a:xfrm>
          <a:prstGeom prst="borderCallout1">
            <a:avLst>
              <a:gd name="adj1" fmla="val -12344"/>
              <a:gd name="adj2" fmla="val 50473"/>
              <a:gd name="adj3" fmla="val -493844"/>
              <a:gd name="adj4" fmla="val 1934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786" dirty="0">
                <a:solidFill>
                  <a:schemeClr val="tx1"/>
                </a:solidFill>
              </a:rPr>
              <a:t>SERVICIOS BASICOS</a:t>
            </a:r>
          </a:p>
        </p:txBody>
      </p:sp>
      <p:sp>
        <p:nvSpPr>
          <p:cNvPr id="8" name="5 Llamada con línea 1"/>
          <p:cNvSpPr/>
          <p:nvPr/>
        </p:nvSpPr>
        <p:spPr>
          <a:xfrm>
            <a:off x="2277418" y="1485094"/>
            <a:ext cx="1063625" cy="438150"/>
          </a:xfrm>
          <a:prstGeom prst="borderCallout1">
            <a:avLst>
              <a:gd name="adj1" fmla="val 93377"/>
              <a:gd name="adj2" fmla="val 47917"/>
              <a:gd name="adj3" fmla="val 597575"/>
              <a:gd name="adj4" fmla="val 257373"/>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786" dirty="0">
                <a:solidFill>
                  <a:schemeClr val="tx1"/>
                </a:solidFill>
              </a:rPr>
              <a:t>CAMPAÑA DE DIFUSIÓN</a:t>
            </a:r>
          </a:p>
        </p:txBody>
      </p:sp>
      <p:sp>
        <p:nvSpPr>
          <p:cNvPr id="9" name="26 Rectángulo"/>
          <p:cNvSpPr>
            <a:spLocks noChangeArrowheads="1"/>
          </p:cNvSpPr>
          <p:nvPr/>
        </p:nvSpPr>
        <p:spPr bwMode="auto">
          <a:xfrm>
            <a:off x="866056" y="619564"/>
            <a:ext cx="7504112" cy="433067"/>
          </a:xfrm>
          <a:prstGeom prst="rect">
            <a:avLst/>
          </a:prstGeom>
          <a:noFill/>
          <a:ln w="9525">
            <a:noFill/>
            <a:miter lim="800000"/>
            <a:headEnd/>
            <a:tailEnd/>
          </a:ln>
        </p:spPr>
        <p:txBody>
          <a:bodyPr>
            <a:spAutoFit/>
          </a:bodyPr>
          <a:lstStyle/>
          <a:p>
            <a:pPr algn="ctr" eaLnBrk="1" hangingPunct="1">
              <a:spcBef>
                <a:spcPts val="600"/>
              </a:spcBef>
              <a:spcAft>
                <a:spcPts val="600"/>
              </a:spcAft>
              <a:defRPr/>
            </a:pPr>
            <a:r>
              <a:rPr lang="es-ES_tradnl" b="1" dirty="0">
                <a:solidFill>
                  <a:srgbClr val="297E96"/>
                </a:solidFill>
                <a:effectLst>
                  <a:outerShdw blurRad="38100" dist="38100" dir="2700000" algn="tl">
                    <a:srgbClr val="000000">
                      <a:alpha val="43137"/>
                    </a:srgbClr>
                  </a:outerShdw>
                </a:effectLst>
                <a:latin typeface="Arial Narrow" panose="020B0606020202030204" pitchFamily="34" charset="0"/>
              </a:rPr>
              <a:t>LEVANTAMIENTO</a:t>
            </a:r>
            <a:r>
              <a:rPr lang="es-ES_tradnl" sz="2214" b="1" dirty="0" smtClean="0">
                <a:latin typeface="Franklin Gothic Medium" pitchFamily="34" charset="0"/>
              </a:rPr>
              <a:t> </a:t>
            </a:r>
            <a:r>
              <a:rPr lang="es-ES_tradnl" b="1" dirty="0">
                <a:solidFill>
                  <a:srgbClr val="297E96"/>
                </a:solidFill>
                <a:effectLst>
                  <a:outerShdw blurRad="38100" dist="38100" dir="2700000" algn="tl">
                    <a:srgbClr val="000000">
                      <a:alpha val="43137"/>
                    </a:srgbClr>
                  </a:outerShdw>
                </a:effectLst>
                <a:latin typeface="Arial Narrow" panose="020B0606020202030204" pitchFamily="34" charset="0"/>
              </a:rPr>
              <a:t>DE INFORMACIÓN DE VULNERABILIDAD</a:t>
            </a:r>
            <a:endParaRPr lang="es-ES"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Tree>
    <p:extLst>
      <p:ext uri="{BB962C8B-B14F-4D97-AF65-F5344CB8AC3E}">
        <p14:creationId xmlns:p14="http://schemas.microsoft.com/office/powerpoint/2010/main" val="276664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53145"/>
          <a:stretch>
            <a:fillRect/>
          </a:stretch>
        </p:blipFill>
        <p:spPr bwMode="auto">
          <a:xfrm>
            <a:off x="1185919" y="791734"/>
            <a:ext cx="6507972" cy="5169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7641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CuadroTexto"/>
          <p:cNvSpPr txBox="1">
            <a:spLocks noChangeArrowheads="1"/>
          </p:cNvSpPr>
          <p:nvPr/>
        </p:nvSpPr>
        <p:spPr bwMode="auto">
          <a:xfrm>
            <a:off x="6039121" y="2378350"/>
            <a:ext cx="264953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PE" altLang="es-PE" sz="1400" b="1" dirty="0">
                <a:latin typeface="Arial" panose="020B0604020202020204" pitchFamily="34" charset="0"/>
              </a:rPr>
              <a:t>Información en formato Excel</a:t>
            </a:r>
          </a:p>
          <a:p>
            <a:pPr algn="ctr" eaLnBrk="1" hangingPunct="1">
              <a:spcBef>
                <a:spcPct val="0"/>
              </a:spcBef>
              <a:buFontTx/>
              <a:buNone/>
            </a:pPr>
            <a:r>
              <a:rPr lang="es-PE" altLang="es-PE" sz="1400" b="1" dirty="0">
                <a:latin typeface="Arial" panose="020B0604020202020204" pitchFamily="34" charset="0"/>
              </a:rPr>
              <a:t>(alfanumérica) </a:t>
            </a:r>
          </a:p>
        </p:txBody>
      </p:sp>
      <p:sp>
        <p:nvSpPr>
          <p:cNvPr id="3" name="9 CuadroTexto"/>
          <p:cNvSpPr txBox="1">
            <a:spLocks noChangeArrowheads="1"/>
          </p:cNvSpPr>
          <p:nvPr/>
        </p:nvSpPr>
        <p:spPr bwMode="auto">
          <a:xfrm>
            <a:off x="282538" y="5013324"/>
            <a:ext cx="29162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PE" altLang="es-PE" sz="1400" b="1" dirty="0">
                <a:latin typeface="Arial" panose="020B0604020202020204" pitchFamily="34" charset="0"/>
              </a:rPr>
              <a:t>Información en formato vectorial</a:t>
            </a:r>
          </a:p>
          <a:p>
            <a:pPr algn="ctr" eaLnBrk="1" hangingPunct="1">
              <a:spcBef>
                <a:spcPct val="0"/>
              </a:spcBef>
              <a:buFontTx/>
              <a:buNone/>
            </a:pPr>
            <a:r>
              <a:rPr lang="es-PE" altLang="es-PE" sz="1400" b="1" dirty="0">
                <a:latin typeface="Arial" panose="020B0604020202020204" pitchFamily="34" charset="0"/>
              </a:rPr>
              <a:t>(cartografía por lotes)</a:t>
            </a:r>
          </a:p>
        </p:txBody>
      </p:sp>
      <p:sp>
        <p:nvSpPr>
          <p:cNvPr id="4" name="10 CuadroTexto"/>
          <p:cNvSpPr txBox="1">
            <a:spLocks noChangeArrowheads="1"/>
          </p:cNvSpPr>
          <p:nvPr/>
        </p:nvSpPr>
        <p:spPr bwMode="auto">
          <a:xfrm>
            <a:off x="810674" y="739381"/>
            <a:ext cx="7505188" cy="3429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5306" tIns="32653" rIns="65306" bIns="32653" numCol="1" anchor="ctr" anchorCtr="0" compatLnSpc="1">
            <a:prstTxWarp prst="textNoShape">
              <a:avLst/>
            </a:prstTxWarp>
            <a:spAutoFit/>
          </a:bodyPr>
          <a:lstStyle>
            <a:defPPr>
              <a:defRPr lang="es-PE"/>
            </a:defPPr>
            <a:lvl1pPr algn="ctr" eaLnBrk="1" hangingPunct="1">
              <a:defRPr sz="2400" b="1">
                <a:solidFill>
                  <a:schemeClr val="tx2">
                    <a:lumMod val="50000"/>
                  </a:schemeClr>
                </a:solidFill>
              </a:defRPr>
            </a:lvl1pPr>
          </a:lstStyle>
          <a:p>
            <a:pPr>
              <a:spcBef>
                <a:spcPts val="600"/>
              </a:spcBef>
              <a:spcAft>
                <a:spcPts val="600"/>
              </a:spcAft>
              <a:defRPr/>
            </a:pPr>
            <a:r>
              <a:rPr lang="es-PE" altLang="es-PE" sz="1800" dirty="0">
                <a:solidFill>
                  <a:srgbClr val="297E96"/>
                </a:solidFill>
                <a:effectLst>
                  <a:outerShdw blurRad="38100" dist="38100" dir="2700000" algn="tl">
                    <a:srgbClr val="000000">
                      <a:alpha val="43137"/>
                    </a:srgbClr>
                  </a:outerShdw>
                </a:effectLst>
                <a:latin typeface="Arial Narrow" panose="020B0606020202030204" pitchFamily="34" charset="0"/>
              </a:rPr>
              <a:t>VINCULACIÓN USANDO EL ATRIBUTO DE LOTES </a:t>
            </a:r>
          </a:p>
        </p:txBody>
      </p:sp>
      <p:pic>
        <p:nvPicPr>
          <p:cNvPr id="5" name="Imagen 4"/>
          <p:cNvPicPr>
            <a:picLocks noChangeAspect="1"/>
          </p:cNvPicPr>
          <p:nvPr/>
        </p:nvPicPr>
        <p:blipFill>
          <a:blip r:embed="rId2"/>
          <a:stretch>
            <a:fillRect/>
          </a:stretch>
        </p:blipFill>
        <p:spPr>
          <a:xfrm>
            <a:off x="195226" y="1419108"/>
            <a:ext cx="5725284" cy="2912258"/>
          </a:xfrm>
          <a:prstGeom prst="rect">
            <a:avLst/>
          </a:prstGeom>
        </p:spPr>
      </p:pic>
      <p:pic>
        <p:nvPicPr>
          <p:cNvPr id="6" name="Imagen 5"/>
          <p:cNvPicPr>
            <a:picLocks noChangeAspect="1"/>
          </p:cNvPicPr>
          <p:nvPr/>
        </p:nvPicPr>
        <p:blipFill>
          <a:blip r:embed="rId3"/>
          <a:stretch>
            <a:fillRect/>
          </a:stretch>
        </p:blipFill>
        <p:spPr>
          <a:xfrm>
            <a:off x="3198776" y="3080101"/>
            <a:ext cx="5376734" cy="3184488"/>
          </a:xfrm>
          <a:prstGeom prst="rect">
            <a:avLst/>
          </a:prstGeom>
        </p:spPr>
      </p:pic>
      <p:cxnSp>
        <p:nvCxnSpPr>
          <p:cNvPr id="7" name="2 Conector recto de flecha"/>
          <p:cNvCxnSpPr/>
          <p:nvPr/>
        </p:nvCxnSpPr>
        <p:spPr>
          <a:xfrm>
            <a:off x="2078182" y="2517012"/>
            <a:ext cx="2454040" cy="2590697"/>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66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758118" y="1256531"/>
            <a:ext cx="2499663" cy="3517155"/>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3355842" y="1969882"/>
            <a:ext cx="2499663" cy="3517155"/>
          </a:xfrm>
          <a:prstGeom prst="rect">
            <a:avLst/>
          </a:prstGeom>
        </p:spPr>
      </p:pic>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5953566" y="2714961"/>
            <a:ext cx="2449372" cy="3517155"/>
          </a:xfrm>
          <a:prstGeom prst="rect">
            <a:avLst/>
          </a:prstGeom>
        </p:spPr>
      </p:pic>
      <p:sp>
        <p:nvSpPr>
          <p:cNvPr id="7" name="CuadroTexto 6"/>
          <p:cNvSpPr txBox="1"/>
          <p:nvPr/>
        </p:nvSpPr>
        <p:spPr>
          <a:xfrm>
            <a:off x="1951831" y="582419"/>
            <a:ext cx="5046061" cy="336695"/>
          </a:xfrm>
          <a:prstGeom prst="rect">
            <a:avLst/>
          </a:prstGeom>
          <a:noFill/>
        </p:spPr>
        <p:txBody>
          <a:bodyPr wrap="none" rtlCol="0">
            <a:spAutoFit/>
          </a:bodyPr>
          <a:lstStyle/>
          <a:p>
            <a:r>
              <a:rPr lang="es-PE" sz="1588" b="1" dirty="0">
                <a:solidFill>
                  <a:srgbClr val="366E65"/>
                </a:solidFill>
                <a:latin typeface="Arial" panose="020B0604020202020204" pitchFamily="34" charset="0"/>
                <a:cs typeface="Arial" panose="020B0604020202020204" pitchFamily="34" charset="0"/>
              </a:rPr>
              <a:t>EVALUACION DE RIESGO EN CATACAOS - PIURA</a:t>
            </a:r>
          </a:p>
        </p:txBody>
      </p:sp>
    </p:spTree>
    <p:extLst>
      <p:ext uri="{BB962C8B-B14F-4D97-AF65-F5344CB8AC3E}">
        <p14:creationId xmlns:p14="http://schemas.microsoft.com/office/powerpoint/2010/main" val="41723091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a:spLocks noChangeArrowheads="1"/>
          </p:cNvSpPr>
          <p:nvPr/>
        </p:nvSpPr>
        <p:spPr bwMode="auto">
          <a:xfrm>
            <a:off x="355449" y="695393"/>
            <a:ext cx="2816477"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altLang="es-PE" sz="1400" b="1" dirty="0">
                <a:solidFill>
                  <a:srgbClr val="297E96"/>
                </a:solidFill>
                <a:effectLst>
                  <a:outerShdw blurRad="38100" dist="38100" dir="2700000" algn="tl">
                    <a:srgbClr val="000000">
                      <a:alpha val="43137"/>
                    </a:srgbClr>
                  </a:outerShdw>
                </a:effectLst>
                <a:latin typeface="Arial Narrow" panose="020B0606020202030204" pitchFamily="34" charset="0"/>
              </a:rPr>
              <a:t>MEDIDAS DE CONTROL DEL RIESGO</a:t>
            </a:r>
            <a:endParaRPr lang="es-ES" altLang="es-PE" sz="1400" b="1" dirty="0">
              <a:solidFill>
                <a:srgbClr val="297E96"/>
              </a:solidFill>
              <a:effectLst>
                <a:outerShdw blurRad="38100" dist="38100" dir="2700000" algn="tl">
                  <a:srgbClr val="000000">
                    <a:alpha val="43137"/>
                  </a:srgbClr>
                </a:outerShdw>
              </a:effectLst>
              <a:latin typeface="Arial Narrow" panose="020B0606020202030204" pitchFamily="34" charset="0"/>
            </a:endParaRPr>
          </a:p>
        </p:txBody>
      </p:sp>
      <p:sp>
        <p:nvSpPr>
          <p:cNvPr id="5" name="1 Rectángulo"/>
          <p:cNvSpPr>
            <a:spLocks noChangeArrowheads="1"/>
          </p:cNvSpPr>
          <p:nvPr/>
        </p:nvSpPr>
        <p:spPr bwMode="auto">
          <a:xfrm>
            <a:off x="373602" y="3181508"/>
            <a:ext cx="112723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PE" altLang="es-PE" sz="1400" b="1" dirty="0">
                <a:solidFill>
                  <a:schemeClr val="tx2">
                    <a:lumMod val="50000"/>
                  </a:schemeClr>
                </a:solidFill>
                <a:latin typeface="Arial Narrow" panose="020B0606020202030204" pitchFamily="34" charset="0"/>
              </a:rPr>
              <a:t>Medidas </a:t>
            </a:r>
          </a:p>
          <a:p>
            <a:pPr algn="ctr"/>
            <a:r>
              <a:rPr lang="es-PE" altLang="es-PE" sz="1400" b="1" dirty="0">
                <a:solidFill>
                  <a:schemeClr val="tx2">
                    <a:lumMod val="50000"/>
                  </a:schemeClr>
                </a:solidFill>
                <a:latin typeface="Arial Narrow" panose="020B0606020202030204" pitchFamily="34" charset="0"/>
              </a:rPr>
              <a:t>Estructurales</a:t>
            </a:r>
          </a:p>
        </p:txBody>
      </p:sp>
      <p:sp>
        <p:nvSpPr>
          <p:cNvPr id="6" name="4 Rectángulo"/>
          <p:cNvSpPr>
            <a:spLocks noChangeArrowheads="1"/>
          </p:cNvSpPr>
          <p:nvPr/>
        </p:nvSpPr>
        <p:spPr bwMode="auto">
          <a:xfrm>
            <a:off x="2276941" y="1614925"/>
            <a:ext cx="978153"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PE" altLang="es-PE" sz="1400" b="1" dirty="0">
                <a:solidFill>
                  <a:schemeClr val="tx2">
                    <a:lumMod val="50000"/>
                  </a:schemeClr>
                </a:solidFill>
                <a:latin typeface="Arial Narrow" panose="020B0606020202030204" pitchFamily="34" charset="0"/>
              </a:rPr>
              <a:t>Obras de </a:t>
            </a:r>
          </a:p>
          <a:p>
            <a:pPr algn="ctr"/>
            <a:r>
              <a:rPr lang="es-PE" altLang="es-PE" sz="1400" b="1" dirty="0">
                <a:solidFill>
                  <a:schemeClr val="tx2">
                    <a:lumMod val="50000"/>
                  </a:schemeClr>
                </a:solidFill>
                <a:latin typeface="Arial Narrow" panose="020B0606020202030204" pitchFamily="34" charset="0"/>
              </a:rPr>
              <a:t>Regulación</a:t>
            </a:r>
          </a:p>
        </p:txBody>
      </p:sp>
      <p:sp>
        <p:nvSpPr>
          <p:cNvPr id="7" name="5 Rectángulo"/>
          <p:cNvSpPr>
            <a:spLocks noChangeArrowheads="1"/>
          </p:cNvSpPr>
          <p:nvPr/>
        </p:nvSpPr>
        <p:spPr bwMode="auto">
          <a:xfrm>
            <a:off x="3685450" y="1053096"/>
            <a:ext cx="535104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Excavación y </a:t>
            </a:r>
            <a:r>
              <a:rPr lang="es-PE" altLang="es-PE" sz="1400" b="1" dirty="0" smtClean="0">
                <a:solidFill>
                  <a:schemeClr val="tx2">
                    <a:lumMod val="50000"/>
                  </a:schemeClr>
                </a:solidFill>
                <a:latin typeface="Arial Narrow" panose="020B0606020202030204" pitchFamily="34" charset="0"/>
              </a:rPr>
              <a:t>rellenos</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Eliminación de la masa </a:t>
            </a:r>
            <a:r>
              <a:rPr lang="es-PE" altLang="es-PE" sz="1400" b="1" dirty="0" smtClean="0">
                <a:solidFill>
                  <a:schemeClr val="tx2">
                    <a:lumMod val="50000"/>
                  </a:schemeClr>
                </a:solidFill>
                <a:latin typeface="Arial Narrow" panose="020B0606020202030204" pitchFamily="34" charset="0"/>
              </a:rPr>
              <a:t>suelta o </a:t>
            </a:r>
            <a:r>
              <a:rPr lang="es-PE" altLang="es-PE" sz="1400" b="1" dirty="0">
                <a:solidFill>
                  <a:schemeClr val="tx2">
                    <a:lumMod val="50000"/>
                  </a:schemeClr>
                </a:solidFill>
                <a:latin typeface="Arial Narrow" panose="020B0606020202030204" pitchFamily="34" charset="0"/>
              </a:rPr>
              <a:t>inestable en </a:t>
            </a:r>
            <a:r>
              <a:rPr lang="es-PE" altLang="es-PE" sz="1400" b="1" dirty="0" smtClean="0">
                <a:solidFill>
                  <a:schemeClr val="tx2">
                    <a:lumMod val="50000"/>
                  </a:schemeClr>
                </a:solidFill>
                <a:latin typeface="Arial Narrow" panose="020B0606020202030204" pitchFamily="34" charset="0"/>
              </a:rPr>
              <a:t>laderas</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Reducción de la altura del </a:t>
            </a:r>
            <a:r>
              <a:rPr lang="es-PE" altLang="es-PE" sz="1400" b="1" dirty="0" smtClean="0">
                <a:solidFill>
                  <a:schemeClr val="tx2">
                    <a:lumMod val="50000"/>
                  </a:schemeClr>
                </a:solidFill>
                <a:latin typeface="Arial Narrow" panose="020B0606020202030204" pitchFamily="34" charset="0"/>
              </a:rPr>
              <a:t>talud</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Ejecución de bermas intermedias o </a:t>
            </a:r>
            <a:r>
              <a:rPr lang="es-PE" altLang="es-PE" sz="1400" b="1" dirty="0" smtClean="0">
                <a:solidFill>
                  <a:schemeClr val="tx2">
                    <a:lumMod val="50000"/>
                  </a:schemeClr>
                </a:solidFill>
                <a:latin typeface="Arial Narrow" panose="020B0606020202030204" pitchFamily="34" charset="0"/>
              </a:rPr>
              <a:t>banquetas</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Tacones de tierra y/o concreto, o </a:t>
            </a:r>
            <a:r>
              <a:rPr lang="es-PE" altLang="es-PE" sz="1400" b="1" dirty="0" smtClean="0">
                <a:solidFill>
                  <a:schemeClr val="tx2">
                    <a:lumMod val="50000"/>
                  </a:schemeClr>
                </a:solidFill>
                <a:latin typeface="Arial Narrow" panose="020B0606020202030204" pitchFamily="34" charset="0"/>
              </a:rPr>
              <a:t>escolleras</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Perforaciones  de drenaje verticales, perforaciones  de drenaje </a:t>
            </a:r>
            <a:r>
              <a:rPr lang="es-PE" altLang="es-PE" sz="1400" b="1" dirty="0" smtClean="0">
                <a:solidFill>
                  <a:schemeClr val="tx2">
                    <a:lumMod val="50000"/>
                  </a:schemeClr>
                </a:solidFill>
                <a:latin typeface="Arial Narrow" panose="020B0606020202030204" pitchFamily="34" charset="0"/>
              </a:rPr>
              <a:t>horizontal</a:t>
            </a:r>
            <a:endParaRPr lang="es-PE"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Zanjas de drenaje en </a:t>
            </a:r>
            <a:r>
              <a:rPr lang="es-PE" altLang="es-PE" sz="1400" b="1" dirty="0" smtClean="0">
                <a:solidFill>
                  <a:schemeClr val="tx2">
                    <a:lumMod val="50000"/>
                  </a:schemeClr>
                </a:solidFill>
                <a:latin typeface="Arial Narrow" panose="020B0606020202030204" pitchFamily="34" charset="0"/>
              </a:rPr>
              <a:t>laderas</a:t>
            </a:r>
            <a:endParaRPr lang="es-PE" altLang="es-PE" sz="1400" b="1" dirty="0">
              <a:solidFill>
                <a:schemeClr val="tx2">
                  <a:lumMod val="50000"/>
                </a:schemeClr>
              </a:solidFill>
              <a:latin typeface="Arial Narrow" panose="020B0606020202030204" pitchFamily="34" charset="0"/>
            </a:endParaRPr>
          </a:p>
        </p:txBody>
      </p:sp>
      <p:sp>
        <p:nvSpPr>
          <p:cNvPr id="8" name="6 Rectángulo"/>
          <p:cNvSpPr>
            <a:spLocks noChangeArrowheads="1"/>
          </p:cNvSpPr>
          <p:nvPr/>
        </p:nvSpPr>
        <p:spPr bwMode="auto">
          <a:xfrm>
            <a:off x="2166589" y="2903788"/>
            <a:ext cx="1103186"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PE" altLang="es-PE" sz="1400" b="1" dirty="0">
                <a:solidFill>
                  <a:schemeClr val="tx2">
                    <a:lumMod val="50000"/>
                  </a:schemeClr>
                </a:solidFill>
                <a:latin typeface="Arial Narrow" panose="020B0606020202030204" pitchFamily="34" charset="0"/>
              </a:rPr>
              <a:t>Obras de </a:t>
            </a:r>
          </a:p>
          <a:p>
            <a:pPr algn="ctr"/>
            <a:r>
              <a:rPr lang="es-PE" altLang="es-PE" sz="1400" b="1" dirty="0">
                <a:solidFill>
                  <a:schemeClr val="tx2">
                    <a:lumMod val="50000"/>
                  </a:schemeClr>
                </a:solidFill>
                <a:latin typeface="Arial Narrow" panose="020B0606020202030204" pitchFamily="34" charset="0"/>
              </a:rPr>
              <a:t>Rectificación</a:t>
            </a:r>
          </a:p>
        </p:txBody>
      </p:sp>
      <p:sp>
        <p:nvSpPr>
          <p:cNvPr id="9" name="7 Rectángulo"/>
          <p:cNvSpPr>
            <a:spLocks noChangeArrowheads="1"/>
          </p:cNvSpPr>
          <p:nvPr/>
        </p:nvSpPr>
        <p:spPr bwMode="auto">
          <a:xfrm>
            <a:off x="3685450" y="2879576"/>
            <a:ext cx="535104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285750" indent="-285750">
              <a:spcBef>
                <a:spcPct val="0"/>
              </a:spcBef>
              <a:buFont typeface="Arial" panose="020B0604020202020204" pitchFamily="34" charset="0"/>
              <a:buChar char="−"/>
            </a:pPr>
            <a:r>
              <a:rPr lang="es-MX" altLang="es-PE" sz="1400" b="1" dirty="0">
                <a:solidFill>
                  <a:schemeClr val="tx2">
                    <a:lumMod val="50000"/>
                  </a:schemeClr>
                </a:solidFill>
                <a:latin typeface="Arial Narrow" panose="020B0606020202030204" pitchFamily="34" charset="0"/>
              </a:rPr>
              <a:t>Forestación</a:t>
            </a:r>
            <a:r>
              <a:rPr lang="es-MX" altLang="es-PE" sz="1400" b="1" dirty="0" smtClean="0">
                <a:solidFill>
                  <a:schemeClr val="tx2">
                    <a:lumMod val="50000"/>
                  </a:schemeClr>
                </a:solidFill>
                <a:latin typeface="Arial Narrow" panose="020B0606020202030204" pitchFamily="34" charset="0"/>
              </a:rPr>
              <a:t>.</a:t>
            </a:r>
            <a:endParaRPr lang="es-MX" altLang="es-PE" sz="1400" b="1" dirty="0">
              <a:solidFill>
                <a:schemeClr val="tx2">
                  <a:lumMod val="50000"/>
                </a:schemeClr>
              </a:solidFill>
              <a:latin typeface="Arial Narrow" panose="020B0606020202030204" pitchFamily="34" charset="0"/>
            </a:endParaRPr>
          </a:p>
          <a:p>
            <a:pPr marL="285750" indent="-285750">
              <a:spcBef>
                <a:spcPct val="0"/>
              </a:spcBef>
              <a:buFont typeface="Arial" panose="020B0604020202020204" pitchFamily="34" charset="0"/>
              <a:buChar char="−"/>
            </a:pPr>
            <a:r>
              <a:rPr lang="es-MX" altLang="es-PE" sz="1400" b="1" dirty="0">
                <a:solidFill>
                  <a:schemeClr val="tx2">
                    <a:lumMod val="50000"/>
                  </a:schemeClr>
                </a:solidFill>
                <a:latin typeface="Arial Narrow" panose="020B0606020202030204" pitchFamily="34" charset="0"/>
              </a:rPr>
              <a:t>Variación en las prácticas agrícolas de riego (sistema de goteo o sistema por aspersión</a:t>
            </a:r>
            <a:r>
              <a:rPr lang="es-MX" altLang="es-PE" sz="1400" b="1" dirty="0" smtClean="0">
                <a:solidFill>
                  <a:schemeClr val="tx2">
                    <a:lumMod val="50000"/>
                  </a:schemeClr>
                </a:solidFill>
                <a:latin typeface="Arial Narrow" panose="020B0606020202030204" pitchFamily="34" charset="0"/>
              </a:rPr>
              <a:t>)</a:t>
            </a:r>
            <a:endParaRPr lang="es-PE" altLang="es-PE" sz="1400" b="1" dirty="0">
              <a:solidFill>
                <a:schemeClr val="tx2">
                  <a:lumMod val="50000"/>
                </a:schemeClr>
              </a:solidFill>
              <a:latin typeface="Arial Narrow" panose="020B0606020202030204" pitchFamily="34" charset="0"/>
            </a:endParaRPr>
          </a:p>
        </p:txBody>
      </p:sp>
      <p:sp>
        <p:nvSpPr>
          <p:cNvPr id="10" name="8 Rectángulo"/>
          <p:cNvSpPr>
            <a:spLocks noChangeArrowheads="1"/>
          </p:cNvSpPr>
          <p:nvPr/>
        </p:nvSpPr>
        <p:spPr bwMode="auto">
          <a:xfrm>
            <a:off x="2267323" y="4798389"/>
            <a:ext cx="94609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s-PE" altLang="es-PE" sz="1400" b="1" dirty="0">
                <a:solidFill>
                  <a:schemeClr val="tx2">
                    <a:lumMod val="50000"/>
                  </a:schemeClr>
                </a:solidFill>
                <a:latin typeface="Arial Narrow" panose="020B0606020202030204" pitchFamily="34" charset="0"/>
              </a:rPr>
              <a:t>Obras de </a:t>
            </a:r>
            <a:endParaRPr lang="es-PE" altLang="es-PE" sz="1400" b="1" dirty="0" smtClean="0">
              <a:solidFill>
                <a:schemeClr val="tx2">
                  <a:lumMod val="50000"/>
                </a:schemeClr>
              </a:solidFill>
              <a:latin typeface="Arial Narrow" panose="020B0606020202030204" pitchFamily="34" charset="0"/>
            </a:endParaRPr>
          </a:p>
          <a:p>
            <a:pPr algn="ctr"/>
            <a:r>
              <a:rPr lang="es-PE" altLang="es-PE" sz="1400" b="1" dirty="0" smtClean="0">
                <a:solidFill>
                  <a:schemeClr val="tx2">
                    <a:lumMod val="50000"/>
                  </a:schemeClr>
                </a:solidFill>
                <a:latin typeface="Arial Narrow" panose="020B0606020202030204" pitchFamily="34" charset="0"/>
              </a:rPr>
              <a:t>Protección</a:t>
            </a:r>
            <a:endParaRPr lang="es-PE" altLang="es-PE" sz="1400" b="1" dirty="0">
              <a:solidFill>
                <a:schemeClr val="tx2">
                  <a:lumMod val="50000"/>
                </a:schemeClr>
              </a:solidFill>
              <a:latin typeface="Arial Narrow" panose="020B0606020202030204" pitchFamily="34" charset="0"/>
            </a:endParaRPr>
          </a:p>
        </p:txBody>
      </p:sp>
      <p:sp>
        <p:nvSpPr>
          <p:cNvPr id="11" name="9 Rectángulo"/>
          <p:cNvSpPr>
            <a:spLocks noChangeArrowheads="1"/>
          </p:cNvSpPr>
          <p:nvPr/>
        </p:nvSpPr>
        <p:spPr bwMode="auto">
          <a:xfrm>
            <a:off x="3685451" y="3598061"/>
            <a:ext cx="535104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Estructuras de </a:t>
            </a:r>
            <a:r>
              <a:rPr lang="es-PE" altLang="es-PE" sz="1400" b="1" dirty="0" smtClean="0">
                <a:solidFill>
                  <a:schemeClr val="tx2">
                    <a:lumMod val="50000"/>
                  </a:schemeClr>
                </a:solidFill>
                <a:latin typeface="Arial Narrow" panose="020B0606020202030204" pitchFamily="34" charset="0"/>
              </a:rPr>
              <a:t>diques</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Estructuras de  escalones y rampas </a:t>
            </a:r>
            <a:r>
              <a:rPr lang="es-PE" altLang="es-PE" sz="1400" b="1" dirty="0" smtClean="0">
                <a:solidFill>
                  <a:schemeClr val="tx2">
                    <a:lumMod val="50000"/>
                  </a:schemeClr>
                </a:solidFill>
                <a:latin typeface="Arial Narrow" panose="020B0606020202030204" pitchFamily="34" charset="0"/>
              </a:rPr>
              <a:t>disipadoras</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Protección contra volcamiento de rocas con malla de acero tensadas (barrera dinámica</a:t>
            </a:r>
            <a:r>
              <a:rPr lang="es-PE" altLang="es-PE" sz="1400" b="1" dirty="0" smtClean="0">
                <a:solidFill>
                  <a:schemeClr val="tx2">
                    <a:lumMod val="50000"/>
                  </a:schemeClr>
                </a:solidFill>
                <a:latin typeface="Arial Narrow" panose="020B0606020202030204" pitchFamily="34" charset="0"/>
              </a:rPr>
              <a:t>)</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Protección contra volcamiento de rocas, con muros de concreto ciclópeo o de concreto armado (barrera estática</a:t>
            </a:r>
            <a:r>
              <a:rPr lang="es-PE" altLang="es-PE" sz="1400" b="1" dirty="0" smtClean="0">
                <a:solidFill>
                  <a:schemeClr val="tx2">
                    <a:lumMod val="50000"/>
                  </a:schemeClr>
                </a:solidFill>
                <a:latin typeface="Arial Narrow" panose="020B0606020202030204" pitchFamily="34" charset="0"/>
              </a:rPr>
              <a:t>)</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Estabilización de rocas inestables en taludes, mediante mallas </a:t>
            </a:r>
            <a:r>
              <a:rPr lang="es-PE" altLang="es-PE" sz="1400" b="1" dirty="0" smtClean="0">
                <a:solidFill>
                  <a:schemeClr val="tx2">
                    <a:lumMod val="50000"/>
                  </a:schemeClr>
                </a:solidFill>
                <a:latin typeface="Arial Narrow" panose="020B0606020202030204" pitchFamily="34" charset="0"/>
              </a:rPr>
              <a:t>ancladas</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Protección mediante túneles, contra caída de rocas, flujos (huaycos</a:t>
            </a:r>
            <a:r>
              <a:rPr lang="es-PE" altLang="es-PE" sz="1400" b="1" dirty="0" smtClean="0">
                <a:solidFill>
                  <a:schemeClr val="tx2">
                    <a:lumMod val="50000"/>
                  </a:schemeClr>
                </a:solidFill>
                <a:latin typeface="Arial Narrow" panose="020B0606020202030204" pitchFamily="34" charset="0"/>
              </a:rPr>
              <a:t>)</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Gaviones de protección contra caída de </a:t>
            </a:r>
            <a:r>
              <a:rPr lang="es-PE" altLang="es-PE" sz="1400" b="1" dirty="0" smtClean="0">
                <a:solidFill>
                  <a:schemeClr val="tx2">
                    <a:lumMod val="50000"/>
                  </a:schemeClr>
                </a:solidFill>
                <a:latin typeface="Arial Narrow" panose="020B0606020202030204" pitchFamily="34" charset="0"/>
              </a:rPr>
              <a:t>rocas</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Diques secos con protección de </a:t>
            </a:r>
            <a:r>
              <a:rPr lang="es-PE" altLang="es-PE" sz="1400" b="1" dirty="0" smtClean="0">
                <a:solidFill>
                  <a:schemeClr val="tx2">
                    <a:lumMod val="50000"/>
                  </a:schemeClr>
                </a:solidFill>
                <a:latin typeface="Arial Narrow" panose="020B0606020202030204" pitchFamily="34" charset="0"/>
              </a:rPr>
              <a:t>mampostería de piedra</a:t>
            </a:r>
            <a:endParaRPr lang="es-PE" altLang="es-PE" sz="1400" b="1" dirty="0">
              <a:solidFill>
                <a:schemeClr val="tx2">
                  <a:lumMod val="50000"/>
                </a:schemeClr>
              </a:solidFill>
              <a:latin typeface="Arial Narrow" panose="020B0606020202030204" pitchFamily="34" charset="0"/>
            </a:endParaRPr>
          </a:p>
          <a:p>
            <a:pPr marL="285750" indent="-285750">
              <a:buFont typeface="Arial" panose="020B0604020202020204" pitchFamily="34" charset="0"/>
              <a:buChar char="−"/>
            </a:pPr>
            <a:r>
              <a:rPr lang="es-PE" altLang="es-PE" sz="1400" b="1" dirty="0">
                <a:solidFill>
                  <a:schemeClr val="tx2">
                    <a:lumMod val="50000"/>
                  </a:schemeClr>
                </a:solidFill>
                <a:latin typeface="Arial Narrow" panose="020B0606020202030204" pitchFamily="34" charset="0"/>
              </a:rPr>
              <a:t>Muros de protección  de concreto </a:t>
            </a:r>
            <a:r>
              <a:rPr lang="es-PE" altLang="es-PE" sz="1400" b="1" dirty="0" smtClean="0">
                <a:solidFill>
                  <a:schemeClr val="tx2">
                    <a:lumMod val="50000"/>
                  </a:schemeClr>
                </a:solidFill>
                <a:latin typeface="Arial Narrow" panose="020B0606020202030204" pitchFamily="34" charset="0"/>
              </a:rPr>
              <a:t>ciclópeo o armado</a:t>
            </a:r>
            <a:endParaRPr lang="es-PE" altLang="es-PE" sz="1400" b="1" dirty="0">
              <a:solidFill>
                <a:schemeClr val="tx2">
                  <a:lumMod val="50000"/>
                </a:schemeClr>
              </a:solidFill>
              <a:latin typeface="Arial Narrow" panose="020B0606020202030204" pitchFamily="34" charset="0"/>
            </a:endParaRPr>
          </a:p>
        </p:txBody>
      </p:sp>
      <p:sp>
        <p:nvSpPr>
          <p:cNvPr id="12" name="Abrir llave 11"/>
          <p:cNvSpPr/>
          <p:nvPr/>
        </p:nvSpPr>
        <p:spPr>
          <a:xfrm>
            <a:off x="1763688" y="1660161"/>
            <a:ext cx="233206" cy="3784559"/>
          </a:xfrm>
          <a:prstGeom prst="leftBrace">
            <a:avLst>
              <a:gd name="adj1" fmla="val 136157"/>
              <a:gd name="adj2" fmla="val 48426"/>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400">
              <a:latin typeface="Arial Narrow" panose="020B0606020202030204" pitchFamily="34" charset="0"/>
            </a:endParaRPr>
          </a:p>
        </p:txBody>
      </p:sp>
      <p:sp>
        <p:nvSpPr>
          <p:cNvPr id="13" name="Abrir llave 12"/>
          <p:cNvSpPr/>
          <p:nvPr/>
        </p:nvSpPr>
        <p:spPr>
          <a:xfrm>
            <a:off x="3474066" y="3719480"/>
            <a:ext cx="236446" cy="2556238"/>
          </a:xfrm>
          <a:prstGeom prst="leftBrace">
            <a:avLst>
              <a:gd name="adj1" fmla="val 85762"/>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400">
              <a:latin typeface="Arial Narrow" panose="020B0606020202030204" pitchFamily="34" charset="0"/>
            </a:endParaRPr>
          </a:p>
        </p:txBody>
      </p:sp>
      <p:sp>
        <p:nvSpPr>
          <p:cNvPr id="14" name="Abrir llave 13"/>
          <p:cNvSpPr/>
          <p:nvPr/>
        </p:nvSpPr>
        <p:spPr>
          <a:xfrm>
            <a:off x="3474066" y="1119654"/>
            <a:ext cx="236446" cy="1667465"/>
          </a:xfrm>
          <a:prstGeom prst="leftBrace">
            <a:avLst>
              <a:gd name="adj1" fmla="val 85762"/>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400">
              <a:latin typeface="Arial Narrow" panose="020B0606020202030204" pitchFamily="34" charset="0"/>
            </a:endParaRPr>
          </a:p>
        </p:txBody>
      </p:sp>
      <p:sp>
        <p:nvSpPr>
          <p:cNvPr id="15" name="Abrir llave 14"/>
          <p:cNvSpPr/>
          <p:nvPr/>
        </p:nvSpPr>
        <p:spPr>
          <a:xfrm>
            <a:off x="3474066" y="2888358"/>
            <a:ext cx="236446" cy="716859"/>
          </a:xfrm>
          <a:prstGeom prst="leftBrace">
            <a:avLst>
              <a:gd name="adj1" fmla="val 85762"/>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sz="1400">
              <a:latin typeface="Arial Narrow" panose="020B0606020202030204" pitchFamily="34" charset="0"/>
            </a:endParaRPr>
          </a:p>
        </p:txBody>
      </p:sp>
    </p:spTree>
    <p:extLst>
      <p:ext uri="{BB962C8B-B14F-4D97-AF65-F5344CB8AC3E}">
        <p14:creationId xmlns:p14="http://schemas.microsoft.com/office/powerpoint/2010/main" val="34293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859560" y="684610"/>
            <a:ext cx="307648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PE" altLang="es-PE" sz="2000" b="1" dirty="0">
                <a:solidFill>
                  <a:srgbClr val="297E96"/>
                </a:solidFill>
                <a:latin typeface="Arial Narrow" panose="020B0606020202030204" pitchFamily="34" charset="0"/>
              </a:rPr>
              <a:t>MEDIDAS ESTRUCTURALES</a:t>
            </a:r>
          </a:p>
        </p:txBody>
      </p:sp>
      <p:pic>
        <p:nvPicPr>
          <p:cNvPr id="3" name="Picture 2"/>
          <p:cNvPicPr>
            <a:picLocks noChangeAspect="1" noChangeArrowheads="1"/>
          </p:cNvPicPr>
          <p:nvPr/>
        </p:nvPicPr>
        <p:blipFill rotWithShape="1">
          <a:blip r:embed="rId2"/>
          <a:srcRect l="9755" t="21456" r="52379" b="28544"/>
          <a:stretch/>
        </p:blipFill>
        <p:spPr bwMode="auto">
          <a:xfrm>
            <a:off x="697054" y="1084720"/>
            <a:ext cx="3401494" cy="2525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srcRect l="9335" t="34142" r="51645" b="14925"/>
          <a:stretch/>
        </p:blipFill>
        <p:spPr bwMode="auto">
          <a:xfrm>
            <a:off x="4645171" y="986396"/>
            <a:ext cx="3575194" cy="26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a:srcRect l="9021" t="34701" r="51959" b="15112"/>
          <a:stretch/>
        </p:blipFill>
        <p:spPr bwMode="auto">
          <a:xfrm>
            <a:off x="2761093" y="3712215"/>
            <a:ext cx="3454980" cy="2498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274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128732" y="776483"/>
            <a:ext cx="460851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PE" altLang="es-PE" sz="2000" b="1" dirty="0">
                <a:solidFill>
                  <a:srgbClr val="297E96"/>
                </a:solidFill>
                <a:latin typeface="Arial Narrow" panose="020B0606020202030204" pitchFamily="34" charset="0"/>
              </a:rPr>
              <a:t>MEDIDAS </a:t>
            </a:r>
            <a:r>
              <a:rPr lang="es-PE" altLang="es-PE" sz="2000" b="1" dirty="0" smtClean="0">
                <a:solidFill>
                  <a:srgbClr val="297E96"/>
                </a:solidFill>
                <a:latin typeface="Arial Narrow" panose="020B0606020202030204" pitchFamily="34" charset="0"/>
              </a:rPr>
              <a:t>NO ESTRUCTURALES</a:t>
            </a:r>
            <a:endParaRPr lang="es-PE" altLang="es-PE" sz="2000" b="1" dirty="0">
              <a:solidFill>
                <a:srgbClr val="297E96"/>
              </a:solidFill>
              <a:latin typeface="Arial Narrow" panose="020B0606020202030204" pitchFamily="34" charset="0"/>
            </a:endParaRPr>
          </a:p>
        </p:txBody>
      </p:sp>
      <p:pic>
        <p:nvPicPr>
          <p:cNvPr id="5" name="Picture 2"/>
          <p:cNvPicPr>
            <a:picLocks noChangeAspect="1" noChangeArrowheads="1"/>
          </p:cNvPicPr>
          <p:nvPr/>
        </p:nvPicPr>
        <p:blipFill rotWithShape="1">
          <a:blip r:embed="rId2"/>
          <a:srcRect l="8811" t="21642" r="52274" b="27985"/>
          <a:stretch/>
        </p:blipFill>
        <p:spPr bwMode="auto">
          <a:xfrm>
            <a:off x="812800" y="1176593"/>
            <a:ext cx="3666981" cy="26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srcRect l="8706" t="34701" r="51540" b="15299"/>
          <a:stretch/>
        </p:blipFill>
        <p:spPr bwMode="auto">
          <a:xfrm>
            <a:off x="5033387" y="1176593"/>
            <a:ext cx="3774403" cy="266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1740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a:spLocks noChangeArrowheads="1"/>
          </p:cNvSpPr>
          <p:nvPr/>
        </p:nvSpPr>
        <p:spPr bwMode="auto">
          <a:xfrm>
            <a:off x="354538" y="736787"/>
            <a:ext cx="467839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altLang="es-PE" sz="2400" b="1" dirty="0">
                <a:solidFill>
                  <a:srgbClr val="297E96"/>
                </a:solidFill>
              </a:rPr>
              <a:t>MEDIDAS DE CONTROL DEL RIESGO</a:t>
            </a:r>
            <a:endParaRPr lang="es-ES" altLang="es-PE" sz="2400" b="1" dirty="0">
              <a:solidFill>
                <a:srgbClr val="297E96"/>
              </a:solidFill>
            </a:endParaRPr>
          </a:p>
        </p:txBody>
      </p:sp>
      <p:sp>
        <p:nvSpPr>
          <p:cNvPr id="3" name="1 Rectángulo"/>
          <p:cNvSpPr>
            <a:spLocks noChangeArrowheads="1"/>
          </p:cNvSpPr>
          <p:nvPr/>
        </p:nvSpPr>
        <p:spPr bwMode="auto">
          <a:xfrm>
            <a:off x="196535" y="3342960"/>
            <a:ext cx="1826141"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PE" altLang="es-PE" sz="1600" b="1" dirty="0">
                <a:solidFill>
                  <a:schemeClr val="tx2">
                    <a:lumMod val="50000"/>
                  </a:schemeClr>
                </a:solidFill>
                <a:latin typeface="Arial" panose="020B0604020202020204" pitchFamily="34" charset="0"/>
              </a:rPr>
              <a:t>Medidas </a:t>
            </a:r>
            <a:endParaRPr lang="es-PE" altLang="es-PE" sz="1600" b="1" dirty="0" smtClean="0">
              <a:solidFill>
                <a:schemeClr val="tx2">
                  <a:lumMod val="50000"/>
                </a:schemeClr>
              </a:solidFill>
              <a:latin typeface="Arial" panose="020B0604020202020204" pitchFamily="34" charset="0"/>
            </a:endParaRPr>
          </a:p>
          <a:p>
            <a:pPr algn="ctr">
              <a:spcBef>
                <a:spcPct val="0"/>
              </a:spcBef>
              <a:buFontTx/>
              <a:buNone/>
            </a:pPr>
            <a:r>
              <a:rPr lang="es-PE" altLang="es-PE" sz="1600" b="1" dirty="0" smtClean="0">
                <a:solidFill>
                  <a:schemeClr val="tx2">
                    <a:lumMod val="50000"/>
                  </a:schemeClr>
                </a:solidFill>
                <a:latin typeface="Arial" panose="020B0604020202020204" pitchFamily="34" charset="0"/>
              </a:rPr>
              <a:t>No </a:t>
            </a:r>
            <a:r>
              <a:rPr lang="es-PE" altLang="es-PE" sz="1600" b="1" dirty="0">
                <a:solidFill>
                  <a:schemeClr val="tx2">
                    <a:lumMod val="50000"/>
                  </a:schemeClr>
                </a:solidFill>
                <a:latin typeface="Arial" panose="020B0604020202020204" pitchFamily="34" charset="0"/>
              </a:rPr>
              <a:t>Estructurales</a:t>
            </a:r>
          </a:p>
        </p:txBody>
      </p:sp>
      <p:sp>
        <p:nvSpPr>
          <p:cNvPr id="4" name="4 Rectángulo"/>
          <p:cNvSpPr>
            <a:spLocks noChangeArrowheads="1"/>
          </p:cNvSpPr>
          <p:nvPr/>
        </p:nvSpPr>
        <p:spPr bwMode="auto">
          <a:xfrm>
            <a:off x="2370101" y="1942562"/>
            <a:ext cx="2350323"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PE" altLang="es-PE" sz="1600" b="1" dirty="0">
                <a:solidFill>
                  <a:schemeClr val="tx2">
                    <a:lumMod val="50000"/>
                  </a:schemeClr>
                </a:solidFill>
                <a:latin typeface="Arial" panose="020B0604020202020204" pitchFamily="34" charset="0"/>
              </a:rPr>
              <a:t>Medidas Permanentes</a:t>
            </a:r>
          </a:p>
        </p:txBody>
      </p:sp>
      <p:sp>
        <p:nvSpPr>
          <p:cNvPr id="5" name="5 Rectángulo"/>
          <p:cNvSpPr>
            <a:spLocks noChangeArrowheads="1"/>
          </p:cNvSpPr>
          <p:nvPr/>
        </p:nvSpPr>
        <p:spPr bwMode="auto">
          <a:xfrm>
            <a:off x="4860188" y="1556792"/>
            <a:ext cx="3931989"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buFont typeface="Arial" panose="020B0604020202020204" pitchFamily="34" charset="0"/>
              <a:buChar char="−"/>
            </a:pPr>
            <a:r>
              <a:rPr lang="es-ES_tradnl" altLang="es-PE" sz="1400" b="1" dirty="0">
                <a:solidFill>
                  <a:schemeClr val="tx2">
                    <a:lumMod val="50000"/>
                  </a:schemeClr>
                </a:solidFill>
              </a:rPr>
              <a:t>Regulación del uso del </a:t>
            </a:r>
            <a:r>
              <a:rPr lang="es-ES_tradnl" altLang="es-PE" sz="1400" b="1" dirty="0" smtClean="0">
                <a:solidFill>
                  <a:schemeClr val="tx2">
                    <a:lumMod val="50000"/>
                  </a:schemeClr>
                </a:solidFill>
              </a:rPr>
              <a:t>suelo</a:t>
            </a:r>
            <a:endParaRPr lang="es-ES_tradnl" altLang="es-PE" sz="1400" b="1" dirty="0">
              <a:solidFill>
                <a:schemeClr val="tx2">
                  <a:lumMod val="50000"/>
                </a:schemeClr>
              </a:solidFill>
            </a:endParaRPr>
          </a:p>
          <a:p>
            <a:pPr marL="285750" indent="-285750">
              <a:buFont typeface="Arial" panose="020B0604020202020204" pitchFamily="34" charset="0"/>
              <a:buChar char="−"/>
            </a:pPr>
            <a:r>
              <a:rPr lang="es-ES_tradnl" altLang="es-PE" sz="1400" b="1" dirty="0" smtClean="0">
                <a:solidFill>
                  <a:schemeClr val="tx2">
                    <a:lumMod val="50000"/>
                  </a:schemeClr>
                </a:solidFill>
              </a:rPr>
              <a:t>Capacitaciones</a:t>
            </a:r>
            <a:endParaRPr lang="es-ES_tradnl" altLang="es-PE" sz="1400" b="1" dirty="0">
              <a:solidFill>
                <a:schemeClr val="tx2">
                  <a:lumMod val="50000"/>
                </a:schemeClr>
              </a:solidFill>
            </a:endParaRPr>
          </a:p>
          <a:p>
            <a:pPr marL="285750" indent="-285750">
              <a:buFont typeface="Arial" panose="020B0604020202020204" pitchFamily="34" charset="0"/>
              <a:buChar char="−"/>
            </a:pPr>
            <a:r>
              <a:rPr lang="es-ES_tradnl" altLang="es-PE" sz="1400" b="1" dirty="0">
                <a:solidFill>
                  <a:schemeClr val="tx2">
                    <a:lumMod val="50000"/>
                  </a:schemeClr>
                </a:solidFill>
              </a:rPr>
              <a:t>Elaboración de estudios de gestión local ante el </a:t>
            </a:r>
            <a:r>
              <a:rPr lang="es-ES_tradnl" altLang="es-PE" sz="1400" b="1" dirty="0" smtClean="0">
                <a:solidFill>
                  <a:schemeClr val="tx2">
                    <a:lumMod val="50000"/>
                  </a:schemeClr>
                </a:solidFill>
              </a:rPr>
              <a:t>riesgo</a:t>
            </a:r>
            <a:endParaRPr lang="es-PE" altLang="es-PE" sz="1400" b="1" dirty="0">
              <a:solidFill>
                <a:schemeClr val="tx2">
                  <a:lumMod val="50000"/>
                </a:schemeClr>
              </a:solidFill>
            </a:endParaRPr>
          </a:p>
        </p:txBody>
      </p:sp>
      <p:sp>
        <p:nvSpPr>
          <p:cNvPr id="6" name="6 Rectángulo"/>
          <p:cNvSpPr>
            <a:spLocks noChangeArrowheads="1"/>
          </p:cNvSpPr>
          <p:nvPr/>
        </p:nvSpPr>
        <p:spPr bwMode="auto">
          <a:xfrm>
            <a:off x="2368498" y="3541283"/>
            <a:ext cx="2351926"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PE" altLang="es-PE" sz="1600" b="1" dirty="0">
                <a:solidFill>
                  <a:schemeClr val="tx2">
                    <a:lumMod val="50000"/>
                  </a:schemeClr>
                </a:solidFill>
              </a:rPr>
              <a:t>Medidas de Monitoreo</a:t>
            </a:r>
          </a:p>
        </p:txBody>
      </p:sp>
      <p:sp>
        <p:nvSpPr>
          <p:cNvPr id="7" name="7 Rectángulo"/>
          <p:cNvSpPr>
            <a:spLocks noChangeArrowheads="1"/>
          </p:cNvSpPr>
          <p:nvPr/>
        </p:nvSpPr>
        <p:spPr bwMode="auto">
          <a:xfrm>
            <a:off x="4768765" y="3158295"/>
            <a:ext cx="3851275" cy="9541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71463"/>
            <a:r>
              <a:rPr lang="es-ES_tradnl" altLang="es-PE" sz="1400" b="1" dirty="0">
                <a:solidFill>
                  <a:schemeClr val="tx2">
                    <a:lumMod val="50000"/>
                  </a:schemeClr>
                </a:solidFill>
              </a:rPr>
              <a:t>Sistemas de monitoreo y alerta temprana que genere una actitud preventiva </a:t>
            </a:r>
            <a:r>
              <a:rPr lang="es-PE" altLang="es-PE" sz="1400" b="1" dirty="0">
                <a:solidFill>
                  <a:schemeClr val="tx2">
                    <a:lumMod val="50000"/>
                  </a:schemeClr>
                </a:solidFill>
              </a:rPr>
              <a:t>(estaciones meteorológicas, sismógrafos, entre otros</a:t>
            </a:r>
            <a:r>
              <a:rPr lang="es-PE" altLang="es-PE" sz="1400" b="1" dirty="0" smtClean="0">
                <a:solidFill>
                  <a:schemeClr val="tx2">
                    <a:lumMod val="50000"/>
                  </a:schemeClr>
                </a:solidFill>
              </a:rPr>
              <a:t>)</a:t>
            </a:r>
            <a:endParaRPr lang="es-PE" altLang="es-PE" sz="1400" b="1" dirty="0">
              <a:solidFill>
                <a:schemeClr val="tx2">
                  <a:lumMod val="50000"/>
                </a:schemeClr>
              </a:solidFill>
            </a:endParaRPr>
          </a:p>
        </p:txBody>
      </p:sp>
      <p:sp>
        <p:nvSpPr>
          <p:cNvPr id="8" name="8 Rectángulo"/>
          <p:cNvSpPr>
            <a:spLocks noChangeArrowheads="1"/>
          </p:cNvSpPr>
          <p:nvPr/>
        </p:nvSpPr>
        <p:spPr bwMode="auto">
          <a:xfrm>
            <a:off x="2368498" y="5266898"/>
            <a:ext cx="2374368"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PE" altLang="es-PE" sz="1600" b="1" dirty="0">
                <a:solidFill>
                  <a:schemeClr val="tx2">
                    <a:lumMod val="50000"/>
                  </a:schemeClr>
                </a:solidFill>
              </a:rPr>
              <a:t>Medidas de Operación</a:t>
            </a:r>
          </a:p>
        </p:txBody>
      </p:sp>
      <p:sp>
        <p:nvSpPr>
          <p:cNvPr id="9" name="9 Rectángulo"/>
          <p:cNvSpPr>
            <a:spLocks noChangeArrowheads="1"/>
          </p:cNvSpPr>
          <p:nvPr/>
        </p:nvSpPr>
        <p:spPr bwMode="auto">
          <a:xfrm>
            <a:off x="4836500" y="4767654"/>
            <a:ext cx="3621088"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71463"/>
            <a:r>
              <a:rPr lang="es-PE" altLang="es-PE" sz="1400" b="1" dirty="0">
                <a:solidFill>
                  <a:schemeClr val="tx2">
                    <a:lumMod val="50000"/>
                  </a:schemeClr>
                </a:solidFill>
              </a:rPr>
              <a:t>Ante el pronóstico de ocurrencia de la lluvia, de su transformación en escurrimiento superficial, de su tránsito por los cauces, para la adecuada operación sobre las obras de </a:t>
            </a:r>
            <a:r>
              <a:rPr lang="es-PE" altLang="es-PE" sz="1400" b="1" dirty="0" smtClean="0">
                <a:solidFill>
                  <a:schemeClr val="tx2">
                    <a:lumMod val="50000"/>
                  </a:schemeClr>
                </a:solidFill>
              </a:rPr>
              <a:t>infraestructura</a:t>
            </a:r>
            <a:endParaRPr lang="es-PE" altLang="es-PE" sz="1400" b="1" dirty="0">
              <a:solidFill>
                <a:schemeClr val="tx2">
                  <a:lumMod val="50000"/>
                </a:schemeClr>
              </a:solidFill>
            </a:endParaRPr>
          </a:p>
        </p:txBody>
      </p:sp>
      <p:sp>
        <p:nvSpPr>
          <p:cNvPr id="10" name="Abrir llave 9"/>
          <p:cNvSpPr/>
          <p:nvPr/>
        </p:nvSpPr>
        <p:spPr>
          <a:xfrm>
            <a:off x="2033543" y="2004979"/>
            <a:ext cx="233206" cy="3451230"/>
          </a:xfrm>
          <a:prstGeom prst="leftBrace">
            <a:avLst>
              <a:gd name="adj1" fmla="val 136157"/>
              <a:gd name="adj2" fmla="val 48426"/>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1" name="Abrir llave 10"/>
          <p:cNvSpPr/>
          <p:nvPr/>
        </p:nvSpPr>
        <p:spPr>
          <a:xfrm>
            <a:off x="4805324" y="4834125"/>
            <a:ext cx="236446" cy="1252055"/>
          </a:xfrm>
          <a:prstGeom prst="leftBrace">
            <a:avLst>
              <a:gd name="adj1" fmla="val 85762"/>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2" name="Abrir llave 11"/>
          <p:cNvSpPr/>
          <p:nvPr/>
        </p:nvSpPr>
        <p:spPr>
          <a:xfrm>
            <a:off x="4784534" y="3084532"/>
            <a:ext cx="257235" cy="1106676"/>
          </a:xfrm>
          <a:prstGeom prst="leftBrace">
            <a:avLst>
              <a:gd name="adj1" fmla="val 57606"/>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3" name="Abrir llave 12"/>
          <p:cNvSpPr/>
          <p:nvPr/>
        </p:nvSpPr>
        <p:spPr>
          <a:xfrm>
            <a:off x="4731540" y="1587274"/>
            <a:ext cx="257235" cy="854341"/>
          </a:xfrm>
          <a:prstGeom prst="leftBrace">
            <a:avLst>
              <a:gd name="adj1" fmla="val 57606"/>
              <a:gd name="adj2" fmla="val 50000"/>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Tree>
    <p:extLst>
      <p:ext uri="{BB962C8B-B14F-4D97-AF65-F5344CB8AC3E}">
        <p14:creationId xmlns:p14="http://schemas.microsoft.com/office/powerpoint/2010/main" val="2236729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94" name="Straight Connector 4"/>
          <p:cNvCxnSpPr>
            <a:cxnSpLocks noChangeShapeType="1"/>
          </p:cNvCxnSpPr>
          <p:nvPr/>
        </p:nvCxnSpPr>
        <p:spPr bwMode="auto">
          <a:xfrm>
            <a:off x="0" y="0"/>
            <a:ext cx="914400" cy="0"/>
          </a:xfrm>
          <a:prstGeom prst="line">
            <a:avLst/>
          </a:prstGeom>
          <a:noFill/>
          <a:ln w="0" algn="ctr">
            <a:solidFill>
              <a:srgbClr val="FBFFFF"/>
            </a:solidFill>
            <a:miter lim="800000"/>
            <a:headEnd/>
            <a:tailEnd/>
          </a:ln>
          <a:extLst>
            <a:ext uri="{909E8E84-426E-40DD-AFC4-6F175D3DCCD1}">
              <a14:hiddenFill xmlns:a14="http://schemas.microsoft.com/office/drawing/2010/main">
                <a:noFill/>
              </a14:hiddenFill>
            </a:ext>
          </a:extLst>
        </p:spPr>
      </p:cxnSp>
      <p:sp>
        <p:nvSpPr>
          <p:cNvPr id="8195" name="2 Marcador de número de diapositiva"/>
          <p:cNvSpPr>
            <a:spLocks noGrp="1"/>
          </p:cNvSpPr>
          <p:nvPr>
            <p:ph type="sldNum" sz="quarter" idx="11"/>
          </p:nvPr>
        </p:nvSpPr>
        <p:spPr>
          <a:xfrm>
            <a:off x="6286500" y="6400800"/>
            <a:ext cx="2133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s-ES" altLang="es-PE" dirty="0">
              <a:latin typeface="Arial Black" panose="020B0A04020102020204" pitchFamily="34" charset="0"/>
            </a:endParaRPr>
          </a:p>
        </p:txBody>
      </p:sp>
      <p:sp>
        <p:nvSpPr>
          <p:cNvPr id="2" name="Rectángulo 1"/>
          <p:cNvSpPr/>
          <p:nvPr/>
        </p:nvSpPr>
        <p:spPr>
          <a:xfrm>
            <a:off x="974034" y="1572050"/>
            <a:ext cx="7195931" cy="3574633"/>
          </a:xfrm>
          <a:prstGeom prst="rect">
            <a:avLst/>
          </a:prstGeom>
          <a:noFill/>
        </p:spPr>
        <p:txBody>
          <a:bodyPr wrap="square">
            <a:spAutoFit/>
          </a:bodyPr>
          <a:lstStyle/>
          <a:p>
            <a:pPr algn="just">
              <a:lnSpc>
                <a:spcPct val="150000"/>
              </a:lnSpc>
            </a:pPr>
            <a:r>
              <a:rPr lang="es-PE" sz="1700" dirty="0" smtClean="0">
                <a:latin typeface="Arial Narrow" panose="020B0606020202030204" pitchFamily="34" charset="0"/>
              </a:rPr>
              <a:t>Como comienzo de la exposición del tema a tratar, se presentan la normatividad, referida al cumplimento a lo establecido en la ley del SINAGERD, referente a las EVAR, conceptos básicos que contextualizan y permiten entender lo expuesto en capítulos posteriores. </a:t>
            </a:r>
          </a:p>
          <a:p>
            <a:pPr algn="just">
              <a:lnSpc>
                <a:spcPct val="150000"/>
              </a:lnSpc>
            </a:pPr>
            <a:r>
              <a:rPr lang="es-PE" sz="1700" dirty="0" smtClean="0">
                <a:latin typeface="Arial Narrow" panose="020B0606020202030204" pitchFamily="34" charset="0"/>
              </a:rPr>
              <a:t>Un aspecto fundamental es diferenciar la escala de los instrumentos técnicos denominados “Escenarios de Riesgo” y “Evaluación de Riesgo”; y su aplicación de las EVAR en los instrumentos de planificación y finalmente las EVAR elaboradas en el marco de la Ley 30556.</a:t>
            </a:r>
            <a:r>
              <a:rPr lang="es-PE" sz="1700" b="1" dirty="0" smtClean="0">
                <a:latin typeface="Arial Narrow" panose="020B0606020202030204" pitchFamily="34" charset="0"/>
                <a:cs typeface="Arial" panose="020B0604020202020204" pitchFamily="34" charset="0"/>
              </a:rPr>
              <a:t> </a:t>
            </a:r>
            <a:endParaRPr lang="es-PE" sz="1700" b="1" dirty="0">
              <a:latin typeface="Arial Narrow" panose="020B0606020202030204" pitchFamily="34" charset="0"/>
              <a:cs typeface="Arial" panose="020B0604020202020204" pitchFamily="34" charset="0"/>
            </a:endParaRPr>
          </a:p>
          <a:p>
            <a:pPr algn="just">
              <a:lnSpc>
                <a:spcPct val="150000"/>
              </a:lnSpc>
            </a:pPr>
            <a:endParaRPr lang="es-PE" sz="1700" dirty="0" smtClean="0">
              <a:latin typeface="Arial Narrow" panose="020B0606020202030204" pitchFamily="34" charset="0"/>
            </a:endParaRPr>
          </a:p>
        </p:txBody>
      </p:sp>
      <p:sp>
        <p:nvSpPr>
          <p:cNvPr id="5" name="Rectángulo 4"/>
          <p:cNvSpPr/>
          <p:nvPr/>
        </p:nvSpPr>
        <p:spPr>
          <a:xfrm>
            <a:off x="1027043" y="939795"/>
            <a:ext cx="1712328" cy="461665"/>
          </a:xfrm>
          <a:prstGeom prst="rect">
            <a:avLst/>
          </a:prstGeom>
        </p:spPr>
        <p:txBody>
          <a:bodyPr wrap="none">
            <a:spAutoFit/>
          </a:bodyPr>
          <a:lstStyle/>
          <a:p>
            <a:r>
              <a:rPr lang="es-ES" sz="2400" b="1" dirty="0" smtClean="0">
                <a:solidFill>
                  <a:srgbClr val="297E96"/>
                </a:solidFill>
                <a:latin typeface="Arial Narrow" panose="020B0606020202030204" pitchFamily="34" charset="0"/>
              </a:rPr>
              <a:t>Introducción</a:t>
            </a:r>
            <a:endParaRPr lang="es-ES" sz="2400" b="1" dirty="0">
              <a:solidFill>
                <a:srgbClr val="297E96"/>
              </a:solidFill>
              <a:latin typeface="Arial Narrow" panose="020B0606020202030204" pitchFamily="34" charset="0"/>
            </a:endParaRPr>
          </a:p>
        </p:txBody>
      </p:sp>
    </p:spTree>
    <p:extLst>
      <p:ext uri="{BB962C8B-B14F-4D97-AF65-F5344CB8AC3E}">
        <p14:creationId xmlns:p14="http://schemas.microsoft.com/office/powerpoint/2010/main" val="388994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54890" y="731117"/>
            <a:ext cx="8806308" cy="425501"/>
          </a:xfrm>
          <a:prstGeom prst="rect">
            <a:avLst/>
          </a:prstGeom>
        </p:spPr>
        <p:txBody>
          <a:bodyPr wrap="square">
            <a:spAutoFit/>
          </a:bodyPr>
          <a:lstStyle/>
          <a:p>
            <a:pPr lvl="0" algn="just">
              <a:lnSpc>
                <a:spcPct val="115000"/>
              </a:lnSpc>
              <a:spcAft>
                <a:spcPts val="0"/>
              </a:spcAft>
              <a:buClr>
                <a:srgbClr val="0070C0"/>
              </a:buClr>
            </a:pPr>
            <a:r>
              <a:rPr lang="es-PE" sz="2000" b="1" dirty="0" smtClean="0">
                <a:latin typeface="Arial Narrow" panose="020B0606020202030204" pitchFamily="34" charset="0"/>
                <a:ea typeface="Times New Roman" panose="02020603050405020304" pitchFamily="18" charset="0"/>
                <a:cs typeface="Times New Roman" panose="02020603050405020304" pitchFamily="18" charset="0"/>
              </a:rPr>
              <a:t>PROCEDIMIENTOS </a:t>
            </a:r>
            <a:r>
              <a:rPr lang="es-PE" sz="2000" b="1" dirty="0">
                <a:latin typeface="Arial Narrow" panose="020B0606020202030204" pitchFamily="34" charset="0"/>
                <a:ea typeface="Times New Roman" panose="02020603050405020304" pitchFamily="18" charset="0"/>
                <a:cs typeface="Times New Roman" panose="02020603050405020304" pitchFamily="18" charset="0"/>
              </a:rPr>
              <a:t>PARA LA EJECUCIÓN DE EVALUACIONES DEL RIESGO</a:t>
            </a:r>
            <a:endParaRPr lang="es-PE" sz="20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6" name="Imagen 5"/>
          <p:cNvPicPr/>
          <p:nvPr/>
        </p:nvPicPr>
        <p:blipFill rotWithShape="1">
          <a:blip r:embed="rId2" cstate="print">
            <a:extLst>
              <a:ext uri="{28A0092B-C50C-407E-A947-70E740481C1C}">
                <a14:useLocalDpi xmlns:a14="http://schemas.microsoft.com/office/drawing/2010/main"/>
              </a:ext>
            </a:extLst>
          </a:blip>
          <a:srcRect/>
          <a:stretch/>
        </p:blipFill>
        <p:spPr bwMode="auto">
          <a:xfrm>
            <a:off x="54890" y="1156618"/>
            <a:ext cx="9034220" cy="5301208"/>
          </a:xfrm>
          <a:prstGeom prst="rect">
            <a:avLst/>
          </a:prstGeom>
          <a:solidFill>
            <a:srgbClr val="006666"/>
          </a:solidFill>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655803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7463" y="762547"/>
            <a:ext cx="8806308" cy="414922"/>
          </a:xfrm>
          <a:prstGeom prst="rect">
            <a:avLst/>
          </a:prstGeom>
        </p:spPr>
        <p:txBody>
          <a:bodyPr wrap="square">
            <a:spAutoFit/>
          </a:bodyPr>
          <a:lstStyle/>
          <a:p>
            <a:pPr lvl="0" algn="just">
              <a:lnSpc>
                <a:spcPct val="115000"/>
              </a:lnSpc>
              <a:spcAft>
                <a:spcPts val="0"/>
              </a:spcAft>
              <a:buClr>
                <a:srgbClr val="0070C0"/>
              </a:buClr>
            </a:pPr>
            <a:r>
              <a:rPr lang="es-PE" sz="2000" b="1" dirty="0" smtClean="0">
                <a:latin typeface="Arial Narrow" panose="020B0606020202030204" pitchFamily="34" charset="0"/>
                <a:ea typeface="Times New Roman" panose="02020603050405020304" pitchFamily="18" charset="0"/>
                <a:cs typeface="Times New Roman" panose="02020603050405020304" pitchFamily="18" charset="0"/>
              </a:rPr>
              <a:t>PROCEDIMIENTOS </a:t>
            </a:r>
            <a:r>
              <a:rPr lang="es-PE" sz="2000" b="1" dirty="0">
                <a:latin typeface="Arial Narrow" panose="020B0606020202030204" pitchFamily="34" charset="0"/>
                <a:ea typeface="Times New Roman" panose="02020603050405020304" pitchFamily="18" charset="0"/>
                <a:cs typeface="Times New Roman" panose="02020603050405020304" pitchFamily="18" charset="0"/>
              </a:rPr>
              <a:t>PARA LA EJECUCIÓN DE EVALUACIONES DEL RIESGO</a:t>
            </a:r>
            <a:endParaRPr lang="es-PE" sz="20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7" name="Imagen 6"/>
          <p:cNvPicPr/>
          <p:nvPr/>
        </p:nvPicPr>
        <p:blipFill rotWithShape="1">
          <a:blip r:embed="rId2" cstate="print">
            <a:extLst>
              <a:ext uri="{28A0092B-C50C-407E-A947-70E740481C1C}">
                <a14:useLocalDpi xmlns:a14="http://schemas.microsoft.com/office/drawing/2010/main"/>
              </a:ext>
            </a:extLst>
          </a:blip>
          <a:srcRect/>
          <a:stretch/>
        </p:blipFill>
        <p:spPr bwMode="auto">
          <a:xfrm>
            <a:off x="-17462" y="1278454"/>
            <a:ext cx="9161462" cy="5229201"/>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43066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463963" y="2172962"/>
            <a:ext cx="6460836" cy="1475660"/>
          </a:xfrm>
          <a:prstGeom prst="rect">
            <a:avLst/>
          </a:prstGeom>
        </p:spPr>
        <p:txBody>
          <a:bodyPr wrap="square">
            <a:spAutoFit/>
          </a:bodyPr>
          <a:lstStyle/>
          <a:p>
            <a:pPr algn="ctr">
              <a:lnSpc>
                <a:spcPct val="150000"/>
              </a:lnSpc>
            </a:pPr>
            <a:r>
              <a:rPr lang="es-ES" sz="3200" b="1" dirty="0">
                <a:solidFill>
                  <a:srgbClr val="006F7E"/>
                </a:solidFill>
                <a:latin typeface="Arial Narrow" panose="020B0606020202030204" pitchFamily="34" charset="0"/>
              </a:rPr>
              <a:t>SU APLICACIÓN DE LAS EVAR EN LA PLANIFICACION TERRITORIAL</a:t>
            </a:r>
          </a:p>
        </p:txBody>
      </p:sp>
    </p:spTree>
    <p:extLst>
      <p:ext uri="{BB962C8B-B14F-4D97-AF65-F5344CB8AC3E}">
        <p14:creationId xmlns:p14="http://schemas.microsoft.com/office/powerpoint/2010/main" val="631306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Rectángulo"/>
          <p:cNvSpPr>
            <a:spLocks noChangeArrowheads="1"/>
          </p:cNvSpPr>
          <p:nvPr/>
        </p:nvSpPr>
        <p:spPr bwMode="auto">
          <a:xfrm>
            <a:off x="242617" y="605270"/>
            <a:ext cx="7351414" cy="587375"/>
          </a:xfrm>
          <a:prstGeom prst="rect">
            <a:avLst/>
          </a:prstGeom>
          <a:noFill/>
          <a:ln>
            <a:noFill/>
          </a:ln>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s-PE" altLang="es-PE" sz="1800" b="1" dirty="0">
                <a:solidFill>
                  <a:srgbClr val="297E96"/>
                </a:solidFill>
                <a:latin typeface="Arial Narrow" panose="020B0606020202030204" pitchFamily="34" charset="0"/>
              </a:rPr>
              <a:t>ORDENAMIENTO DEL TERRITORIO EN PERÚ</a:t>
            </a:r>
          </a:p>
        </p:txBody>
      </p:sp>
      <p:sp>
        <p:nvSpPr>
          <p:cNvPr id="5" name="Rectángulo 4"/>
          <p:cNvSpPr/>
          <p:nvPr/>
        </p:nvSpPr>
        <p:spPr>
          <a:xfrm>
            <a:off x="242617" y="1289491"/>
            <a:ext cx="1763624" cy="369332"/>
          </a:xfrm>
          <a:prstGeom prst="rect">
            <a:avLst/>
          </a:prstGeom>
        </p:spPr>
        <p:txBody>
          <a:bodyPr wrap="none">
            <a:spAutoFit/>
          </a:bodyPr>
          <a:lstStyle/>
          <a:p>
            <a:r>
              <a:rPr lang="es-ES" b="1" dirty="0">
                <a:solidFill>
                  <a:srgbClr val="297E96"/>
                </a:solidFill>
                <a:latin typeface="Arial Narrow" panose="020B0606020202030204" pitchFamily="34" charset="0"/>
              </a:rPr>
              <a:t>Marco normativo </a:t>
            </a:r>
          </a:p>
        </p:txBody>
      </p:sp>
      <p:sp>
        <p:nvSpPr>
          <p:cNvPr id="6" name="Rectángulo 5"/>
          <p:cNvSpPr/>
          <p:nvPr/>
        </p:nvSpPr>
        <p:spPr>
          <a:xfrm>
            <a:off x="242617" y="1862838"/>
            <a:ext cx="8339111" cy="4524315"/>
          </a:xfrm>
          <a:prstGeom prst="rect">
            <a:avLst/>
          </a:prstGeom>
        </p:spPr>
        <p:txBody>
          <a:bodyPr wrap="square">
            <a:spAutoFit/>
          </a:bodyPr>
          <a:lstStyle/>
          <a:p>
            <a:pPr algn="just"/>
            <a:r>
              <a:rPr lang="es-PE" dirty="0">
                <a:latin typeface="Arial Narrow" panose="020B0606020202030204" pitchFamily="34" charset="0"/>
              </a:rPr>
              <a:t>Ley Nº 28611, Ley General del Ambiente .</a:t>
            </a:r>
          </a:p>
          <a:p>
            <a:pPr algn="just"/>
            <a:r>
              <a:rPr lang="es-PE" dirty="0">
                <a:latin typeface="Arial Narrow" panose="020B0606020202030204" pitchFamily="34" charset="0"/>
              </a:rPr>
              <a:t>Corresponde a los gobiernos locales, en el marco de sus funciones y </a:t>
            </a:r>
            <a:r>
              <a:rPr lang="es-PE" dirty="0" smtClean="0">
                <a:latin typeface="Arial Narrow" panose="020B0606020202030204" pitchFamily="34" charset="0"/>
              </a:rPr>
              <a:t>atribuciones, promover, formular y ejecutar </a:t>
            </a:r>
            <a:r>
              <a:rPr lang="es-PE" u="sng" dirty="0" smtClean="0">
                <a:latin typeface="Arial Narrow" panose="020B0606020202030204" pitchFamily="34" charset="0"/>
              </a:rPr>
              <a:t>planes de ordenamiento urbano y rural</a:t>
            </a:r>
            <a:r>
              <a:rPr lang="es-PE" dirty="0" smtClean="0">
                <a:latin typeface="Arial Narrow" panose="020B0606020202030204" pitchFamily="34" charset="0"/>
              </a:rPr>
              <a:t>, en concordancia con la Política Nacional Ambiental y con las normas urbanísticas nacionales. </a:t>
            </a:r>
          </a:p>
          <a:p>
            <a:pPr algn="just"/>
            <a:endParaRPr lang="es-PE" dirty="0">
              <a:latin typeface="Arial Narrow" panose="020B0606020202030204" pitchFamily="34" charset="0"/>
            </a:endParaRPr>
          </a:p>
          <a:p>
            <a:pPr algn="just"/>
            <a:r>
              <a:rPr lang="es-PE" dirty="0">
                <a:latin typeface="Arial Narrow" panose="020B0606020202030204" pitchFamily="34" charset="0"/>
              </a:rPr>
              <a:t>Decreto Supremo Nº 087-2004-PCM, Reglamento de Zonificación Ecológica </a:t>
            </a:r>
            <a:r>
              <a:rPr lang="es-PE" dirty="0" smtClean="0">
                <a:latin typeface="Arial Narrow" panose="020B0606020202030204" pitchFamily="34" charset="0"/>
              </a:rPr>
              <a:t>y </a:t>
            </a:r>
            <a:r>
              <a:rPr lang="es-ES_tradnl" dirty="0" smtClean="0">
                <a:latin typeface="Arial Narrow" panose="020B0606020202030204" pitchFamily="34" charset="0"/>
              </a:rPr>
              <a:t>Económica</a:t>
            </a:r>
            <a:r>
              <a:rPr lang="en-US" dirty="0" smtClean="0">
                <a:latin typeface="Arial Narrow" panose="020B0606020202030204" pitchFamily="34" charset="0"/>
              </a:rPr>
              <a:t> </a:t>
            </a:r>
            <a:r>
              <a:rPr lang="en-US" dirty="0">
                <a:latin typeface="Arial Narrow" panose="020B0606020202030204" pitchFamily="34" charset="0"/>
              </a:rPr>
              <a:t>(ZEE</a:t>
            </a:r>
            <a:r>
              <a:rPr lang="en-US" dirty="0" smtClean="0">
                <a:latin typeface="Arial Narrow" panose="020B0606020202030204" pitchFamily="34" charset="0"/>
              </a:rPr>
              <a:t>).</a:t>
            </a:r>
          </a:p>
          <a:p>
            <a:pPr algn="just"/>
            <a:r>
              <a:rPr lang="es-PE" dirty="0" smtClean="0">
                <a:latin typeface="Arial Narrow" panose="020B0606020202030204" pitchFamily="34" charset="0"/>
              </a:rPr>
              <a:t>Provee el sustento técnico para la formulación de los </a:t>
            </a:r>
            <a:r>
              <a:rPr lang="es-PE" u="sng" dirty="0" smtClean="0">
                <a:latin typeface="Arial Narrow" panose="020B0606020202030204" pitchFamily="34" charset="0"/>
              </a:rPr>
              <a:t>planes de desarrollo y ordenamiento territorial,</a:t>
            </a:r>
            <a:r>
              <a:rPr lang="es-PE" dirty="0" smtClean="0">
                <a:latin typeface="Arial Narrow" panose="020B0606020202030204" pitchFamily="34" charset="0"/>
              </a:rPr>
              <a:t> en el ámbito nacional, regional y local.</a:t>
            </a:r>
          </a:p>
          <a:p>
            <a:pPr algn="just"/>
            <a:endParaRPr lang="es-PE" dirty="0">
              <a:latin typeface="Arial Narrow" panose="020B0606020202030204" pitchFamily="34" charset="0"/>
            </a:endParaRPr>
          </a:p>
          <a:p>
            <a:pPr algn="just"/>
            <a:r>
              <a:rPr lang="en-US" dirty="0">
                <a:latin typeface="Arial Narrow" panose="020B0606020202030204" pitchFamily="34" charset="0"/>
              </a:rPr>
              <a:t>Decreto </a:t>
            </a:r>
            <a:r>
              <a:rPr lang="es-ES_tradnl" dirty="0" smtClean="0">
                <a:latin typeface="Arial Narrow" panose="020B0606020202030204" pitchFamily="34" charset="0"/>
              </a:rPr>
              <a:t>Supremo</a:t>
            </a:r>
            <a:r>
              <a:rPr lang="en-US" dirty="0" smtClean="0">
                <a:latin typeface="Arial Narrow" panose="020B0606020202030204" pitchFamily="34" charset="0"/>
              </a:rPr>
              <a:t> </a:t>
            </a:r>
            <a:r>
              <a:rPr lang="en-US" dirty="0">
                <a:latin typeface="Arial Narrow" panose="020B0606020202030204" pitchFamily="34" charset="0"/>
              </a:rPr>
              <a:t>Nº 012-2009-MINAM, </a:t>
            </a:r>
            <a:r>
              <a:rPr lang="es-ES_tradnl" dirty="0">
                <a:latin typeface="Arial Narrow" panose="020B0606020202030204" pitchFamily="34" charset="0"/>
              </a:rPr>
              <a:t>Política</a:t>
            </a:r>
            <a:r>
              <a:rPr lang="en-US" dirty="0">
                <a:latin typeface="Arial Narrow" panose="020B0606020202030204" pitchFamily="34" charset="0"/>
              </a:rPr>
              <a:t> Nacional del </a:t>
            </a:r>
            <a:r>
              <a:rPr lang="en-US" dirty="0" smtClean="0">
                <a:latin typeface="Arial Narrow" panose="020B0606020202030204" pitchFamily="34" charset="0"/>
              </a:rPr>
              <a:t>Ambiente, </a:t>
            </a:r>
            <a:r>
              <a:rPr lang="en-US" dirty="0" err="1" smtClean="0">
                <a:latin typeface="Arial Narrow" panose="020B0606020202030204" pitchFamily="34" charset="0"/>
              </a:rPr>
              <a:t>establece</a:t>
            </a:r>
            <a:r>
              <a:rPr lang="en-US" dirty="0" smtClean="0">
                <a:latin typeface="Arial Narrow" panose="020B0606020202030204" pitchFamily="34" charset="0"/>
              </a:rPr>
              <a:t> entre </a:t>
            </a:r>
            <a:r>
              <a:rPr lang="en-US" dirty="0" err="1">
                <a:latin typeface="Arial Narrow" panose="020B0606020202030204" pitchFamily="34" charset="0"/>
              </a:rPr>
              <a:t>sus</a:t>
            </a:r>
            <a:r>
              <a:rPr lang="en-US" dirty="0">
                <a:latin typeface="Arial Narrow" panose="020B0606020202030204" pitchFamily="34" charset="0"/>
              </a:rPr>
              <a:t> </a:t>
            </a:r>
            <a:r>
              <a:rPr lang="en-US" dirty="0" smtClean="0">
                <a:latin typeface="Arial Narrow" panose="020B0606020202030204" pitchFamily="34" charset="0"/>
              </a:rPr>
              <a:t>objetivos: </a:t>
            </a:r>
            <a:r>
              <a:rPr lang="en-US" u="sng" dirty="0">
                <a:latin typeface="Arial Narrow" panose="020B0606020202030204" pitchFamily="34" charset="0"/>
              </a:rPr>
              <a:t>Impulsar el Ordenamiento Territorial </a:t>
            </a:r>
            <a:r>
              <a:rPr lang="en-US" dirty="0">
                <a:latin typeface="Arial Narrow" panose="020B0606020202030204" pitchFamily="34" charset="0"/>
              </a:rPr>
              <a:t>como soporte para la consevación, uso y aprovechamiento sostenible de los recursos naturales (…) así como la ocupacion ordenada del territorio. </a:t>
            </a:r>
          </a:p>
          <a:p>
            <a:pPr algn="just"/>
            <a:endParaRPr lang="en-US" dirty="0" smtClean="0">
              <a:latin typeface="Arial Narrow" panose="020B0606020202030204" pitchFamily="34" charset="0"/>
            </a:endParaRPr>
          </a:p>
          <a:p>
            <a:pPr algn="just"/>
            <a:endParaRPr lang="es-PE" dirty="0">
              <a:latin typeface="Arial Narrow" panose="020B0606020202030204" pitchFamily="34" charset="0"/>
            </a:endParaRPr>
          </a:p>
          <a:p>
            <a:pPr algn="just"/>
            <a:endParaRPr lang="en-US" dirty="0">
              <a:latin typeface="Arial Narrow" panose="020B0606020202030204" pitchFamily="34" charset="0"/>
            </a:endParaRPr>
          </a:p>
        </p:txBody>
      </p:sp>
    </p:spTree>
    <p:extLst>
      <p:ext uri="{BB962C8B-B14F-4D97-AF65-F5344CB8AC3E}">
        <p14:creationId xmlns:p14="http://schemas.microsoft.com/office/powerpoint/2010/main" val="855785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597" y="732254"/>
            <a:ext cx="8814303" cy="1077218"/>
          </a:xfrm>
          <a:prstGeom prst="rect">
            <a:avLst/>
          </a:prstGeom>
        </p:spPr>
        <p:txBody>
          <a:bodyPr wrap="square">
            <a:spAutoFit/>
          </a:bodyPr>
          <a:lstStyle/>
          <a:p>
            <a:pPr algn="just"/>
            <a:r>
              <a:rPr lang="es-ES" sz="2800" b="1" dirty="0" smtClean="0">
                <a:solidFill>
                  <a:srgbClr val="297E96"/>
                </a:solidFill>
                <a:latin typeface="Arial Narrow" panose="020B0606020202030204" pitchFamily="34" charset="0"/>
              </a:rPr>
              <a:t>Ordenamiento Territorial</a:t>
            </a:r>
            <a:r>
              <a:rPr lang="es-PE" sz="2800" b="1" dirty="0">
                <a:solidFill>
                  <a:srgbClr val="297E96"/>
                </a:solidFill>
                <a:latin typeface="Arial Narrow" panose="020B0606020202030204" pitchFamily="34" charset="0"/>
              </a:rPr>
              <a:t>*</a:t>
            </a:r>
            <a:endParaRPr lang="es-ES" sz="2800" b="1" dirty="0">
              <a:solidFill>
                <a:srgbClr val="297E96"/>
              </a:solidFill>
              <a:latin typeface="Arial Narrow" panose="020B0606020202030204" pitchFamily="34" charset="0"/>
            </a:endParaRPr>
          </a:p>
          <a:p>
            <a:pPr algn="just"/>
            <a:r>
              <a:rPr lang="es-PE" dirty="0" smtClean="0">
                <a:solidFill>
                  <a:schemeClr val="tx1">
                    <a:lumMod val="75000"/>
                    <a:lumOff val="25000"/>
                  </a:schemeClr>
                </a:solidFill>
                <a:latin typeface="Arial Narrow" panose="020B0606020202030204" pitchFamily="34" charset="0"/>
              </a:rPr>
              <a:t>Es un proceso técnico, administrativo y político</a:t>
            </a:r>
            <a:r>
              <a:rPr lang="es-PE" dirty="0">
                <a:solidFill>
                  <a:schemeClr val="tx1">
                    <a:lumMod val="75000"/>
                    <a:lumOff val="25000"/>
                  </a:schemeClr>
                </a:solidFill>
                <a:latin typeface="Arial Narrow" panose="020B0606020202030204" pitchFamily="34" charset="0"/>
              </a:rPr>
              <a:t>, </a:t>
            </a:r>
            <a:r>
              <a:rPr lang="es-PE" dirty="0" smtClean="0">
                <a:solidFill>
                  <a:schemeClr val="tx1">
                    <a:lumMod val="75000"/>
                    <a:lumOff val="25000"/>
                  </a:schemeClr>
                </a:solidFill>
                <a:latin typeface="Arial Narrow" panose="020B0606020202030204" pitchFamily="34" charset="0"/>
              </a:rPr>
              <a:t>de </a:t>
            </a:r>
            <a:r>
              <a:rPr lang="es-PE" dirty="0">
                <a:solidFill>
                  <a:schemeClr val="tx1">
                    <a:lumMod val="75000"/>
                    <a:lumOff val="25000"/>
                  </a:schemeClr>
                </a:solidFill>
                <a:latin typeface="Arial Narrow" panose="020B0606020202030204" pitchFamily="34" charset="0"/>
              </a:rPr>
              <a:t>toma de </a:t>
            </a:r>
            <a:r>
              <a:rPr lang="es-PE" dirty="0" smtClean="0">
                <a:solidFill>
                  <a:schemeClr val="tx1">
                    <a:lumMod val="75000"/>
                    <a:lumOff val="25000"/>
                  </a:schemeClr>
                </a:solidFill>
                <a:latin typeface="Arial Narrow" panose="020B0606020202030204" pitchFamily="34" charset="0"/>
              </a:rPr>
              <a:t>decisiones concertadas con los actores sociales, económicos, políticos y técnicos para </a:t>
            </a:r>
            <a:r>
              <a:rPr lang="es-PE" dirty="0">
                <a:solidFill>
                  <a:schemeClr val="tx1">
                    <a:lumMod val="75000"/>
                    <a:lumOff val="25000"/>
                  </a:schemeClr>
                </a:solidFill>
                <a:latin typeface="Arial Narrow" panose="020B0606020202030204" pitchFamily="34" charset="0"/>
              </a:rPr>
              <a:t>la ocupación ordenada y uso sostenible del </a:t>
            </a:r>
            <a:r>
              <a:rPr lang="es-PE" dirty="0" smtClean="0">
                <a:solidFill>
                  <a:schemeClr val="tx1">
                    <a:lumMod val="75000"/>
                    <a:lumOff val="25000"/>
                  </a:schemeClr>
                </a:solidFill>
                <a:latin typeface="Arial Narrow" panose="020B0606020202030204" pitchFamily="34" charset="0"/>
              </a:rPr>
              <a:t>territorio. </a:t>
            </a:r>
            <a:endParaRPr lang="es-ES" dirty="0">
              <a:solidFill>
                <a:schemeClr val="tx1">
                  <a:lumMod val="75000"/>
                  <a:lumOff val="25000"/>
                </a:schemeClr>
              </a:solidFill>
              <a:latin typeface="Arial Narrow" panose="020B0606020202030204" pitchFamily="34" charset="0"/>
            </a:endParaRPr>
          </a:p>
        </p:txBody>
      </p:sp>
      <p:pic>
        <p:nvPicPr>
          <p:cNvPr id="2" name="Imagen 1"/>
          <p:cNvPicPr>
            <a:picLocks noChangeAspect="1"/>
          </p:cNvPicPr>
          <p:nvPr/>
        </p:nvPicPr>
        <p:blipFill>
          <a:blip r:embed="rId2"/>
          <a:stretch>
            <a:fillRect/>
          </a:stretch>
        </p:blipFill>
        <p:spPr>
          <a:xfrm>
            <a:off x="1493580" y="1973139"/>
            <a:ext cx="7267396" cy="3679515"/>
          </a:xfrm>
          <a:prstGeom prst="rect">
            <a:avLst/>
          </a:prstGeom>
        </p:spPr>
      </p:pic>
      <p:sp>
        <p:nvSpPr>
          <p:cNvPr id="6" name="CuadroTexto 5"/>
          <p:cNvSpPr txBox="1"/>
          <p:nvPr/>
        </p:nvSpPr>
        <p:spPr>
          <a:xfrm>
            <a:off x="482600" y="6045201"/>
            <a:ext cx="8496300" cy="276999"/>
          </a:xfrm>
          <a:prstGeom prst="rect">
            <a:avLst/>
          </a:prstGeom>
          <a:noFill/>
        </p:spPr>
        <p:txBody>
          <a:bodyPr wrap="square" rtlCol="0">
            <a:spAutoFit/>
          </a:bodyPr>
          <a:lstStyle/>
          <a:p>
            <a:r>
              <a:rPr lang="es-PE" sz="1100" dirty="0" smtClean="0">
                <a:solidFill>
                  <a:schemeClr val="tx1">
                    <a:lumMod val="75000"/>
                    <a:lumOff val="25000"/>
                  </a:schemeClr>
                </a:solidFill>
                <a:latin typeface="Arial Narrow" panose="020B0606020202030204" pitchFamily="34" charset="0"/>
              </a:rPr>
              <a:t>* </a:t>
            </a:r>
            <a:r>
              <a:rPr lang="es-PE" sz="1200" dirty="0" smtClean="0"/>
              <a:t>Orientaciones</a:t>
            </a:r>
            <a:r>
              <a:rPr lang="es-PE" sz="1100" dirty="0" smtClean="0"/>
              <a:t> básicas sobre el Ordenamiento Territorial   en el Perú, Ministerio del Ambiente – Agosto 2015. </a:t>
            </a:r>
            <a:endParaRPr lang="en-US" sz="1100" dirty="0"/>
          </a:p>
        </p:txBody>
      </p:sp>
    </p:spTree>
    <p:extLst>
      <p:ext uri="{BB962C8B-B14F-4D97-AF65-F5344CB8AC3E}">
        <p14:creationId xmlns:p14="http://schemas.microsoft.com/office/powerpoint/2010/main" val="2734152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64597" y="1981200"/>
            <a:ext cx="4585202" cy="3539430"/>
          </a:xfrm>
          <a:prstGeom prst="rect">
            <a:avLst/>
          </a:prstGeom>
        </p:spPr>
        <p:txBody>
          <a:bodyPr wrap="square">
            <a:spAutoFit/>
          </a:bodyPr>
          <a:lstStyle/>
          <a:p>
            <a:pPr algn="just"/>
            <a:r>
              <a:rPr lang="es-ES" sz="2800" b="1" dirty="0" smtClean="0">
                <a:solidFill>
                  <a:srgbClr val="297E96"/>
                </a:solidFill>
                <a:latin typeface="Arial Narrow" panose="020B0606020202030204" pitchFamily="34" charset="0"/>
              </a:rPr>
              <a:t>Planificación Territorial</a:t>
            </a:r>
            <a:r>
              <a:rPr lang="es-ES" sz="3200" b="1" dirty="0" smtClean="0">
                <a:solidFill>
                  <a:srgbClr val="297E96"/>
                </a:solidFill>
                <a:latin typeface="Arial Narrow" panose="020B0606020202030204" pitchFamily="34" charset="0"/>
              </a:rPr>
              <a:t>* </a:t>
            </a:r>
          </a:p>
          <a:p>
            <a:pPr algn="just"/>
            <a:r>
              <a:rPr lang="es-ES" sz="2400" dirty="0" smtClean="0">
                <a:solidFill>
                  <a:schemeClr val="tx1">
                    <a:lumMod val="75000"/>
                    <a:lumOff val="25000"/>
                  </a:schemeClr>
                </a:solidFill>
                <a:latin typeface="Arial Narrow" panose="020B0606020202030204" pitchFamily="34" charset="0"/>
              </a:rPr>
              <a:t>Se </a:t>
            </a:r>
            <a:r>
              <a:rPr lang="es-ES" sz="2400" dirty="0">
                <a:solidFill>
                  <a:schemeClr val="tx1">
                    <a:lumMod val="75000"/>
                    <a:lumOff val="25000"/>
                  </a:schemeClr>
                </a:solidFill>
                <a:latin typeface="Arial Narrow" panose="020B0606020202030204" pitchFamily="34" charset="0"/>
              </a:rPr>
              <a:t>plantea como parte del proceso metodológico que tiene como fin el ordenamiento territorial y que consiste, básicamente, en función de un diagnostico, elaborar un modelo territorial o imagen objetivo a largo plazo con las medidas necesarias para llevarlo a </a:t>
            </a:r>
            <a:r>
              <a:rPr lang="es-ES" sz="2400" dirty="0" smtClean="0">
                <a:solidFill>
                  <a:schemeClr val="tx1">
                    <a:lumMod val="75000"/>
                    <a:lumOff val="25000"/>
                  </a:schemeClr>
                </a:solidFill>
                <a:latin typeface="Arial Narrow" panose="020B0606020202030204" pitchFamily="34" charset="0"/>
              </a:rPr>
              <a:t>cabo.</a:t>
            </a:r>
            <a:endParaRPr lang="es-ES" sz="2000" dirty="0">
              <a:latin typeface="Arial Narrow" panose="020B0606020202030204" pitchFamily="34" charset="0"/>
            </a:endParaRPr>
          </a:p>
        </p:txBody>
      </p:sp>
      <p:pic>
        <p:nvPicPr>
          <p:cNvPr id="4" name="Imagen 3"/>
          <p:cNvPicPr>
            <a:picLocks noChangeAspect="1"/>
          </p:cNvPicPr>
          <p:nvPr/>
        </p:nvPicPr>
        <p:blipFill>
          <a:blip r:embed="rId2"/>
          <a:stretch>
            <a:fillRect/>
          </a:stretch>
        </p:blipFill>
        <p:spPr>
          <a:xfrm>
            <a:off x="4979250" y="2364885"/>
            <a:ext cx="3838323" cy="3348873"/>
          </a:xfrm>
          <a:prstGeom prst="rect">
            <a:avLst/>
          </a:prstGeom>
        </p:spPr>
      </p:pic>
    </p:spTree>
    <p:extLst>
      <p:ext uri="{BB962C8B-B14F-4D97-AF65-F5344CB8AC3E}">
        <p14:creationId xmlns:p14="http://schemas.microsoft.com/office/powerpoint/2010/main" val="2228369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28985" y="1896731"/>
            <a:ext cx="7700683" cy="2246769"/>
          </a:xfrm>
          <a:prstGeom prst="rect">
            <a:avLst/>
          </a:prstGeom>
        </p:spPr>
        <p:txBody>
          <a:bodyPr wrap="square">
            <a:spAutoFit/>
          </a:bodyPr>
          <a:lstStyle/>
          <a:p>
            <a:pPr algn="just"/>
            <a:r>
              <a:rPr lang="es-PE" sz="2000" b="1" dirty="0" smtClean="0">
                <a:solidFill>
                  <a:srgbClr val="366E65"/>
                </a:solidFill>
                <a:effectLst>
                  <a:outerShdw blurRad="38100" dist="38100" dir="2700000" algn="tl">
                    <a:srgbClr val="000000">
                      <a:alpha val="43137"/>
                    </a:srgbClr>
                  </a:outerShdw>
                </a:effectLst>
                <a:latin typeface="Arial Narrow" panose="020B0606020202030204" pitchFamily="34" charset="0"/>
              </a:rPr>
              <a:t>Acondicionamiento Territorial </a:t>
            </a:r>
          </a:p>
          <a:p>
            <a:pPr algn="just"/>
            <a:endParaRPr lang="es-PE" sz="2000" dirty="0">
              <a:latin typeface="Arial Narrow" panose="020B0606020202030204" pitchFamily="34" charset="0"/>
            </a:endParaRPr>
          </a:p>
          <a:p>
            <a:pPr algn="just"/>
            <a:r>
              <a:rPr lang="es-PE" sz="2000" dirty="0">
                <a:latin typeface="Arial Narrow" panose="020B0606020202030204" pitchFamily="34" charset="0"/>
              </a:rPr>
              <a:t>Proceso técnico </a:t>
            </a:r>
            <a:r>
              <a:rPr lang="es-PE" sz="2000" dirty="0" smtClean="0">
                <a:latin typeface="Arial Narrow" panose="020B0606020202030204" pitchFamily="34" charset="0"/>
              </a:rPr>
              <a:t>- administrativo</a:t>
            </a:r>
            <a:r>
              <a:rPr lang="es-PE" sz="2000" dirty="0">
                <a:latin typeface="Arial Narrow" panose="020B0606020202030204" pitchFamily="34" charset="0"/>
              </a:rPr>
              <a:t>, mediante el cual el Gobierno Local dirige la ocupación </a:t>
            </a:r>
            <a:r>
              <a:rPr lang="es-PE" sz="2000" dirty="0" smtClean="0">
                <a:latin typeface="Arial Narrow" panose="020B0606020202030204" pitchFamily="34" charset="0"/>
              </a:rPr>
              <a:t>racional </a:t>
            </a:r>
            <a:r>
              <a:rPr lang="es-PE" sz="2000" dirty="0">
                <a:latin typeface="Arial Narrow" panose="020B0606020202030204" pitchFamily="34" charset="0"/>
              </a:rPr>
              <a:t>y uso planificado del territorio y la organización físico - </a:t>
            </a:r>
            <a:r>
              <a:rPr lang="es-PE" sz="2000" dirty="0" smtClean="0">
                <a:latin typeface="Arial Narrow" panose="020B0606020202030204" pitchFamily="34" charset="0"/>
              </a:rPr>
              <a:t>espacial </a:t>
            </a:r>
            <a:r>
              <a:rPr lang="es-PE" sz="2000" dirty="0">
                <a:latin typeface="Arial Narrow" panose="020B0606020202030204" pitchFamily="34" charset="0"/>
              </a:rPr>
              <a:t>de las actividades humanas. </a:t>
            </a:r>
            <a:r>
              <a:rPr lang="es-PE" sz="2000" i="1" dirty="0">
                <a:latin typeface="Arial Narrow" panose="020B0606020202030204" pitchFamily="34" charset="0"/>
              </a:rPr>
              <a:t>(Decreto Supremo N° </a:t>
            </a:r>
            <a:r>
              <a:rPr lang="es-PE" sz="2000" i="1" dirty="0" smtClean="0">
                <a:latin typeface="Arial Narrow" panose="020B0606020202030204" pitchFamily="34" charset="0"/>
              </a:rPr>
              <a:t>022-2016-VIVIENDA–que </a:t>
            </a:r>
            <a:r>
              <a:rPr lang="es-PE" sz="2000" i="1" dirty="0">
                <a:latin typeface="Arial Narrow" panose="020B0606020202030204" pitchFamily="34" charset="0"/>
              </a:rPr>
              <a:t>Aprueba el </a:t>
            </a:r>
            <a:r>
              <a:rPr lang="es-PE" sz="2000" i="1" dirty="0" smtClean="0">
                <a:latin typeface="Arial Narrow" panose="020B0606020202030204" pitchFamily="34" charset="0"/>
              </a:rPr>
              <a:t>Reglamento </a:t>
            </a:r>
            <a:r>
              <a:rPr lang="es-PE" sz="2000" i="1" dirty="0">
                <a:latin typeface="Arial Narrow" panose="020B0606020202030204" pitchFamily="34" charset="0"/>
              </a:rPr>
              <a:t>de </a:t>
            </a:r>
            <a:r>
              <a:rPr lang="es-PE" sz="2000" i="1" dirty="0" smtClean="0">
                <a:latin typeface="Arial Narrow" panose="020B0606020202030204" pitchFamily="34" charset="0"/>
              </a:rPr>
              <a:t>Acondicionamiento Territorial </a:t>
            </a:r>
            <a:r>
              <a:rPr lang="es-PE" sz="2000" i="1" dirty="0">
                <a:latin typeface="Arial Narrow" panose="020B0606020202030204" pitchFamily="34" charset="0"/>
              </a:rPr>
              <a:t>y Desarrollo Urbano Sostenible) </a:t>
            </a:r>
            <a:endParaRPr lang="es-PE" sz="2000" dirty="0">
              <a:latin typeface="Arial Narrow" panose="020B0606020202030204" pitchFamily="34" charset="0"/>
            </a:endParaRPr>
          </a:p>
        </p:txBody>
      </p:sp>
    </p:spTree>
    <p:extLst>
      <p:ext uri="{BB962C8B-B14F-4D97-AF65-F5344CB8AC3E}">
        <p14:creationId xmlns:p14="http://schemas.microsoft.com/office/powerpoint/2010/main" val="35478225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l="15926" t="10823" r="4815" b="5062"/>
          <a:stretch/>
        </p:blipFill>
        <p:spPr>
          <a:xfrm>
            <a:off x="1109132" y="1456267"/>
            <a:ext cx="7247467" cy="4326467"/>
          </a:xfrm>
          <a:prstGeom prst="rect">
            <a:avLst/>
          </a:prstGeom>
          <a:ln w="28575">
            <a:solidFill>
              <a:schemeClr val="tx1"/>
            </a:solidFill>
          </a:ln>
        </p:spPr>
      </p:pic>
      <p:sp>
        <p:nvSpPr>
          <p:cNvPr id="3" name="Rectángulo 2"/>
          <p:cNvSpPr/>
          <p:nvPr/>
        </p:nvSpPr>
        <p:spPr>
          <a:xfrm>
            <a:off x="2272692" y="923109"/>
            <a:ext cx="5660815" cy="369332"/>
          </a:xfrm>
          <a:prstGeom prst="rect">
            <a:avLst/>
          </a:prstGeom>
        </p:spPr>
        <p:txBody>
          <a:bodyPr wrap="square">
            <a:spAutoFit/>
          </a:bodyPr>
          <a:lstStyle/>
          <a:p>
            <a:r>
              <a:rPr lang="es-PE" b="0" i="0" u="none" strike="noStrike" baseline="0" dirty="0" smtClean="0">
                <a:solidFill>
                  <a:srgbClr val="000000"/>
                </a:solidFill>
                <a:latin typeface="Arial Narrow" panose="020B0606020202030204" pitchFamily="34" charset="0"/>
              </a:rPr>
              <a:t>Ámbito de Intervención de los instrumentos de planificación </a:t>
            </a:r>
            <a:endParaRPr lang="es-PE" dirty="0"/>
          </a:p>
        </p:txBody>
      </p:sp>
    </p:spTree>
    <p:extLst>
      <p:ext uri="{BB962C8B-B14F-4D97-AF65-F5344CB8AC3E}">
        <p14:creationId xmlns:p14="http://schemas.microsoft.com/office/powerpoint/2010/main" val="27655177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l="19238" t="17534" r="12381" b="17281"/>
          <a:stretch/>
        </p:blipFill>
        <p:spPr>
          <a:xfrm>
            <a:off x="1837507" y="748935"/>
            <a:ext cx="6252755" cy="3352801"/>
          </a:xfrm>
          <a:prstGeom prst="rect">
            <a:avLst/>
          </a:prstGeom>
          <a:ln w="19050">
            <a:solidFill>
              <a:schemeClr val="tx1"/>
            </a:solidFill>
          </a:ln>
        </p:spPr>
      </p:pic>
      <p:pic>
        <p:nvPicPr>
          <p:cNvPr id="6" name="Imagen 5"/>
          <p:cNvPicPr>
            <a:picLocks noChangeAspect="1"/>
          </p:cNvPicPr>
          <p:nvPr/>
        </p:nvPicPr>
        <p:blipFill rotWithShape="1">
          <a:blip r:embed="rId3"/>
          <a:srcRect l="18716" t="12626" r="13093" b="36751"/>
          <a:stretch/>
        </p:blipFill>
        <p:spPr>
          <a:xfrm>
            <a:off x="1837507" y="3248297"/>
            <a:ext cx="6235339" cy="2603863"/>
          </a:xfrm>
          <a:prstGeom prst="rect">
            <a:avLst/>
          </a:prstGeom>
          <a:ln w="19050">
            <a:solidFill>
              <a:schemeClr val="tx1"/>
            </a:solidFill>
          </a:ln>
        </p:spPr>
      </p:pic>
      <p:sp>
        <p:nvSpPr>
          <p:cNvPr id="7" name="CuadroTexto 6"/>
          <p:cNvSpPr txBox="1"/>
          <p:nvPr/>
        </p:nvSpPr>
        <p:spPr>
          <a:xfrm>
            <a:off x="1745673" y="5852160"/>
            <a:ext cx="803425" cy="230832"/>
          </a:xfrm>
          <a:prstGeom prst="rect">
            <a:avLst/>
          </a:prstGeom>
          <a:noFill/>
        </p:spPr>
        <p:txBody>
          <a:bodyPr wrap="none" rtlCol="0">
            <a:spAutoFit/>
          </a:bodyPr>
          <a:lstStyle/>
          <a:p>
            <a:r>
              <a:rPr lang="es-PE" sz="900" dirty="0" smtClean="0">
                <a:latin typeface="Arial Narrow" panose="020B0606020202030204" pitchFamily="34" charset="0"/>
              </a:rPr>
              <a:t>Fuente: MVCS</a:t>
            </a:r>
            <a:endParaRPr lang="es-PE" sz="900" dirty="0">
              <a:latin typeface="Arial Narrow" panose="020B0606020202030204" pitchFamily="34" charset="0"/>
            </a:endParaRPr>
          </a:p>
        </p:txBody>
      </p:sp>
    </p:spTree>
    <p:extLst>
      <p:ext uri="{BB962C8B-B14F-4D97-AF65-F5344CB8AC3E}">
        <p14:creationId xmlns:p14="http://schemas.microsoft.com/office/powerpoint/2010/main" val="543631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38562" y="659759"/>
            <a:ext cx="7505700" cy="646331"/>
          </a:xfrm>
          <a:prstGeom prst="rect">
            <a:avLst/>
          </a:prstGeom>
        </p:spPr>
        <p:txBody>
          <a:bodyPr wrap="square">
            <a:spAutoFit/>
          </a:bodyPr>
          <a:lstStyle/>
          <a:p>
            <a:r>
              <a:rPr lang="es-ES" b="1" dirty="0">
                <a:solidFill>
                  <a:srgbClr val="297E96"/>
                </a:solidFill>
                <a:latin typeface="Arial Narrow" panose="020B0606020202030204" pitchFamily="34" charset="0"/>
              </a:rPr>
              <a:t>ARTICULACION DE LOS INSTRUMENTOS DE GRD EN LA PLANIFICACION TERRITORIAL</a:t>
            </a:r>
          </a:p>
        </p:txBody>
      </p:sp>
      <p:pic>
        <p:nvPicPr>
          <p:cNvPr id="5" name="Imagen 4"/>
          <p:cNvPicPr>
            <a:picLocks noChangeAspect="1"/>
          </p:cNvPicPr>
          <p:nvPr/>
        </p:nvPicPr>
        <p:blipFill>
          <a:blip r:embed="rId3"/>
          <a:stretch>
            <a:fillRect/>
          </a:stretch>
        </p:blipFill>
        <p:spPr>
          <a:xfrm>
            <a:off x="608854" y="1306090"/>
            <a:ext cx="7594600" cy="4905704"/>
          </a:xfrm>
          <a:prstGeom prst="rect">
            <a:avLst/>
          </a:prstGeom>
        </p:spPr>
      </p:pic>
    </p:spTree>
    <p:extLst>
      <p:ext uri="{BB962C8B-B14F-4D97-AF65-F5344CB8AC3E}">
        <p14:creationId xmlns:p14="http://schemas.microsoft.com/office/powerpoint/2010/main" val="18186141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36495" y="583807"/>
            <a:ext cx="2289409" cy="461665"/>
          </a:xfrm>
          <a:prstGeom prst="rect">
            <a:avLst/>
          </a:prstGeom>
        </p:spPr>
        <p:txBody>
          <a:bodyPr wrap="none">
            <a:spAutoFit/>
          </a:bodyPr>
          <a:lstStyle/>
          <a:p>
            <a:r>
              <a:rPr lang="es-ES" sz="2400" b="1" dirty="0">
                <a:solidFill>
                  <a:srgbClr val="297E96"/>
                </a:solidFill>
                <a:latin typeface="Arial Narrow" panose="020B0606020202030204" pitchFamily="34" charset="0"/>
              </a:rPr>
              <a:t>Marco normativo </a:t>
            </a:r>
          </a:p>
        </p:txBody>
      </p:sp>
      <p:sp>
        <p:nvSpPr>
          <p:cNvPr id="6" name="Rectángulo 5"/>
          <p:cNvSpPr/>
          <p:nvPr/>
        </p:nvSpPr>
        <p:spPr>
          <a:xfrm>
            <a:off x="636495" y="1058474"/>
            <a:ext cx="7234518" cy="584775"/>
          </a:xfrm>
          <a:prstGeom prst="rect">
            <a:avLst/>
          </a:prstGeom>
        </p:spPr>
        <p:txBody>
          <a:bodyPr wrap="square">
            <a:spAutoFit/>
          </a:bodyPr>
          <a:lstStyle/>
          <a:p>
            <a:r>
              <a:rPr lang="es-PE" sz="1600" i="1" dirty="0" smtClean="0">
                <a:latin typeface="Arial Narrow" panose="020B0606020202030204" pitchFamily="34" charset="0"/>
              </a:rPr>
              <a:t>Reglamento de la Ley del SINAGERD: </a:t>
            </a:r>
          </a:p>
          <a:p>
            <a:r>
              <a:rPr lang="es-PE" sz="1600" i="1" dirty="0" smtClean="0">
                <a:latin typeface="Arial Narrow" panose="020B0606020202030204" pitchFamily="34" charset="0"/>
              </a:rPr>
              <a:t>TÍTULO IV: PROCESOS </a:t>
            </a:r>
            <a:r>
              <a:rPr lang="es-PE" sz="1600" i="1" dirty="0">
                <a:latin typeface="Arial Narrow" panose="020B0606020202030204" pitchFamily="34" charset="0"/>
              </a:rPr>
              <a:t>DE LA GESTIÓN DEL RIESGO DE DESASTRES </a:t>
            </a:r>
          </a:p>
        </p:txBody>
      </p:sp>
      <p:sp>
        <p:nvSpPr>
          <p:cNvPr id="7" name="Rectángulo 6"/>
          <p:cNvSpPr/>
          <p:nvPr/>
        </p:nvSpPr>
        <p:spPr>
          <a:xfrm>
            <a:off x="636495" y="1793266"/>
            <a:ext cx="8175812" cy="1138773"/>
          </a:xfrm>
          <a:prstGeom prst="rect">
            <a:avLst/>
          </a:prstGeom>
        </p:spPr>
        <p:txBody>
          <a:bodyPr wrap="square">
            <a:spAutoFit/>
          </a:bodyPr>
          <a:lstStyle/>
          <a:p>
            <a:pPr algn="just"/>
            <a:r>
              <a:rPr lang="es-PE" sz="1700" dirty="0">
                <a:latin typeface="Arial Narrow" panose="020B0606020202030204" pitchFamily="34" charset="0"/>
              </a:rPr>
              <a:t>Artículo 23.- </a:t>
            </a:r>
            <a:r>
              <a:rPr lang="es-PE" sz="1700" dirty="0" smtClean="0">
                <a:latin typeface="Arial Narrow" panose="020B0606020202030204" pitchFamily="34" charset="0"/>
              </a:rPr>
              <a:t>El </a:t>
            </a:r>
            <a:r>
              <a:rPr lang="es-PE" sz="1700" i="1" u="sng" dirty="0">
                <a:effectLst>
                  <a:outerShdw blurRad="38100" dist="38100" dir="2700000" algn="tl">
                    <a:srgbClr val="000000">
                      <a:alpha val="43137"/>
                    </a:srgbClr>
                  </a:outerShdw>
                </a:effectLst>
                <a:latin typeface="Arial Narrow" panose="020B0606020202030204" pitchFamily="34" charset="0"/>
              </a:rPr>
              <a:t>proceso de Estimación del Riesgo </a:t>
            </a:r>
            <a:r>
              <a:rPr lang="es-PE" sz="1700" dirty="0">
                <a:latin typeface="Arial Narrow" panose="020B0606020202030204" pitchFamily="34" charset="0"/>
              </a:rPr>
              <a:t>comprende las acciones y procedimientos que se realizan para generar el conocimiento de los peligros o amenazas, analizar la vulnerabilidad y establecer los niveles de riesgo que permitan la toma de decisiones en la Gestión del Riesgo de Desastres. </a:t>
            </a:r>
          </a:p>
        </p:txBody>
      </p:sp>
      <p:sp>
        <p:nvSpPr>
          <p:cNvPr id="8" name="Rectángulo 7"/>
          <p:cNvSpPr/>
          <p:nvPr/>
        </p:nvSpPr>
        <p:spPr>
          <a:xfrm>
            <a:off x="636495" y="3082056"/>
            <a:ext cx="8175812" cy="3231654"/>
          </a:xfrm>
          <a:prstGeom prst="rect">
            <a:avLst/>
          </a:prstGeom>
        </p:spPr>
        <p:txBody>
          <a:bodyPr wrap="square">
            <a:spAutoFit/>
          </a:bodyPr>
          <a:lstStyle/>
          <a:p>
            <a:pPr algn="just"/>
            <a:r>
              <a:rPr lang="es-PE" sz="1700" dirty="0">
                <a:latin typeface="Arial Narrow" panose="020B0606020202030204" pitchFamily="34" charset="0"/>
              </a:rPr>
              <a:t>Artículo 24.- </a:t>
            </a:r>
            <a:r>
              <a:rPr lang="es-PE" sz="1700" b="1" u="sng" dirty="0">
                <a:effectLst>
                  <a:outerShdw blurRad="38100" dist="38100" dir="2700000" algn="tl">
                    <a:srgbClr val="000000">
                      <a:alpha val="43137"/>
                    </a:srgbClr>
                  </a:outerShdw>
                </a:effectLst>
                <a:latin typeface="Arial Narrow" panose="020B0606020202030204" pitchFamily="34" charset="0"/>
              </a:rPr>
              <a:t>Son Subprocesos de la Estimación del Riesgo</a:t>
            </a:r>
            <a:r>
              <a:rPr lang="es-PE" sz="1700" dirty="0">
                <a:latin typeface="Arial Narrow" panose="020B0606020202030204" pitchFamily="34" charset="0"/>
              </a:rPr>
              <a:t>, los siguientes</a:t>
            </a:r>
          </a:p>
          <a:p>
            <a:pPr algn="just"/>
            <a:endParaRPr lang="es-PE" sz="1700" dirty="0" smtClean="0">
              <a:latin typeface="Arial Narrow" panose="020B0606020202030204" pitchFamily="34" charset="0"/>
            </a:endParaRPr>
          </a:p>
          <a:p>
            <a:pPr marL="342900" indent="-342900" algn="just">
              <a:buFont typeface="Arial" panose="020B0604020202020204" pitchFamily="34" charset="0"/>
              <a:buChar char="•"/>
            </a:pPr>
            <a:r>
              <a:rPr lang="es-PE" sz="1700" dirty="0" smtClean="0">
                <a:latin typeface="Arial Narrow" panose="020B0606020202030204" pitchFamily="34" charset="0"/>
              </a:rPr>
              <a:t>Normatividad </a:t>
            </a:r>
            <a:r>
              <a:rPr lang="es-PE" sz="1700" dirty="0">
                <a:latin typeface="Arial Narrow" panose="020B0606020202030204" pitchFamily="34" charset="0"/>
              </a:rPr>
              <a:t>y lineamientos </a:t>
            </a:r>
          </a:p>
          <a:p>
            <a:pPr marL="342900" indent="-342900" algn="just">
              <a:buFont typeface="Arial" panose="020B0604020202020204" pitchFamily="34" charset="0"/>
              <a:buChar char="•"/>
            </a:pPr>
            <a:r>
              <a:rPr lang="es-PE" sz="1700" dirty="0">
                <a:latin typeface="Arial Narrow" panose="020B0606020202030204" pitchFamily="34" charset="0"/>
              </a:rPr>
              <a:t>Participación social:</a:t>
            </a:r>
          </a:p>
          <a:p>
            <a:pPr marL="342900" indent="-342900" algn="just">
              <a:buFont typeface="Arial" panose="020B0604020202020204" pitchFamily="34" charset="0"/>
              <a:buChar char="•"/>
            </a:pPr>
            <a:r>
              <a:rPr lang="es-PE" sz="1700" b="1" i="1" dirty="0">
                <a:effectLst>
                  <a:outerShdw blurRad="38100" dist="38100" dir="2700000" algn="tl">
                    <a:srgbClr val="000000">
                      <a:alpha val="43137"/>
                    </a:srgbClr>
                  </a:outerShdw>
                </a:effectLst>
                <a:latin typeface="Arial Narrow" panose="020B0606020202030204" pitchFamily="34" charset="0"/>
              </a:rPr>
              <a:t>Generación del conocimiento </a:t>
            </a:r>
            <a:r>
              <a:rPr lang="es-PE" sz="1700" dirty="0">
                <a:latin typeface="Arial Narrow" panose="020B0606020202030204" pitchFamily="34" charset="0"/>
              </a:rPr>
              <a:t>de peligros o amenazas: Identificar, conocer, caracterizar y monitorear los peligros para establecer su área de influencia, con el propósito de analizar las vulnerabilidades y establecer las medidas preventivas y correctivas del riesgo. </a:t>
            </a:r>
          </a:p>
          <a:p>
            <a:pPr marL="342900" indent="-342900" algn="just">
              <a:buFont typeface="Arial" panose="020B0604020202020204" pitchFamily="34" charset="0"/>
              <a:buChar char="•"/>
            </a:pPr>
            <a:r>
              <a:rPr lang="es-PE" sz="1700" b="1" i="1" dirty="0">
                <a:effectLst>
                  <a:outerShdw blurRad="38100" dist="38100" dir="2700000" algn="tl">
                    <a:srgbClr val="000000">
                      <a:alpha val="43137"/>
                    </a:srgbClr>
                  </a:outerShdw>
                </a:effectLst>
                <a:latin typeface="Arial Narrow" panose="020B0606020202030204" pitchFamily="34" charset="0"/>
              </a:rPr>
              <a:t>Análisis de vulnerabilidad</a:t>
            </a:r>
            <a:r>
              <a:rPr lang="es-PE" sz="1700" dirty="0">
                <a:latin typeface="Arial Narrow" panose="020B0606020202030204" pitchFamily="34" charset="0"/>
              </a:rPr>
              <a:t>:</a:t>
            </a:r>
          </a:p>
          <a:p>
            <a:pPr marL="342900" indent="-342900" algn="just">
              <a:buFont typeface="Arial" panose="020B0604020202020204" pitchFamily="34" charset="0"/>
              <a:buChar char="•"/>
            </a:pPr>
            <a:r>
              <a:rPr lang="es-PE" sz="1700" b="1" i="1" dirty="0">
                <a:effectLst>
                  <a:outerShdw blurRad="38100" dist="38100" dir="2700000" algn="tl">
                    <a:srgbClr val="000000">
                      <a:alpha val="43137"/>
                    </a:srgbClr>
                  </a:outerShdw>
                </a:effectLst>
                <a:latin typeface="Arial Narrow" panose="020B0606020202030204" pitchFamily="34" charset="0"/>
              </a:rPr>
              <a:t>Valoración y escenarios de riesgo</a:t>
            </a:r>
            <a:r>
              <a:rPr lang="es-PE" sz="1700" b="1" dirty="0">
                <a:effectLst>
                  <a:outerShdw blurRad="38100" dist="38100" dir="2700000" algn="tl">
                    <a:srgbClr val="000000">
                      <a:alpha val="43137"/>
                    </a:srgbClr>
                  </a:outerShdw>
                </a:effectLst>
                <a:latin typeface="Arial Narrow" panose="020B0606020202030204" pitchFamily="34" charset="0"/>
              </a:rPr>
              <a:t>: </a:t>
            </a:r>
            <a:r>
              <a:rPr lang="es-PE" sz="1700" dirty="0">
                <a:latin typeface="Arial Narrow" panose="020B0606020202030204" pitchFamily="34" charset="0"/>
              </a:rPr>
              <a:t>Establecer los niveles del riesgo a partir de la valoración y cuantificación de la vulnerabilidad y del desarrollo de escenarios de riesgo, que permitan la toma de decisiones en el proceso Gestión del Riesgo de Desastres y del desarrollo sostenible. </a:t>
            </a:r>
          </a:p>
          <a:p>
            <a:pPr marL="342900" indent="-342900" algn="just">
              <a:buFont typeface="Arial" panose="020B0604020202020204" pitchFamily="34" charset="0"/>
              <a:buChar char="•"/>
            </a:pPr>
            <a:r>
              <a:rPr lang="es-PE" sz="1700" dirty="0">
                <a:latin typeface="Arial Narrow" panose="020B0606020202030204" pitchFamily="34" charset="0"/>
              </a:rPr>
              <a:t>Difusión</a:t>
            </a:r>
            <a:r>
              <a:rPr lang="es-PE" sz="1700" dirty="0" smtClean="0">
                <a:latin typeface="Arial Narrow" panose="020B0606020202030204" pitchFamily="34" charset="0"/>
              </a:rPr>
              <a:t>: </a:t>
            </a:r>
            <a:endParaRPr lang="es-PE" sz="1700" dirty="0">
              <a:latin typeface="Arial Narrow" panose="020B0606020202030204" pitchFamily="34" charset="0"/>
            </a:endParaRPr>
          </a:p>
        </p:txBody>
      </p:sp>
    </p:spTree>
    <p:extLst>
      <p:ext uri="{BB962C8B-B14F-4D97-AF65-F5344CB8AC3E}">
        <p14:creationId xmlns:p14="http://schemas.microsoft.com/office/powerpoint/2010/main" val="36962436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651309" y="1622699"/>
            <a:ext cx="7883237" cy="3323987"/>
          </a:xfrm>
          <a:prstGeom prst="rect">
            <a:avLst/>
          </a:prstGeom>
        </p:spPr>
        <p:txBody>
          <a:bodyPr wrap="square">
            <a:spAutoFit/>
          </a:bodyPr>
          <a:lstStyle/>
          <a:p>
            <a:pPr algn="just">
              <a:lnSpc>
                <a:spcPct val="150000"/>
              </a:lnSpc>
            </a:pPr>
            <a:r>
              <a:rPr lang="es-PE" dirty="0" smtClean="0">
                <a:solidFill>
                  <a:srgbClr val="585858"/>
                </a:solidFill>
                <a:latin typeface="Arial" panose="020B0604020202020204" pitchFamily="34" charset="0"/>
              </a:rPr>
              <a:t>• </a:t>
            </a:r>
            <a:r>
              <a:rPr lang="es-PE" sz="2000" dirty="0" smtClean="0">
                <a:latin typeface="Arial Narrow" panose="020B0606020202030204" pitchFamily="34" charset="0"/>
              </a:rPr>
              <a:t>Ordenamiento territorial</a:t>
            </a:r>
            <a:r>
              <a:rPr lang="es-PE" sz="2000" dirty="0">
                <a:latin typeface="Arial Narrow" panose="020B0606020202030204" pitchFamily="34" charset="0"/>
              </a:rPr>
              <a:t>.</a:t>
            </a:r>
          </a:p>
          <a:p>
            <a:pPr algn="just">
              <a:lnSpc>
                <a:spcPct val="150000"/>
              </a:lnSpc>
            </a:pPr>
            <a:r>
              <a:rPr lang="es-PE" sz="2000" dirty="0" smtClean="0">
                <a:latin typeface="Arial Narrow" panose="020B0606020202030204" pitchFamily="34" charset="0"/>
              </a:rPr>
              <a:t>• Elaboración de Planes de Prevención y Reducción de Riesgo de Desastres</a:t>
            </a:r>
            <a:r>
              <a:rPr lang="es-PE" sz="2000" dirty="0">
                <a:latin typeface="Arial Narrow" panose="020B0606020202030204" pitchFamily="34" charset="0"/>
              </a:rPr>
              <a:t>.</a:t>
            </a:r>
          </a:p>
          <a:p>
            <a:pPr algn="just">
              <a:lnSpc>
                <a:spcPct val="150000"/>
              </a:lnSpc>
            </a:pPr>
            <a:r>
              <a:rPr lang="es-PE" sz="2000" dirty="0" smtClean="0">
                <a:latin typeface="Arial Narrow" panose="020B0606020202030204" pitchFamily="34" charset="0"/>
              </a:rPr>
              <a:t>• Declaratoria de zonas de muy alto riesgo no mitigable</a:t>
            </a:r>
            <a:endParaRPr lang="es-PE" sz="2000" dirty="0">
              <a:latin typeface="Arial Narrow" panose="020B0606020202030204" pitchFamily="34" charset="0"/>
            </a:endParaRPr>
          </a:p>
          <a:p>
            <a:pPr algn="just">
              <a:lnSpc>
                <a:spcPct val="150000"/>
              </a:lnSpc>
            </a:pPr>
            <a:r>
              <a:rPr lang="es-PE" sz="2000" dirty="0" smtClean="0">
                <a:latin typeface="Arial Narrow" panose="020B0606020202030204" pitchFamily="34" charset="0"/>
              </a:rPr>
              <a:t>• Promover medidas de prevención y reducción del riesgo de desastre a través de Proyectos de Inversión Publica </a:t>
            </a:r>
          </a:p>
          <a:p>
            <a:pPr algn="just">
              <a:lnSpc>
                <a:spcPct val="150000"/>
              </a:lnSpc>
            </a:pPr>
            <a:r>
              <a:rPr lang="es-PE" sz="2000" dirty="0" smtClean="0">
                <a:latin typeface="Arial Narrow" panose="020B0606020202030204" pitchFamily="34" charset="0"/>
              </a:rPr>
              <a:t>• Reasentamiento poblacional</a:t>
            </a:r>
            <a:endParaRPr lang="es-PE" sz="2000" dirty="0">
              <a:latin typeface="Arial Narrow" panose="020B0606020202030204" pitchFamily="34" charset="0"/>
            </a:endParaRPr>
          </a:p>
          <a:p>
            <a:pPr algn="just">
              <a:lnSpc>
                <a:spcPct val="150000"/>
              </a:lnSpc>
            </a:pPr>
            <a:r>
              <a:rPr lang="es-PE" sz="2000" dirty="0" smtClean="0">
                <a:latin typeface="Arial Narrow" panose="020B0606020202030204" pitchFamily="34" charset="0"/>
              </a:rPr>
              <a:t>• Declaraciones de Intangibilidad</a:t>
            </a:r>
            <a:endParaRPr lang="es-PE" sz="2000" dirty="0">
              <a:latin typeface="Arial Narrow" panose="020B0606020202030204" pitchFamily="34" charset="0"/>
            </a:endParaRPr>
          </a:p>
        </p:txBody>
      </p:sp>
      <p:sp>
        <p:nvSpPr>
          <p:cNvPr id="4" name="Rectángulo 3"/>
          <p:cNvSpPr/>
          <p:nvPr/>
        </p:nvSpPr>
        <p:spPr>
          <a:xfrm>
            <a:off x="586509" y="972189"/>
            <a:ext cx="3003515" cy="461665"/>
          </a:xfrm>
          <a:prstGeom prst="rect">
            <a:avLst/>
          </a:prstGeom>
        </p:spPr>
        <p:txBody>
          <a:bodyPr wrap="none">
            <a:spAutoFit/>
          </a:bodyPr>
          <a:lstStyle/>
          <a:p>
            <a:r>
              <a:rPr lang="es-PE" sz="2400" b="1" dirty="0">
                <a:solidFill>
                  <a:srgbClr val="1F7A91"/>
                </a:solidFill>
                <a:latin typeface="Arial Narrow" panose="020B0606020202030204" pitchFamily="34" charset="0"/>
              </a:rPr>
              <a:t>USOS DE LOS EVARES</a:t>
            </a:r>
            <a:endParaRPr lang="es-PE" sz="2400" dirty="0">
              <a:solidFill>
                <a:srgbClr val="1F7A91"/>
              </a:solidFill>
              <a:latin typeface="Arial Narrow" panose="020B0606020202030204" pitchFamily="34" charset="0"/>
            </a:endParaRPr>
          </a:p>
        </p:txBody>
      </p:sp>
    </p:spTree>
    <p:extLst>
      <p:ext uri="{BB962C8B-B14F-4D97-AF65-F5344CB8AC3E}">
        <p14:creationId xmlns:p14="http://schemas.microsoft.com/office/powerpoint/2010/main" val="24247660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Rectángulo"/>
          <p:cNvSpPr>
            <a:spLocks noChangeArrowheads="1"/>
          </p:cNvSpPr>
          <p:nvPr/>
        </p:nvSpPr>
        <p:spPr bwMode="auto">
          <a:xfrm>
            <a:off x="0" y="532344"/>
            <a:ext cx="7264400" cy="368252"/>
          </a:xfrm>
          <a:prstGeom prst="rect">
            <a:avLst/>
          </a:prstGeom>
          <a:noFill/>
          <a:ln>
            <a:noFill/>
          </a:ln>
        </p:spPr>
        <p:txBody>
          <a:bodyPr anchor="ctr"/>
          <a:lstStyle/>
          <a:p>
            <a:pPr>
              <a:spcBef>
                <a:spcPct val="0"/>
              </a:spcBef>
              <a:buFont typeface="Arial" panose="020B0604020202020204" pitchFamily="34" charset="0"/>
              <a:buNone/>
            </a:pPr>
            <a:r>
              <a:rPr lang="es-ES" altLang="es-PE" b="1" dirty="0">
                <a:solidFill>
                  <a:srgbClr val="297E96"/>
                </a:solidFill>
                <a:latin typeface="Arial Narrow" panose="020B0606020202030204" pitchFamily="34" charset="0"/>
              </a:rPr>
              <a:t>APLICACIÓN DE LAS EVALUACIONES DE RIESGOS</a:t>
            </a:r>
          </a:p>
        </p:txBody>
      </p:sp>
      <p:sp>
        <p:nvSpPr>
          <p:cNvPr id="39" name="Forma libre 38"/>
          <p:cNvSpPr/>
          <p:nvPr/>
        </p:nvSpPr>
        <p:spPr>
          <a:xfrm>
            <a:off x="2826491" y="1398963"/>
            <a:ext cx="4162785" cy="4088107"/>
          </a:xfrm>
          <a:custGeom>
            <a:avLst/>
            <a:gdLst/>
            <a:ahLst/>
            <a:cxnLst/>
            <a:rect l="0" t="0" r="0" b="0"/>
            <a:pathLst>
              <a:path>
                <a:moveTo>
                  <a:pt x="3164539" y="468671"/>
                </a:moveTo>
                <a:arcTo wR="1910927" hR="1910927" stAng="18659833" swAng="1254562"/>
              </a:path>
            </a:pathLst>
          </a:custGeom>
          <a:ln w="28575">
            <a:tailEnd type="arrow"/>
          </a:ln>
        </p:spPr>
        <p:style>
          <a:lnRef idx="1">
            <a:schemeClr val="accent4"/>
          </a:lnRef>
          <a:fillRef idx="0">
            <a:schemeClr val="accent4"/>
          </a:fillRef>
          <a:effectRef idx="0">
            <a:schemeClr val="accent4"/>
          </a:effectRef>
          <a:fontRef idx="minor">
            <a:schemeClr val="tx1"/>
          </a:fontRef>
        </p:style>
      </p:sp>
      <p:sp>
        <p:nvSpPr>
          <p:cNvPr id="40" name="Forma libre 39"/>
          <p:cNvSpPr/>
          <p:nvPr/>
        </p:nvSpPr>
        <p:spPr>
          <a:xfrm>
            <a:off x="5722359" y="2744048"/>
            <a:ext cx="2189643" cy="1661069"/>
          </a:xfrm>
          <a:custGeom>
            <a:avLst/>
            <a:gdLst>
              <a:gd name="connsiteX0" fmla="*/ 0 w 2148224"/>
              <a:gd name="connsiteY0" fmla="*/ 231352 h 1388082"/>
              <a:gd name="connsiteX1" fmla="*/ 231352 w 2148224"/>
              <a:gd name="connsiteY1" fmla="*/ 0 h 1388082"/>
              <a:gd name="connsiteX2" fmla="*/ 1916872 w 2148224"/>
              <a:gd name="connsiteY2" fmla="*/ 0 h 1388082"/>
              <a:gd name="connsiteX3" fmla="*/ 2148224 w 2148224"/>
              <a:gd name="connsiteY3" fmla="*/ 231352 h 1388082"/>
              <a:gd name="connsiteX4" fmla="*/ 2148224 w 2148224"/>
              <a:gd name="connsiteY4" fmla="*/ 1156730 h 1388082"/>
              <a:gd name="connsiteX5" fmla="*/ 1916872 w 2148224"/>
              <a:gd name="connsiteY5" fmla="*/ 1388082 h 1388082"/>
              <a:gd name="connsiteX6" fmla="*/ 231352 w 2148224"/>
              <a:gd name="connsiteY6" fmla="*/ 1388082 h 1388082"/>
              <a:gd name="connsiteX7" fmla="*/ 0 w 2148224"/>
              <a:gd name="connsiteY7" fmla="*/ 1156730 h 1388082"/>
              <a:gd name="connsiteX8" fmla="*/ 0 w 2148224"/>
              <a:gd name="connsiteY8" fmla="*/ 231352 h 138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224" h="1388082">
                <a:moveTo>
                  <a:pt x="0" y="231352"/>
                </a:moveTo>
                <a:cubicBezTo>
                  <a:pt x="0" y="103580"/>
                  <a:pt x="103580" y="0"/>
                  <a:pt x="231352" y="0"/>
                </a:cubicBezTo>
                <a:lnTo>
                  <a:pt x="1916872" y="0"/>
                </a:lnTo>
                <a:cubicBezTo>
                  <a:pt x="2044644" y="0"/>
                  <a:pt x="2148224" y="103580"/>
                  <a:pt x="2148224" y="231352"/>
                </a:cubicBezTo>
                <a:lnTo>
                  <a:pt x="2148224" y="1156730"/>
                </a:lnTo>
                <a:cubicBezTo>
                  <a:pt x="2148224" y="1284502"/>
                  <a:pt x="2044644" y="1388082"/>
                  <a:pt x="1916872" y="1388082"/>
                </a:cubicBezTo>
                <a:lnTo>
                  <a:pt x="231352" y="1388082"/>
                </a:lnTo>
                <a:cubicBezTo>
                  <a:pt x="103580" y="1388082"/>
                  <a:pt x="0" y="1284502"/>
                  <a:pt x="0" y="1156730"/>
                </a:cubicBezTo>
                <a:lnTo>
                  <a:pt x="0" y="231352"/>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28721" tIns="128721" rIns="128721" bIns="128721" numCol="1" spcCol="1270" anchor="ctr" anchorCtr="0">
            <a:noAutofit/>
          </a:bodyPr>
          <a:lstStyle/>
          <a:p>
            <a:pPr lvl="0" algn="ctr" defTabSz="711200">
              <a:lnSpc>
                <a:spcPct val="90000"/>
              </a:lnSpc>
              <a:spcBef>
                <a:spcPct val="0"/>
              </a:spcBef>
              <a:spcAft>
                <a:spcPct val="35000"/>
              </a:spcAft>
            </a:pPr>
            <a:r>
              <a:rPr lang="es-PE" sz="1400" dirty="0">
                <a:latin typeface="Arial Narrow" panose="020B0606020202030204" pitchFamily="34" charset="0"/>
                <a:cs typeface="Arial" panose="020B0604020202020204" pitchFamily="34" charset="0"/>
              </a:rPr>
              <a:t>Para </a:t>
            </a:r>
            <a:r>
              <a:rPr lang="es-PE" sz="1600" b="1" dirty="0">
                <a:latin typeface="Arial Narrow" panose="020B0606020202030204" pitchFamily="34" charset="0"/>
                <a:cs typeface="Arial" panose="020B0604020202020204" pitchFamily="34" charset="0"/>
              </a:rPr>
              <a:t>PRIORIZAR</a:t>
            </a:r>
            <a:r>
              <a:rPr lang="es-PE" sz="1400" dirty="0">
                <a:latin typeface="Arial Narrow" panose="020B0606020202030204" pitchFamily="34" charset="0"/>
                <a:cs typeface="Arial" panose="020B0604020202020204" pitchFamily="34" charset="0"/>
              </a:rPr>
              <a:t> las acciones que se deben hacer para </a:t>
            </a:r>
            <a:r>
              <a:rPr lang="es-PE" sz="1600" b="1" dirty="0">
                <a:latin typeface="Arial Narrow" panose="020B0606020202030204" pitchFamily="34" charset="0"/>
                <a:cs typeface="Arial" panose="020B0604020202020204" pitchFamily="34" charset="0"/>
              </a:rPr>
              <a:t>REDUCIR</a:t>
            </a:r>
            <a:r>
              <a:rPr lang="es-PE" sz="1400" dirty="0">
                <a:latin typeface="Arial Narrow" panose="020B0606020202030204" pitchFamily="34" charset="0"/>
                <a:cs typeface="Arial" panose="020B0604020202020204" pitchFamily="34" charset="0"/>
              </a:rPr>
              <a:t> el riesgo hasta un nivel “medio” (Ejemplo: Acciones orientadas a </a:t>
            </a:r>
            <a:r>
              <a:rPr lang="es-PE" sz="1400" dirty="0" smtClean="0">
                <a:latin typeface="Arial Narrow" panose="020B0606020202030204" pitchFamily="34" charset="0"/>
                <a:cs typeface="Arial" panose="020B0604020202020204" pitchFamily="34" charset="0"/>
              </a:rPr>
              <a:t>reasentamientos </a:t>
            </a:r>
            <a:r>
              <a:rPr lang="es-PE" sz="1400" dirty="0">
                <a:latin typeface="Arial Narrow" panose="020B0606020202030204" pitchFamily="34" charset="0"/>
                <a:cs typeface="Arial" panose="020B0604020202020204" pitchFamily="34" charset="0"/>
              </a:rPr>
              <a:t>o el desarrollo de acciones de mitigación del riesgo).</a:t>
            </a:r>
            <a:endParaRPr lang="es-ES" sz="1400" kern="1200" dirty="0">
              <a:latin typeface="Arial Narrow" panose="020B0606020202030204" pitchFamily="34" charset="0"/>
            </a:endParaRPr>
          </a:p>
        </p:txBody>
      </p:sp>
      <p:sp>
        <p:nvSpPr>
          <p:cNvPr id="41" name="Forma libre 40"/>
          <p:cNvSpPr/>
          <p:nvPr/>
        </p:nvSpPr>
        <p:spPr>
          <a:xfrm>
            <a:off x="3032911" y="1466661"/>
            <a:ext cx="4599161" cy="4309449"/>
          </a:xfrm>
          <a:custGeom>
            <a:avLst/>
            <a:gdLst/>
            <a:ahLst/>
            <a:cxnLst/>
            <a:rect l="0" t="0" r="0" b="0"/>
            <a:pathLst>
              <a:path>
                <a:moveTo>
                  <a:pt x="3451955" y="3040918"/>
                </a:moveTo>
                <a:arcTo wR="1910927" hR="1910927" stAng="2175090" swAng="1117293"/>
              </a:path>
            </a:pathLst>
          </a:custGeom>
          <a:ln w="19050">
            <a:tailEnd type="arrow"/>
          </a:ln>
        </p:spPr>
        <p:style>
          <a:lnRef idx="1">
            <a:schemeClr val="accent5"/>
          </a:lnRef>
          <a:fillRef idx="0">
            <a:schemeClr val="accent5"/>
          </a:fillRef>
          <a:effectRef idx="0">
            <a:schemeClr val="accent5"/>
          </a:effectRef>
          <a:fontRef idx="minor">
            <a:schemeClr val="tx1"/>
          </a:fontRef>
        </p:style>
      </p:sp>
      <p:sp>
        <p:nvSpPr>
          <p:cNvPr id="42" name="Forma libre 41"/>
          <p:cNvSpPr/>
          <p:nvPr/>
        </p:nvSpPr>
        <p:spPr>
          <a:xfrm>
            <a:off x="3352003" y="4669539"/>
            <a:ext cx="2430176" cy="1404740"/>
          </a:xfrm>
          <a:custGeom>
            <a:avLst/>
            <a:gdLst>
              <a:gd name="connsiteX0" fmla="*/ 0 w 2148224"/>
              <a:gd name="connsiteY0" fmla="*/ 231352 h 1388082"/>
              <a:gd name="connsiteX1" fmla="*/ 231352 w 2148224"/>
              <a:gd name="connsiteY1" fmla="*/ 0 h 1388082"/>
              <a:gd name="connsiteX2" fmla="*/ 1916872 w 2148224"/>
              <a:gd name="connsiteY2" fmla="*/ 0 h 1388082"/>
              <a:gd name="connsiteX3" fmla="*/ 2148224 w 2148224"/>
              <a:gd name="connsiteY3" fmla="*/ 231352 h 1388082"/>
              <a:gd name="connsiteX4" fmla="*/ 2148224 w 2148224"/>
              <a:gd name="connsiteY4" fmla="*/ 1156730 h 1388082"/>
              <a:gd name="connsiteX5" fmla="*/ 1916872 w 2148224"/>
              <a:gd name="connsiteY5" fmla="*/ 1388082 h 1388082"/>
              <a:gd name="connsiteX6" fmla="*/ 231352 w 2148224"/>
              <a:gd name="connsiteY6" fmla="*/ 1388082 h 1388082"/>
              <a:gd name="connsiteX7" fmla="*/ 0 w 2148224"/>
              <a:gd name="connsiteY7" fmla="*/ 1156730 h 1388082"/>
              <a:gd name="connsiteX8" fmla="*/ 0 w 2148224"/>
              <a:gd name="connsiteY8" fmla="*/ 231352 h 138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224" h="1388082">
                <a:moveTo>
                  <a:pt x="0" y="231352"/>
                </a:moveTo>
                <a:cubicBezTo>
                  <a:pt x="0" y="103580"/>
                  <a:pt x="103580" y="0"/>
                  <a:pt x="231352" y="0"/>
                </a:cubicBezTo>
                <a:lnTo>
                  <a:pt x="1916872" y="0"/>
                </a:lnTo>
                <a:cubicBezTo>
                  <a:pt x="2044644" y="0"/>
                  <a:pt x="2148224" y="103580"/>
                  <a:pt x="2148224" y="231352"/>
                </a:cubicBezTo>
                <a:lnTo>
                  <a:pt x="2148224" y="1156730"/>
                </a:lnTo>
                <a:cubicBezTo>
                  <a:pt x="2148224" y="1284502"/>
                  <a:pt x="2044644" y="1388082"/>
                  <a:pt x="1916872" y="1388082"/>
                </a:cubicBezTo>
                <a:lnTo>
                  <a:pt x="231352" y="1388082"/>
                </a:lnTo>
                <a:cubicBezTo>
                  <a:pt x="103580" y="1388082"/>
                  <a:pt x="0" y="1284502"/>
                  <a:pt x="0" y="1156730"/>
                </a:cubicBezTo>
                <a:lnTo>
                  <a:pt x="0" y="231352"/>
                </a:lnTo>
                <a:close/>
              </a:path>
            </a:pathLst>
          </a:custGeom>
          <a:solidFill>
            <a:srgbClr val="7030A0"/>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128721" tIns="128721" rIns="128721" bIns="128721" numCol="1" spcCol="1270" anchor="ctr" anchorCtr="0">
            <a:noAutofit/>
          </a:bodyPr>
          <a:lstStyle/>
          <a:p>
            <a:pPr lvl="0" algn="just" defTabSz="711200">
              <a:lnSpc>
                <a:spcPct val="90000"/>
              </a:lnSpc>
              <a:spcBef>
                <a:spcPct val="0"/>
              </a:spcBef>
              <a:spcAft>
                <a:spcPct val="35000"/>
              </a:spcAft>
            </a:pPr>
            <a:r>
              <a:rPr lang="es-PE" sz="1600" dirty="0" smtClean="0">
                <a:latin typeface="Arial Narrow" panose="020B0606020202030204" pitchFamily="34" charset="0"/>
                <a:cs typeface="Arial" panose="020B0604020202020204" pitchFamily="34" charset="0"/>
              </a:rPr>
              <a:t>Para evitar </a:t>
            </a:r>
            <a:r>
              <a:rPr lang="es-PE" b="1" dirty="0">
                <a:latin typeface="Arial Narrow" panose="020B0606020202030204" pitchFamily="34" charset="0"/>
                <a:cs typeface="Arial" panose="020B0604020202020204" pitchFamily="34" charset="0"/>
              </a:rPr>
              <a:t>(PREVENIR</a:t>
            </a:r>
            <a:r>
              <a:rPr lang="es-PE" sz="1600" dirty="0">
                <a:latin typeface="Arial Narrow" panose="020B0606020202030204" pitchFamily="34" charset="0"/>
                <a:cs typeface="Arial" panose="020B0604020202020204" pitchFamily="34" charset="0"/>
              </a:rPr>
              <a:t>) la generación de nuevos riesgos y/o reducir (</a:t>
            </a:r>
            <a:r>
              <a:rPr lang="es-PE" b="1" dirty="0">
                <a:latin typeface="Arial Narrow" panose="020B0606020202030204" pitchFamily="34" charset="0"/>
                <a:cs typeface="Arial" panose="020B0604020202020204" pitchFamily="34" charset="0"/>
              </a:rPr>
              <a:t>MITIGAR</a:t>
            </a:r>
            <a:r>
              <a:rPr lang="es-PE" sz="1600" dirty="0">
                <a:latin typeface="Arial Narrow" panose="020B0606020202030204" pitchFamily="34" charset="0"/>
                <a:cs typeface="Arial" panose="020B0604020202020204" pitchFamily="34" charset="0"/>
              </a:rPr>
              <a:t>) el nivel de riesgo </a:t>
            </a:r>
            <a:r>
              <a:rPr lang="es-PE" sz="1600" dirty="0" smtClean="0">
                <a:latin typeface="Arial Narrow" panose="020B0606020202030204" pitchFamily="34" charset="0"/>
                <a:cs typeface="Arial" panose="020B0604020202020204" pitchFamily="34" charset="0"/>
              </a:rPr>
              <a:t>existente en áreas geográficas urbanizadas. </a:t>
            </a:r>
            <a:endParaRPr lang="es-ES" sz="1600" kern="1200" dirty="0">
              <a:latin typeface="Arial Narrow" panose="020B0606020202030204" pitchFamily="34" charset="0"/>
            </a:endParaRPr>
          </a:p>
        </p:txBody>
      </p:sp>
      <p:sp>
        <p:nvSpPr>
          <p:cNvPr id="43" name="Forma libre 42"/>
          <p:cNvSpPr/>
          <p:nvPr/>
        </p:nvSpPr>
        <p:spPr>
          <a:xfrm>
            <a:off x="2354857" y="1387821"/>
            <a:ext cx="4158641" cy="4099249"/>
          </a:xfrm>
          <a:custGeom>
            <a:avLst/>
            <a:gdLst/>
            <a:ahLst/>
            <a:cxnLst/>
            <a:rect l="0" t="0" r="0" b="0"/>
            <a:pathLst>
              <a:path>
                <a:moveTo>
                  <a:pt x="791014" y="3459294"/>
                </a:moveTo>
                <a:arcTo wR="1910927" hR="1910927" stAng="7552664" swAng="1065360"/>
              </a:path>
            </a:pathLst>
          </a:custGeom>
          <a:noFill/>
          <a:ln w="19050">
            <a:solidFill>
              <a:srgbClr val="FF0000"/>
            </a:solidFill>
            <a:tailEnd type="arrow"/>
          </a:ln>
        </p:spPr>
        <p:style>
          <a:lnRef idx="1">
            <a:scrgbClr r="0" g="0" b="0"/>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45" name="Forma libre 44"/>
          <p:cNvSpPr/>
          <p:nvPr/>
        </p:nvSpPr>
        <p:spPr>
          <a:xfrm>
            <a:off x="2489705" y="1398963"/>
            <a:ext cx="4158642" cy="4088107"/>
          </a:xfrm>
          <a:custGeom>
            <a:avLst/>
            <a:gdLst/>
            <a:ahLst/>
            <a:cxnLst/>
            <a:rect l="0" t="0" r="0" b="0"/>
            <a:pathLst>
              <a:path>
                <a:moveTo>
                  <a:pt x="225143" y="1011052"/>
                </a:moveTo>
                <a:arcTo wR="1910927" hR="1910927" stAng="12485604" swAng="1254562"/>
              </a:path>
            </a:pathLst>
          </a:custGeom>
          <a:ln w="28575">
            <a:tailEnd type="arrow"/>
          </a:ln>
        </p:spPr>
        <p:style>
          <a:lnRef idx="1">
            <a:schemeClr val="accent2"/>
          </a:lnRef>
          <a:fillRef idx="0">
            <a:schemeClr val="accent2"/>
          </a:fillRef>
          <a:effectRef idx="0">
            <a:schemeClr val="accent2"/>
          </a:effectRef>
          <a:fontRef idx="minor">
            <a:schemeClr val="tx1"/>
          </a:fontRef>
        </p:style>
      </p:sp>
      <p:pic>
        <p:nvPicPr>
          <p:cNvPr id="2050"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9425" y="4809919"/>
            <a:ext cx="2039739" cy="1148082"/>
          </a:xfrm>
          <a:prstGeom prst="rect">
            <a:avLst/>
          </a:prstGeom>
          <a:noFill/>
          <a:extLst>
            <a:ext uri="{909E8E84-426E-40DD-AFC4-6F175D3DCCD1}">
              <a14:hiddenFill xmlns:a14="http://schemas.microsoft.com/office/drawing/2010/main">
                <a:solidFill>
                  <a:srgbClr val="FFFFFF"/>
                </a:solidFill>
              </a14:hiddenFill>
            </a:ext>
          </a:extLst>
        </p:spPr>
      </p:pic>
      <p:sp>
        <p:nvSpPr>
          <p:cNvPr id="46" name="Forma libre 45"/>
          <p:cNvSpPr/>
          <p:nvPr/>
        </p:nvSpPr>
        <p:spPr>
          <a:xfrm>
            <a:off x="1206500" y="2755901"/>
            <a:ext cx="2353094" cy="1631978"/>
          </a:xfrm>
          <a:custGeom>
            <a:avLst/>
            <a:gdLst>
              <a:gd name="connsiteX0" fmla="*/ 0 w 2148224"/>
              <a:gd name="connsiteY0" fmla="*/ 231352 h 1388082"/>
              <a:gd name="connsiteX1" fmla="*/ 231352 w 2148224"/>
              <a:gd name="connsiteY1" fmla="*/ 0 h 1388082"/>
              <a:gd name="connsiteX2" fmla="*/ 1916872 w 2148224"/>
              <a:gd name="connsiteY2" fmla="*/ 0 h 1388082"/>
              <a:gd name="connsiteX3" fmla="*/ 2148224 w 2148224"/>
              <a:gd name="connsiteY3" fmla="*/ 231352 h 1388082"/>
              <a:gd name="connsiteX4" fmla="*/ 2148224 w 2148224"/>
              <a:gd name="connsiteY4" fmla="*/ 1156730 h 1388082"/>
              <a:gd name="connsiteX5" fmla="*/ 1916872 w 2148224"/>
              <a:gd name="connsiteY5" fmla="*/ 1388082 h 1388082"/>
              <a:gd name="connsiteX6" fmla="*/ 231352 w 2148224"/>
              <a:gd name="connsiteY6" fmla="*/ 1388082 h 1388082"/>
              <a:gd name="connsiteX7" fmla="*/ 0 w 2148224"/>
              <a:gd name="connsiteY7" fmla="*/ 1156730 h 1388082"/>
              <a:gd name="connsiteX8" fmla="*/ 0 w 2148224"/>
              <a:gd name="connsiteY8" fmla="*/ 231352 h 138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224" h="1388082">
                <a:moveTo>
                  <a:pt x="0" y="231352"/>
                </a:moveTo>
                <a:cubicBezTo>
                  <a:pt x="0" y="103580"/>
                  <a:pt x="103580" y="0"/>
                  <a:pt x="231352" y="0"/>
                </a:cubicBezTo>
                <a:lnTo>
                  <a:pt x="1916872" y="0"/>
                </a:lnTo>
                <a:cubicBezTo>
                  <a:pt x="2044644" y="0"/>
                  <a:pt x="2148224" y="103580"/>
                  <a:pt x="2148224" y="231352"/>
                </a:cubicBezTo>
                <a:lnTo>
                  <a:pt x="2148224" y="1156730"/>
                </a:lnTo>
                <a:cubicBezTo>
                  <a:pt x="2148224" y="1284502"/>
                  <a:pt x="2044644" y="1388082"/>
                  <a:pt x="1916872" y="1388082"/>
                </a:cubicBezTo>
                <a:lnTo>
                  <a:pt x="231352" y="1388082"/>
                </a:lnTo>
                <a:cubicBezTo>
                  <a:pt x="103580" y="1388082"/>
                  <a:pt x="0" y="1284502"/>
                  <a:pt x="0" y="1156730"/>
                </a:cubicBezTo>
                <a:lnTo>
                  <a:pt x="0" y="231352"/>
                </a:lnTo>
                <a:close/>
              </a:path>
            </a:pathLst>
          </a:custGeom>
          <a:solidFill>
            <a:schemeClr val="tx1">
              <a:lumMod val="50000"/>
              <a:lumOff val="50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28721" tIns="128721" rIns="128721" bIns="128721" numCol="1" spcCol="1270" anchor="ctr" anchorCtr="0">
            <a:noAutofit/>
          </a:bodyPr>
          <a:lstStyle/>
          <a:p>
            <a:pPr lvl="0" algn="just" defTabSz="711200">
              <a:lnSpc>
                <a:spcPct val="90000"/>
              </a:lnSpc>
              <a:spcBef>
                <a:spcPct val="0"/>
              </a:spcBef>
              <a:spcAft>
                <a:spcPct val="35000"/>
              </a:spcAft>
            </a:pPr>
            <a:r>
              <a:rPr lang="es-PE" sz="1600" dirty="0" smtClean="0">
                <a:latin typeface="Arial Narrow" panose="020B0606020202030204" pitchFamily="34" charset="0"/>
                <a:cs typeface="Arial" panose="020B0604020202020204" pitchFamily="34" charset="0"/>
              </a:rPr>
              <a:t>Como instrumento técnico para los  </a:t>
            </a:r>
            <a:r>
              <a:rPr lang="es-PE" b="1" dirty="0">
                <a:latin typeface="Arial Narrow" panose="020B0606020202030204" pitchFamily="34" charset="0"/>
                <a:cs typeface="Arial" panose="020B0604020202020204" pitchFamily="34" charset="0"/>
              </a:rPr>
              <a:t>PLANES INTEGRALES </a:t>
            </a:r>
            <a:r>
              <a:rPr lang="es-PE" sz="1600" dirty="0" smtClean="0">
                <a:latin typeface="Arial Narrow" panose="020B0606020202030204" pitchFamily="34" charset="0"/>
                <a:cs typeface="Arial" panose="020B0604020202020204" pitchFamily="34" charset="0"/>
              </a:rPr>
              <a:t>de áreas urbanas o semiurbanas </a:t>
            </a:r>
            <a:r>
              <a:rPr lang="es-PE" sz="1600" dirty="0">
                <a:latin typeface="Arial Narrow" panose="020B0606020202030204" pitchFamily="34" charset="0"/>
                <a:cs typeface="Arial" panose="020B0604020202020204" pitchFamily="34" charset="0"/>
              </a:rPr>
              <a:t>cuyas </a:t>
            </a:r>
            <a:r>
              <a:rPr lang="es-PE" sz="1600" dirty="0" smtClean="0">
                <a:latin typeface="Arial Narrow" panose="020B0606020202030204" pitchFamily="34" charset="0"/>
                <a:cs typeface="Arial" panose="020B0604020202020204" pitchFamily="34" charset="0"/>
              </a:rPr>
              <a:t>condiciones </a:t>
            </a:r>
            <a:r>
              <a:rPr lang="es-PE" sz="1600" dirty="0">
                <a:latin typeface="Arial Narrow" panose="020B0606020202030204" pitchFamily="34" charset="0"/>
                <a:cs typeface="Arial" panose="020B0604020202020204" pitchFamily="34" charset="0"/>
              </a:rPr>
              <a:t>ameritan un </a:t>
            </a:r>
            <a:r>
              <a:rPr lang="es-PE" sz="1600" dirty="0" smtClean="0">
                <a:latin typeface="Arial Narrow" panose="020B0606020202030204" pitchFamily="34" charset="0"/>
                <a:cs typeface="Arial" panose="020B0604020202020204" pitchFamily="34" charset="0"/>
              </a:rPr>
              <a:t>tratamiento integral especial.  </a:t>
            </a:r>
            <a:endParaRPr lang="es-ES" sz="1600" kern="1200" dirty="0">
              <a:latin typeface="Arial Narrow" panose="020B0606020202030204" pitchFamily="34" charset="0"/>
            </a:endParaRPr>
          </a:p>
        </p:txBody>
      </p:sp>
      <p:sp>
        <p:nvSpPr>
          <p:cNvPr id="38" name="Forma libre 37"/>
          <p:cNvSpPr/>
          <p:nvPr/>
        </p:nvSpPr>
        <p:spPr>
          <a:xfrm>
            <a:off x="3352002" y="867778"/>
            <a:ext cx="2430176" cy="1615777"/>
          </a:xfrm>
          <a:custGeom>
            <a:avLst/>
            <a:gdLst>
              <a:gd name="connsiteX0" fmla="*/ 0 w 2148224"/>
              <a:gd name="connsiteY0" fmla="*/ 231352 h 1388082"/>
              <a:gd name="connsiteX1" fmla="*/ 231352 w 2148224"/>
              <a:gd name="connsiteY1" fmla="*/ 0 h 1388082"/>
              <a:gd name="connsiteX2" fmla="*/ 1916872 w 2148224"/>
              <a:gd name="connsiteY2" fmla="*/ 0 h 1388082"/>
              <a:gd name="connsiteX3" fmla="*/ 2148224 w 2148224"/>
              <a:gd name="connsiteY3" fmla="*/ 231352 h 1388082"/>
              <a:gd name="connsiteX4" fmla="*/ 2148224 w 2148224"/>
              <a:gd name="connsiteY4" fmla="*/ 1156730 h 1388082"/>
              <a:gd name="connsiteX5" fmla="*/ 1916872 w 2148224"/>
              <a:gd name="connsiteY5" fmla="*/ 1388082 h 1388082"/>
              <a:gd name="connsiteX6" fmla="*/ 231352 w 2148224"/>
              <a:gd name="connsiteY6" fmla="*/ 1388082 h 1388082"/>
              <a:gd name="connsiteX7" fmla="*/ 0 w 2148224"/>
              <a:gd name="connsiteY7" fmla="*/ 1156730 h 1388082"/>
              <a:gd name="connsiteX8" fmla="*/ 0 w 2148224"/>
              <a:gd name="connsiteY8" fmla="*/ 231352 h 138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8224" h="1388082">
                <a:moveTo>
                  <a:pt x="0" y="231352"/>
                </a:moveTo>
                <a:cubicBezTo>
                  <a:pt x="0" y="103580"/>
                  <a:pt x="103580" y="0"/>
                  <a:pt x="231352" y="0"/>
                </a:cubicBezTo>
                <a:lnTo>
                  <a:pt x="1916872" y="0"/>
                </a:lnTo>
                <a:cubicBezTo>
                  <a:pt x="2044644" y="0"/>
                  <a:pt x="2148224" y="103580"/>
                  <a:pt x="2148224" y="231352"/>
                </a:cubicBezTo>
                <a:lnTo>
                  <a:pt x="2148224" y="1156730"/>
                </a:lnTo>
                <a:cubicBezTo>
                  <a:pt x="2148224" y="1284502"/>
                  <a:pt x="2044644" y="1388082"/>
                  <a:pt x="1916872" y="1388082"/>
                </a:cubicBezTo>
                <a:lnTo>
                  <a:pt x="231352" y="1388082"/>
                </a:lnTo>
                <a:cubicBezTo>
                  <a:pt x="103580" y="1388082"/>
                  <a:pt x="0" y="1284502"/>
                  <a:pt x="0" y="1156730"/>
                </a:cubicBezTo>
                <a:lnTo>
                  <a:pt x="0" y="231352"/>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spcFirstLastPara="0" vert="horz" wrap="square" lIns="128721" tIns="128721" rIns="128721" bIns="128721" numCol="1" spcCol="1270" anchor="ctr" anchorCtr="0">
            <a:noAutofit/>
          </a:bodyPr>
          <a:lstStyle/>
          <a:p>
            <a:pPr lvl="0" algn="just" defTabSz="711200">
              <a:lnSpc>
                <a:spcPct val="90000"/>
              </a:lnSpc>
              <a:spcBef>
                <a:spcPct val="0"/>
              </a:spcBef>
              <a:spcAft>
                <a:spcPct val="35000"/>
              </a:spcAft>
            </a:pPr>
            <a:r>
              <a:rPr lang="es-PE" sz="1600" dirty="0">
                <a:latin typeface="Arial Narrow" panose="020B0606020202030204" pitchFamily="34" charset="0"/>
                <a:cs typeface="Arial" panose="020B0604020202020204" pitchFamily="34" charset="0"/>
              </a:rPr>
              <a:t>Para </a:t>
            </a:r>
            <a:r>
              <a:rPr lang="es-PE" b="1" dirty="0">
                <a:latin typeface="Arial Narrow" panose="020B0606020202030204" pitchFamily="34" charset="0"/>
                <a:cs typeface="Arial" panose="020B0604020202020204" pitchFamily="34" charset="0"/>
              </a:rPr>
              <a:t>EVITAR</a:t>
            </a:r>
            <a:r>
              <a:rPr lang="es-PE" sz="1600" dirty="0">
                <a:latin typeface="Arial Narrow" panose="020B0606020202030204" pitchFamily="34" charset="0"/>
                <a:cs typeface="Arial" panose="020B0604020202020204" pitchFamily="34" charset="0"/>
              </a:rPr>
              <a:t> las ocupaciones que generarían riesgo </a:t>
            </a:r>
            <a:r>
              <a:rPr lang="es-PE" sz="1600" dirty="0" smtClean="0">
                <a:latin typeface="Arial Narrow" panose="020B0606020202030204" pitchFamily="34" charset="0"/>
                <a:cs typeface="Arial" panose="020B0604020202020204" pitchFamily="34" charset="0"/>
              </a:rPr>
              <a:t>(</a:t>
            </a:r>
            <a:r>
              <a:rPr lang="es-PE" sz="1600" dirty="0">
                <a:latin typeface="Arial Narrow" panose="020B0606020202030204" pitchFamily="34" charset="0"/>
                <a:cs typeface="Arial" panose="020B0604020202020204" pitchFamily="34" charset="0"/>
              </a:rPr>
              <a:t>Ejemplo: asignar Zonas de Tratamiento Especial -ZRE, Zonas de Tratamiento Paisajístico- (ZTP), etc.).</a:t>
            </a:r>
            <a:endParaRPr lang="es-ES" sz="1600" kern="1200" dirty="0">
              <a:latin typeface="Arial Narrow" panose="020B0606020202030204" pitchFamily="34" charset="0"/>
            </a:endParaRPr>
          </a:p>
        </p:txBody>
      </p:sp>
      <p:cxnSp>
        <p:nvCxnSpPr>
          <p:cNvPr id="2057" name="Conector angular 2056"/>
          <p:cNvCxnSpPr>
            <a:stCxn id="38" idx="2"/>
            <a:endCxn id="2060" idx="0"/>
          </p:cNvCxnSpPr>
          <p:nvPr/>
        </p:nvCxnSpPr>
        <p:spPr>
          <a:xfrm>
            <a:off x="5520461" y="867778"/>
            <a:ext cx="2518833" cy="274527"/>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60" name="Picture 6"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106" y="1142305"/>
            <a:ext cx="1648376" cy="1527495"/>
          </a:xfrm>
          <a:prstGeom prst="rect">
            <a:avLst/>
          </a:prstGeom>
          <a:noFill/>
          <a:extLst>
            <a:ext uri="{909E8E84-426E-40DD-AFC4-6F175D3DCCD1}">
              <a14:hiddenFill xmlns:a14="http://schemas.microsoft.com/office/drawing/2010/main">
                <a:solidFill>
                  <a:srgbClr val="FFFFFF"/>
                </a:solidFill>
              </a14:hiddenFill>
            </a:ext>
          </a:extLst>
        </p:spPr>
      </p:pic>
      <p:cxnSp>
        <p:nvCxnSpPr>
          <p:cNvPr id="2069" name="Conector angular 2068"/>
          <p:cNvCxnSpPr>
            <a:stCxn id="40" idx="3"/>
            <a:endCxn id="2050" idx="0"/>
          </p:cNvCxnSpPr>
          <p:nvPr/>
        </p:nvCxnSpPr>
        <p:spPr>
          <a:xfrm>
            <a:off x="7912002" y="3020899"/>
            <a:ext cx="127293" cy="1789020"/>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072" name="Imagen 2071"/>
          <p:cNvPicPr>
            <a:picLocks noChangeAspect="1"/>
          </p:cNvPicPr>
          <p:nvPr/>
        </p:nvPicPr>
        <p:blipFill>
          <a:blip r:embed="rId5"/>
          <a:stretch>
            <a:fillRect/>
          </a:stretch>
        </p:blipFill>
        <p:spPr>
          <a:xfrm>
            <a:off x="157374" y="1193221"/>
            <a:ext cx="1932146" cy="1086302"/>
          </a:xfrm>
          <a:prstGeom prst="rect">
            <a:avLst/>
          </a:prstGeom>
          <a:solidFill>
            <a:schemeClr val="bg2">
              <a:lumMod val="50000"/>
            </a:schemeClr>
          </a:solidFill>
        </p:spPr>
      </p:pic>
      <p:cxnSp>
        <p:nvCxnSpPr>
          <p:cNvPr id="2091" name="Conector angular 2090"/>
          <p:cNvCxnSpPr/>
          <p:nvPr/>
        </p:nvCxnSpPr>
        <p:spPr>
          <a:xfrm rot="16200000" flipV="1">
            <a:off x="359438" y="2596340"/>
            <a:ext cx="1292366" cy="658734"/>
          </a:xfrm>
          <a:prstGeom prst="bentConnector3">
            <a:avLst>
              <a:gd name="adj1" fmla="val 50000"/>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100" name="Picture 8" descr="Resultado de imagen para defensa ribereÃ±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184" y="4442793"/>
            <a:ext cx="2041704" cy="1154105"/>
          </a:xfrm>
          <a:prstGeom prst="rect">
            <a:avLst/>
          </a:prstGeom>
          <a:noFill/>
          <a:extLst>
            <a:ext uri="{909E8E84-426E-40DD-AFC4-6F175D3DCCD1}">
              <a14:hiddenFill xmlns:a14="http://schemas.microsoft.com/office/drawing/2010/main">
                <a:solidFill>
                  <a:srgbClr val="FFFFFF"/>
                </a:solidFill>
              </a14:hiddenFill>
            </a:ext>
          </a:extLst>
        </p:spPr>
      </p:pic>
      <p:cxnSp>
        <p:nvCxnSpPr>
          <p:cNvPr id="2102" name="Conector angular 2101"/>
          <p:cNvCxnSpPr>
            <a:endCxn id="2100" idx="2"/>
          </p:cNvCxnSpPr>
          <p:nvPr/>
        </p:nvCxnSpPr>
        <p:spPr>
          <a:xfrm rot="10800000">
            <a:off x="1534036" y="5596899"/>
            <a:ext cx="1817966" cy="361103"/>
          </a:xfrm>
          <a:prstGeom prst="bentConnector2">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7409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34471" y="0"/>
            <a:ext cx="8892007" cy="570100"/>
            <a:chOff x="0" y="13607"/>
            <a:chExt cx="10077608" cy="646113"/>
          </a:xfrm>
        </p:grpSpPr>
        <p:sp>
          <p:nvSpPr>
            <p:cNvPr id="3" name="27 Rectángulo"/>
            <p:cNvSpPr/>
            <p:nvPr/>
          </p:nvSpPr>
          <p:spPr>
            <a:xfrm>
              <a:off x="0" y="13607"/>
              <a:ext cx="10077608" cy="646113"/>
            </a:xfrm>
            <a:prstGeom prst="rect">
              <a:avLst/>
            </a:prstGeom>
            <a:solidFill>
              <a:srgbClr val="4BACC6">
                <a:lumMod val="75000"/>
              </a:srgbClr>
            </a:solidFill>
            <a:ln w="25400" cap="flat" cmpd="sng" algn="ctr">
              <a:noFill/>
              <a:prstDash val="solid"/>
            </a:ln>
            <a:effectLst/>
          </p:spPr>
          <p:txBody>
            <a:bodyPr anchor="ctr"/>
            <a:lstStyle/>
            <a:p>
              <a:pPr algn="ctr">
                <a:defRPr/>
              </a:pPr>
              <a:endParaRPr lang="es-ES" sz="1747" kern="0">
                <a:solidFill>
                  <a:prstClr val="white"/>
                </a:solidFill>
                <a:latin typeface="Calibri"/>
              </a:endParaRPr>
            </a:p>
          </p:txBody>
        </p:sp>
        <p:pic>
          <p:nvPicPr>
            <p:cNvPr id="4" name="3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1516" y="93060"/>
              <a:ext cx="1664176" cy="48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uadroTexto 4"/>
          <p:cNvSpPr txBox="1"/>
          <p:nvPr/>
        </p:nvSpPr>
        <p:spPr>
          <a:xfrm>
            <a:off x="792148" y="864605"/>
            <a:ext cx="8248477" cy="400110"/>
          </a:xfrm>
          <a:prstGeom prst="rect">
            <a:avLst/>
          </a:prstGeom>
          <a:noFill/>
        </p:spPr>
        <p:txBody>
          <a:bodyPr wrap="none" rtlCol="0">
            <a:spAutoFit/>
          </a:bodyPr>
          <a:lstStyle/>
          <a:p>
            <a:r>
              <a:rPr lang="es-PE" sz="2000" b="1" dirty="0">
                <a:solidFill>
                  <a:srgbClr val="297E96"/>
                </a:solidFill>
                <a:latin typeface="Arial" panose="020B0604020202020204" pitchFamily="34" charset="0"/>
                <a:cs typeface="Arial" panose="020B0604020202020204" pitchFamily="34" charset="0"/>
              </a:rPr>
              <a:t>EVALUACIONES DE RIESGO, EN EL MARCO DE LA LEY N° 30556 </a:t>
            </a:r>
          </a:p>
        </p:txBody>
      </p:sp>
      <p:sp>
        <p:nvSpPr>
          <p:cNvPr id="8" name="Rectángulo 7"/>
          <p:cNvSpPr/>
          <p:nvPr/>
        </p:nvSpPr>
        <p:spPr>
          <a:xfrm>
            <a:off x="940581" y="1457620"/>
            <a:ext cx="7880146" cy="3785652"/>
          </a:xfrm>
          <a:prstGeom prst="rect">
            <a:avLst/>
          </a:prstGeom>
        </p:spPr>
        <p:txBody>
          <a:bodyPr wrap="square">
            <a:spAutoFit/>
          </a:bodyPr>
          <a:lstStyle/>
          <a:p>
            <a:pPr algn="just">
              <a:lnSpc>
                <a:spcPct val="150000"/>
              </a:lnSpc>
            </a:pPr>
            <a:r>
              <a:rPr lang="es-PE" sz="2000" dirty="0">
                <a:latin typeface="Arial Narrow" panose="020B0606020202030204" pitchFamily="34" charset="0"/>
                <a:ea typeface="Calibri" panose="020F0502020204030204" pitchFamily="34" charset="0"/>
                <a:cs typeface="Arial" panose="020B0604020202020204" pitchFamily="34" charset="0"/>
              </a:rPr>
              <a:t>En la octava disposición complementaria, señala que: “Se faculta al gobierno Regional a declarar la Zona de Riesgo No mitigable (muy alto riesgo o alto riesgo) en el ámbito de su competencia territorial, en un plazo que no exceda los (3) meses contados a partir del día siguiente de la publicación del Plan. En defecto de lo anterior, el MVCS, mediante Resolución Ministerial, puede declarar zonas de riesgo no mitigable (muy alto riesgo o alto riesgo). </a:t>
            </a:r>
            <a:r>
              <a:rPr lang="es-PE" sz="2000" dirty="0">
                <a:solidFill>
                  <a:srgbClr val="0070C0"/>
                </a:solidFill>
                <a:latin typeface="Arial Narrow" panose="020B0606020202030204" pitchFamily="34" charset="0"/>
                <a:ea typeface="Calibri" panose="020F0502020204030204" pitchFamily="34" charset="0"/>
                <a:cs typeface="Arial" panose="020B0604020202020204" pitchFamily="34" charset="0"/>
              </a:rPr>
              <a:t>Para tal efecto, debe contar con la evaluación de riesgo elaborada por el Centro Nacional de Estimación, Prevención y Reducción del Riesgo de Desastres – CENEPRED……………….</a:t>
            </a:r>
            <a:endParaRPr lang="es-PE" sz="2000" dirty="0">
              <a:solidFill>
                <a:srgbClr val="0070C0"/>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849136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34471" y="0"/>
            <a:ext cx="8892007" cy="570100"/>
            <a:chOff x="0" y="13607"/>
            <a:chExt cx="10077608" cy="646113"/>
          </a:xfrm>
        </p:grpSpPr>
        <p:sp>
          <p:nvSpPr>
            <p:cNvPr id="3" name="27 Rectángulo"/>
            <p:cNvSpPr/>
            <p:nvPr/>
          </p:nvSpPr>
          <p:spPr>
            <a:xfrm>
              <a:off x="0" y="13607"/>
              <a:ext cx="10077608" cy="646113"/>
            </a:xfrm>
            <a:prstGeom prst="rect">
              <a:avLst/>
            </a:prstGeom>
            <a:solidFill>
              <a:srgbClr val="4BACC6">
                <a:lumMod val="75000"/>
              </a:srgbClr>
            </a:solidFill>
            <a:ln w="25400" cap="flat" cmpd="sng" algn="ctr">
              <a:noFill/>
              <a:prstDash val="solid"/>
            </a:ln>
            <a:effectLst/>
          </p:spPr>
          <p:txBody>
            <a:bodyPr anchor="ctr"/>
            <a:lstStyle/>
            <a:p>
              <a:pPr algn="ctr">
                <a:defRPr/>
              </a:pPr>
              <a:endParaRPr lang="es-ES" sz="1747" kern="0">
                <a:solidFill>
                  <a:prstClr val="white"/>
                </a:solidFill>
                <a:latin typeface="Calibri"/>
              </a:endParaRPr>
            </a:p>
          </p:txBody>
        </p:sp>
        <p:pic>
          <p:nvPicPr>
            <p:cNvPr id="4" name="31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1516" y="93060"/>
              <a:ext cx="1664176" cy="48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CuadroTexto 4"/>
          <p:cNvSpPr txBox="1"/>
          <p:nvPr/>
        </p:nvSpPr>
        <p:spPr>
          <a:xfrm>
            <a:off x="411209" y="731289"/>
            <a:ext cx="7990669" cy="870944"/>
          </a:xfrm>
          <a:prstGeom prst="rect">
            <a:avLst/>
          </a:prstGeom>
          <a:noFill/>
        </p:spPr>
        <p:txBody>
          <a:bodyPr wrap="square" rtlCol="0">
            <a:spAutoFit/>
          </a:bodyPr>
          <a:lstStyle/>
          <a:p>
            <a:pPr>
              <a:lnSpc>
                <a:spcPct val="150000"/>
              </a:lnSpc>
            </a:pPr>
            <a:r>
              <a:rPr lang="es-PE" dirty="0">
                <a:solidFill>
                  <a:srgbClr val="297E96"/>
                </a:solidFill>
                <a:latin typeface="Arial Narrow" panose="020B0606020202030204" pitchFamily="34" charset="0"/>
                <a:cs typeface="Arial" panose="020B0604020202020204" pitchFamily="34" charset="0"/>
              </a:rPr>
              <a:t>A </a:t>
            </a:r>
            <a:r>
              <a:rPr lang="es-PE" dirty="0" smtClean="0">
                <a:solidFill>
                  <a:srgbClr val="297E96"/>
                </a:solidFill>
                <a:latin typeface="Arial Narrow" panose="020B0606020202030204" pitchFamily="34" charset="0"/>
                <a:cs typeface="Arial" panose="020B0604020202020204" pitchFamily="34" charset="0"/>
              </a:rPr>
              <a:t>SOLICITUD DEL MVCS</a:t>
            </a:r>
            <a:r>
              <a:rPr lang="es-PE" dirty="0">
                <a:solidFill>
                  <a:srgbClr val="297E96"/>
                </a:solidFill>
                <a:latin typeface="Arial Narrow" panose="020B0606020202030204" pitchFamily="34" charset="0"/>
                <a:cs typeface="Arial" panose="020B0604020202020204" pitchFamily="34" charset="0"/>
              </a:rPr>
              <a:t>, </a:t>
            </a:r>
            <a:r>
              <a:rPr lang="es-PE" dirty="0" smtClean="0">
                <a:solidFill>
                  <a:srgbClr val="297E96"/>
                </a:solidFill>
                <a:latin typeface="Arial Narrow" panose="020B0606020202030204" pitchFamily="34" charset="0"/>
                <a:cs typeface="Arial" panose="020B0604020202020204" pitchFamily="34" charset="0"/>
              </a:rPr>
              <a:t>DESDE MAYO 2017 HASTA EL 23 DE SETIEMBRE 2019 SE HAN ELABORADO 468 </a:t>
            </a:r>
            <a:r>
              <a:rPr lang="es-PE" dirty="0">
                <a:solidFill>
                  <a:srgbClr val="297E96"/>
                </a:solidFill>
                <a:latin typeface="Arial Narrow" panose="020B0606020202030204" pitchFamily="34" charset="0"/>
                <a:cs typeface="Arial" panose="020B0604020202020204" pitchFamily="34" charset="0"/>
              </a:rPr>
              <a:t>EVAR</a:t>
            </a:r>
          </a:p>
        </p:txBody>
      </p:sp>
      <p:sp>
        <p:nvSpPr>
          <p:cNvPr id="6" name="CuadroTexto 5"/>
          <p:cNvSpPr txBox="1"/>
          <p:nvPr/>
        </p:nvSpPr>
        <p:spPr>
          <a:xfrm>
            <a:off x="3710998" y="1828304"/>
            <a:ext cx="2097947" cy="4124655"/>
          </a:xfrm>
          <a:prstGeom prst="rect">
            <a:avLst/>
          </a:prstGeom>
          <a:noFill/>
        </p:spPr>
        <p:txBody>
          <a:bodyPr wrap="none" rtlCol="0">
            <a:spAutoFit/>
          </a:bodyPr>
          <a:lstStyle/>
          <a:p>
            <a:pPr>
              <a:lnSpc>
                <a:spcPct val="150000"/>
              </a:lnSpc>
            </a:pPr>
            <a:r>
              <a:rPr lang="es-PE" sz="1588" dirty="0">
                <a:latin typeface="Arial" panose="020B0604020202020204" pitchFamily="34" charset="0"/>
                <a:cs typeface="Arial" panose="020B0604020202020204" pitchFamily="34" charset="0"/>
              </a:rPr>
              <a:t>TUMBES: 02</a:t>
            </a:r>
          </a:p>
          <a:p>
            <a:pPr>
              <a:lnSpc>
                <a:spcPct val="150000"/>
              </a:lnSpc>
            </a:pPr>
            <a:r>
              <a:rPr lang="es-PE" sz="1588" dirty="0">
                <a:latin typeface="Arial" panose="020B0604020202020204" pitchFamily="34" charset="0"/>
                <a:cs typeface="Arial" panose="020B0604020202020204" pitchFamily="34" charset="0"/>
              </a:rPr>
              <a:t>PIURA: 132</a:t>
            </a:r>
          </a:p>
          <a:p>
            <a:pPr>
              <a:lnSpc>
                <a:spcPct val="150000"/>
              </a:lnSpc>
            </a:pPr>
            <a:r>
              <a:rPr lang="es-PE" sz="1588" dirty="0">
                <a:latin typeface="Arial" panose="020B0604020202020204" pitchFamily="34" charset="0"/>
                <a:cs typeface="Arial" panose="020B0604020202020204" pitchFamily="34" charset="0"/>
              </a:rPr>
              <a:t>LAMBAYEQUE: 151</a:t>
            </a:r>
          </a:p>
          <a:p>
            <a:pPr>
              <a:lnSpc>
                <a:spcPct val="150000"/>
              </a:lnSpc>
            </a:pPr>
            <a:r>
              <a:rPr lang="es-PE" sz="1588" dirty="0">
                <a:latin typeface="Arial" panose="020B0604020202020204" pitchFamily="34" charset="0"/>
                <a:cs typeface="Arial" panose="020B0604020202020204" pitchFamily="34" charset="0"/>
              </a:rPr>
              <a:t>LA LIBERTAD: 65</a:t>
            </a:r>
          </a:p>
          <a:p>
            <a:pPr>
              <a:lnSpc>
                <a:spcPct val="150000"/>
              </a:lnSpc>
            </a:pPr>
            <a:r>
              <a:rPr lang="es-PE" sz="1588" dirty="0">
                <a:latin typeface="Arial" panose="020B0604020202020204" pitchFamily="34" charset="0"/>
                <a:cs typeface="Arial" panose="020B0604020202020204" pitchFamily="34" charset="0"/>
              </a:rPr>
              <a:t>ANCASH: 45</a:t>
            </a:r>
          </a:p>
          <a:p>
            <a:pPr>
              <a:lnSpc>
                <a:spcPct val="150000"/>
              </a:lnSpc>
            </a:pPr>
            <a:r>
              <a:rPr lang="es-PE" sz="1588" dirty="0">
                <a:latin typeface="Arial" panose="020B0604020202020204" pitchFamily="34" charset="0"/>
                <a:cs typeface="Arial" panose="020B0604020202020204" pitchFamily="34" charset="0"/>
              </a:rPr>
              <a:t>CAJAMARCA: 6</a:t>
            </a:r>
          </a:p>
          <a:p>
            <a:pPr>
              <a:lnSpc>
                <a:spcPct val="150000"/>
              </a:lnSpc>
            </a:pPr>
            <a:r>
              <a:rPr lang="es-PE" sz="1588" dirty="0">
                <a:latin typeface="Arial" panose="020B0604020202020204" pitchFamily="34" charset="0"/>
                <a:cs typeface="Arial" panose="020B0604020202020204" pitchFamily="34" charset="0"/>
              </a:rPr>
              <a:t>LIMA: 9</a:t>
            </a:r>
          </a:p>
          <a:p>
            <a:pPr>
              <a:lnSpc>
                <a:spcPct val="150000"/>
              </a:lnSpc>
            </a:pPr>
            <a:r>
              <a:rPr lang="es-PE" sz="1588" dirty="0">
                <a:latin typeface="Arial" panose="020B0604020202020204" pitchFamily="34" charset="0"/>
                <a:cs typeface="Arial" panose="020B0604020202020204" pitchFamily="34" charset="0"/>
              </a:rPr>
              <a:t>ICA: 11</a:t>
            </a:r>
          </a:p>
          <a:p>
            <a:pPr>
              <a:lnSpc>
                <a:spcPct val="150000"/>
              </a:lnSpc>
            </a:pPr>
            <a:r>
              <a:rPr lang="es-PE" sz="1588" dirty="0">
                <a:latin typeface="Arial" panose="020B0604020202020204" pitchFamily="34" charset="0"/>
                <a:cs typeface="Arial" panose="020B0604020202020204" pitchFamily="34" charset="0"/>
              </a:rPr>
              <a:t>AREQUIPA: 12</a:t>
            </a:r>
          </a:p>
          <a:p>
            <a:pPr>
              <a:lnSpc>
                <a:spcPct val="150000"/>
              </a:lnSpc>
            </a:pPr>
            <a:r>
              <a:rPr lang="es-PE" sz="1588" dirty="0">
                <a:latin typeface="Arial" panose="020B0604020202020204" pitchFamily="34" charset="0"/>
                <a:cs typeface="Arial" panose="020B0604020202020204" pitchFamily="34" charset="0"/>
              </a:rPr>
              <a:t>LORETO: 1</a:t>
            </a:r>
          </a:p>
          <a:p>
            <a:pPr>
              <a:lnSpc>
                <a:spcPct val="150000"/>
              </a:lnSpc>
            </a:pPr>
            <a:r>
              <a:rPr lang="es-PE" sz="1588" dirty="0">
                <a:latin typeface="Arial" panose="020B0604020202020204" pitchFamily="34" charset="0"/>
                <a:cs typeface="Arial" panose="020B0604020202020204" pitchFamily="34" charset="0"/>
              </a:rPr>
              <a:t>HUANCAVELICA: 34</a:t>
            </a:r>
          </a:p>
        </p:txBody>
      </p:sp>
      <p:sp>
        <p:nvSpPr>
          <p:cNvPr id="14" name="Rectángulo 13"/>
          <p:cNvSpPr/>
          <p:nvPr/>
        </p:nvSpPr>
        <p:spPr>
          <a:xfrm>
            <a:off x="3710998" y="1831222"/>
            <a:ext cx="2071438" cy="41685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588"/>
          </a:p>
        </p:txBody>
      </p:sp>
    </p:spTree>
    <p:extLst>
      <p:ext uri="{BB962C8B-B14F-4D97-AF65-F5344CB8AC3E}">
        <p14:creationId xmlns:p14="http://schemas.microsoft.com/office/powerpoint/2010/main" val="2958346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cstate="print">
            <a:extLst>
              <a:ext uri="{28A0092B-C50C-407E-A947-70E740481C1C}">
                <a14:useLocalDpi xmlns:a14="http://schemas.microsoft.com/office/drawing/2010/main" val="0"/>
              </a:ext>
            </a:extLst>
          </a:blip>
          <a:stretch>
            <a:fillRect/>
          </a:stretch>
        </p:blipFill>
        <p:spPr>
          <a:xfrm>
            <a:off x="758118" y="1256531"/>
            <a:ext cx="2499663" cy="3517155"/>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3355842" y="1969882"/>
            <a:ext cx="2499663" cy="3517155"/>
          </a:xfrm>
          <a:prstGeom prst="rect">
            <a:avLst/>
          </a:prstGeom>
        </p:spPr>
      </p:pic>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5953566" y="2714961"/>
            <a:ext cx="2449372" cy="3517155"/>
          </a:xfrm>
          <a:prstGeom prst="rect">
            <a:avLst/>
          </a:prstGeom>
        </p:spPr>
      </p:pic>
      <p:sp>
        <p:nvSpPr>
          <p:cNvPr id="7" name="CuadroTexto 6"/>
          <p:cNvSpPr txBox="1"/>
          <p:nvPr/>
        </p:nvSpPr>
        <p:spPr>
          <a:xfrm>
            <a:off x="1951831" y="582419"/>
            <a:ext cx="5046061" cy="336695"/>
          </a:xfrm>
          <a:prstGeom prst="rect">
            <a:avLst/>
          </a:prstGeom>
          <a:noFill/>
        </p:spPr>
        <p:txBody>
          <a:bodyPr wrap="none" rtlCol="0">
            <a:spAutoFit/>
          </a:bodyPr>
          <a:lstStyle/>
          <a:p>
            <a:r>
              <a:rPr lang="es-PE" sz="1588" b="1" dirty="0">
                <a:solidFill>
                  <a:srgbClr val="366E65"/>
                </a:solidFill>
                <a:latin typeface="Arial" panose="020B0604020202020204" pitchFamily="34" charset="0"/>
                <a:cs typeface="Arial" panose="020B0604020202020204" pitchFamily="34" charset="0"/>
              </a:rPr>
              <a:t>EVALUACION DE RIESGO EN CATACAOS - PIURA</a:t>
            </a:r>
          </a:p>
        </p:txBody>
      </p:sp>
    </p:spTree>
    <p:extLst>
      <p:ext uri="{BB962C8B-B14F-4D97-AF65-F5344CB8AC3E}">
        <p14:creationId xmlns:p14="http://schemas.microsoft.com/office/powerpoint/2010/main" val="252704041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982" y="2589689"/>
            <a:ext cx="3101818" cy="1710100"/>
          </a:xfrm>
          <a:prstGeom prst="rect">
            <a:avLst/>
          </a:prstGeom>
        </p:spPr>
      </p:pic>
      <p:sp>
        <p:nvSpPr>
          <p:cNvPr id="2" name="CuadroTexto 1"/>
          <p:cNvSpPr txBox="1"/>
          <p:nvPr/>
        </p:nvSpPr>
        <p:spPr>
          <a:xfrm>
            <a:off x="1067218" y="1679304"/>
            <a:ext cx="7401129" cy="581057"/>
          </a:xfrm>
          <a:prstGeom prst="rect">
            <a:avLst/>
          </a:prstGeom>
          <a:noFill/>
        </p:spPr>
        <p:txBody>
          <a:bodyPr wrap="none" rtlCol="0">
            <a:spAutoFit/>
          </a:bodyPr>
          <a:lstStyle/>
          <a:p>
            <a:pPr algn="ctr"/>
            <a:r>
              <a:rPr lang="es-PE" sz="1588" b="1" dirty="0">
                <a:solidFill>
                  <a:srgbClr val="366E65"/>
                </a:solidFill>
                <a:latin typeface="Arial" panose="020B0604020202020204" pitchFamily="34" charset="0"/>
                <a:cs typeface="Arial" panose="020B0604020202020204" pitchFamily="34" charset="0"/>
              </a:rPr>
              <a:t>Análisis de Riesgo para el Plan de Acondicionamiento Territorial de </a:t>
            </a:r>
            <a:r>
              <a:rPr lang="es-PE" sz="1588" b="1" dirty="0" smtClean="0">
                <a:solidFill>
                  <a:srgbClr val="366E65"/>
                </a:solidFill>
                <a:latin typeface="Arial" panose="020B0604020202020204" pitchFamily="34" charset="0"/>
                <a:cs typeface="Arial" panose="020B0604020202020204" pitchFamily="34" charset="0"/>
              </a:rPr>
              <a:t>Piura  </a:t>
            </a:r>
          </a:p>
          <a:p>
            <a:pPr algn="ctr"/>
            <a:r>
              <a:rPr lang="es-PE" sz="1588" b="1" dirty="0" smtClean="0">
                <a:solidFill>
                  <a:srgbClr val="366E65"/>
                </a:solidFill>
                <a:latin typeface="Arial" panose="020B0604020202020204" pitchFamily="34" charset="0"/>
                <a:cs typeface="Arial" panose="020B0604020202020204" pitchFamily="34" charset="0"/>
              </a:rPr>
              <a:t>PAT y PDM (26 de noviembre 2019)</a:t>
            </a:r>
            <a:endParaRPr lang="es-PE" sz="1588" b="1" dirty="0">
              <a:solidFill>
                <a:srgbClr val="366E65"/>
              </a:solidFill>
              <a:latin typeface="Arial" panose="020B0604020202020204" pitchFamily="34" charset="0"/>
              <a:cs typeface="Arial" panose="020B0604020202020204" pitchFamily="34" charset="0"/>
            </a:endParaRPr>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400" y="4455941"/>
            <a:ext cx="3075291" cy="1853717"/>
          </a:xfrm>
          <a:prstGeom prst="rect">
            <a:avLst/>
          </a:prstGeom>
        </p:spPr>
      </p:pic>
      <p:pic>
        <p:nvPicPr>
          <p:cNvPr id="5" name="Imagen 4"/>
          <p:cNvPicPr>
            <a:picLocks noChangeAspect="1"/>
          </p:cNvPicPr>
          <p:nvPr/>
        </p:nvPicPr>
        <p:blipFill rotWithShape="1">
          <a:blip r:embed="rId4"/>
          <a:srcRect l="31102" t="29811" r="31024" b="24583"/>
          <a:stretch/>
        </p:blipFill>
        <p:spPr>
          <a:xfrm>
            <a:off x="1634400" y="2589689"/>
            <a:ext cx="2376634" cy="1788652"/>
          </a:xfrm>
          <a:prstGeom prst="rect">
            <a:avLst/>
          </a:prstGeom>
        </p:spPr>
      </p:pic>
      <p:sp>
        <p:nvSpPr>
          <p:cNvPr id="6" name="Rectángulo 5"/>
          <p:cNvSpPr/>
          <p:nvPr/>
        </p:nvSpPr>
        <p:spPr>
          <a:xfrm>
            <a:off x="5600691" y="4657891"/>
            <a:ext cx="3301907" cy="954107"/>
          </a:xfrm>
          <a:prstGeom prst="rect">
            <a:avLst/>
          </a:prstGeom>
        </p:spPr>
        <p:txBody>
          <a:bodyPr wrap="square">
            <a:spAutoFit/>
          </a:bodyPr>
          <a:lstStyle/>
          <a:p>
            <a:pPr algn="just"/>
            <a:r>
              <a:rPr lang="es-PE" sz="1400" dirty="0" smtClean="0">
                <a:solidFill>
                  <a:srgbClr val="000000"/>
                </a:solidFill>
                <a:latin typeface="Arial Narrow" panose="020B0606020202030204" pitchFamily="34" charset="0"/>
              </a:rPr>
              <a:t>Consultores realizan e incorporar </a:t>
            </a:r>
            <a:r>
              <a:rPr lang="es-PE" sz="1400" dirty="0" smtClean="0">
                <a:latin typeface="Arial Narrow" panose="020B0606020202030204" pitchFamily="34" charset="0"/>
              </a:rPr>
              <a:t>análisis </a:t>
            </a:r>
            <a:r>
              <a:rPr lang="es-PE" sz="1400" dirty="0">
                <a:latin typeface="Arial Narrow" panose="020B0606020202030204" pitchFamily="34" charset="0"/>
              </a:rPr>
              <a:t>específicos traducidos en planos, </a:t>
            </a:r>
            <a:r>
              <a:rPr lang="es-PE" sz="1400" dirty="0" smtClean="0">
                <a:latin typeface="Arial Narrow" panose="020B0606020202030204" pitchFamily="34" charset="0"/>
              </a:rPr>
              <a:t>tablas</a:t>
            </a:r>
            <a:r>
              <a:rPr lang="es-PE" sz="1400" dirty="0">
                <a:latin typeface="Arial Narrow" panose="020B0606020202030204" pitchFamily="34" charset="0"/>
              </a:rPr>
              <a:t>, imágenes, vistas, cuadros, </a:t>
            </a:r>
            <a:r>
              <a:rPr lang="es-PE" sz="1400" dirty="0" smtClean="0">
                <a:latin typeface="Arial Narrow" panose="020B0606020202030204" pitchFamily="34" charset="0"/>
              </a:rPr>
              <a:t> talleres </a:t>
            </a:r>
            <a:r>
              <a:rPr lang="es-PE" sz="1400" dirty="0">
                <a:latin typeface="Arial Narrow" panose="020B0606020202030204" pitchFamily="34" charset="0"/>
              </a:rPr>
              <a:t>u otros a los mínimos requeridos </a:t>
            </a:r>
            <a:endParaRPr lang="es-PE" sz="1400" dirty="0"/>
          </a:p>
        </p:txBody>
      </p:sp>
      <p:sp>
        <p:nvSpPr>
          <p:cNvPr id="7" name="CuadroTexto 6"/>
          <p:cNvSpPr txBox="1"/>
          <p:nvPr/>
        </p:nvSpPr>
        <p:spPr>
          <a:xfrm>
            <a:off x="864001" y="1009080"/>
            <a:ext cx="7303602" cy="307777"/>
          </a:xfrm>
          <a:prstGeom prst="rect">
            <a:avLst/>
          </a:prstGeom>
          <a:noFill/>
        </p:spPr>
        <p:txBody>
          <a:bodyPr wrap="none" rtlCol="0">
            <a:spAutoFit/>
          </a:bodyPr>
          <a:lstStyle/>
          <a:p>
            <a:pPr algn="ctr"/>
            <a:r>
              <a:rPr lang="es-PE" sz="1400" b="1" dirty="0" smtClean="0">
                <a:solidFill>
                  <a:srgbClr val="366E65"/>
                </a:solidFill>
                <a:latin typeface="Arial Narrow" panose="020B0606020202030204" pitchFamily="34" charset="0"/>
                <a:cs typeface="Arial" panose="020B0604020202020204" pitchFamily="34" charset="0"/>
              </a:rPr>
              <a:t>(Manual para la elaboración de los PDM y PDU, en el marco de la Reconstrucción con Cambios, 2018)</a:t>
            </a:r>
            <a:endParaRPr lang="es-PE" sz="1400" b="1" dirty="0">
              <a:solidFill>
                <a:srgbClr val="366E65"/>
              </a:solidFill>
              <a:latin typeface="Arial Narrow" panose="020B0606020202030204" pitchFamily="34" charset="0"/>
              <a:cs typeface="Arial" panose="020B0604020202020204" pitchFamily="34" charset="0"/>
            </a:endParaRPr>
          </a:p>
        </p:txBody>
      </p:sp>
      <p:sp>
        <p:nvSpPr>
          <p:cNvPr id="8" name="CuadroTexto 7"/>
          <p:cNvSpPr txBox="1"/>
          <p:nvPr/>
        </p:nvSpPr>
        <p:spPr>
          <a:xfrm>
            <a:off x="772208" y="562148"/>
            <a:ext cx="1863011" cy="336695"/>
          </a:xfrm>
          <a:prstGeom prst="rect">
            <a:avLst/>
          </a:prstGeom>
          <a:noFill/>
        </p:spPr>
        <p:txBody>
          <a:bodyPr wrap="none" rtlCol="0">
            <a:spAutoFit/>
          </a:bodyPr>
          <a:lstStyle/>
          <a:p>
            <a:r>
              <a:rPr lang="es-PE" sz="1588" b="1" dirty="0">
                <a:solidFill>
                  <a:srgbClr val="366E65"/>
                </a:solidFill>
                <a:latin typeface="Arial" panose="020B0604020202020204" pitchFamily="34" charset="0"/>
                <a:cs typeface="Arial" panose="020B0604020202020204" pitchFamily="34" charset="0"/>
              </a:rPr>
              <a:t>ACTUALMENTE: </a:t>
            </a:r>
          </a:p>
        </p:txBody>
      </p:sp>
    </p:spTree>
    <p:extLst>
      <p:ext uri="{BB962C8B-B14F-4D97-AF65-F5344CB8AC3E}">
        <p14:creationId xmlns:p14="http://schemas.microsoft.com/office/powerpoint/2010/main" val="1757677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 CuadroTexto"/>
          <p:cNvSpPr txBox="1">
            <a:spLocks noChangeArrowheads="1"/>
          </p:cNvSpPr>
          <p:nvPr/>
        </p:nvSpPr>
        <p:spPr bwMode="auto">
          <a:xfrm>
            <a:off x="866413" y="2270930"/>
            <a:ext cx="748196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es-PE" altLang="es-PE" sz="3600" b="1" dirty="0" smtClean="0">
                <a:solidFill>
                  <a:srgbClr val="FFFFFF"/>
                </a:solidFill>
              </a:rPr>
              <a:t>INSTRUMENTOS </a:t>
            </a:r>
            <a:r>
              <a:rPr lang="es-PE" altLang="es-PE" sz="3600" b="1" dirty="0">
                <a:solidFill>
                  <a:srgbClr val="FFFFFF"/>
                </a:solidFill>
              </a:rPr>
              <a:t>DE LA GESTIÓN PROSPECTIVA Y CORRECTIVA Y SU APLICACIÓN EN LA PLANIFICACION TERRITORIAL </a:t>
            </a:r>
          </a:p>
        </p:txBody>
      </p:sp>
      <p:pic>
        <p:nvPicPr>
          <p:cNvPr id="3" name="Imagen 2">
            <a:extLst>
              <a:ext uri="{FF2B5EF4-FFF2-40B4-BE49-F238E27FC236}">
                <a16:creationId xmlns:a16="http://schemas.microsoft.com/office/drawing/2014/main" id="{3C52B13C-B292-4966-9F0E-A890F97D8D49}"/>
              </a:ext>
            </a:extLst>
          </p:cNvPr>
          <p:cNvPicPr>
            <a:picLocks noChangeAspect="1"/>
          </p:cNvPicPr>
          <p:nvPr/>
        </p:nvPicPr>
        <p:blipFill rotWithShape="1">
          <a:blip r:embed="rId3"/>
          <a:srcRect l="9687" t="4666" r="3977"/>
          <a:stretch/>
        </p:blipFill>
        <p:spPr>
          <a:xfrm>
            <a:off x="1161545" y="592526"/>
            <a:ext cx="6891697" cy="5665132"/>
          </a:xfrm>
          <a:prstGeom prst="rect">
            <a:avLst/>
          </a:prstGeom>
        </p:spPr>
      </p:pic>
    </p:spTree>
    <p:extLst>
      <p:ext uri="{BB962C8B-B14F-4D97-AF65-F5344CB8AC3E}">
        <p14:creationId xmlns:p14="http://schemas.microsoft.com/office/powerpoint/2010/main" val="1516500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96" t="24615" r="11384" b="26153"/>
          <a:stretch/>
        </p:blipFill>
        <p:spPr bwMode="auto">
          <a:xfrm>
            <a:off x="2498785" y="700693"/>
            <a:ext cx="4309956" cy="365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1 Rectángulo"/>
          <p:cNvSpPr/>
          <p:nvPr/>
        </p:nvSpPr>
        <p:spPr>
          <a:xfrm>
            <a:off x="489142" y="4570216"/>
            <a:ext cx="8329241" cy="1200329"/>
          </a:xfrm>
          <a:prstGeom prst="rect">
            <a:avLst/>
          </a:prstGeom>
        </p:spPr>
        <p:txBody>
          <a:bodyPr wrap="square">
            <a:spAutoFit/>
          </a:bodyPr>
          <a:lstStyle/>
          <a:p>
            <a:pPr algn="just"/>
            <a:r>
              <a:rPr lang="es-PE" i="1" dirty="0">
                <a:effectLst>
                  <a:outerShdw blurRad="38100" dist="38100" dir="2700000" algn="tl">
                    <a:srgbClr val="000000">
                      <a:alpha val="43137"/>
                    </a:srgbClr>
                  </a:outerShdw>
                </a:effectLst>
              </a:rPr>
              <a:t>La reducción de los riesgos de desastres debe pasar a ser, para todos nosotros, una preocupación y una causa permanentes. Invirtamos hoy en un futuro más seguro.</a:t>
            </a:r>
          </a:p>
          <a:p>
            <a:pPr algn="ctr"/>
            <a:r>
              <a:rPr lang="es-PE" dirty="0" err="1"/>
              <a:t>Ban</a:t>
            </a:r>
            <a:r>
              <a:rPr lang="es-PE" dirty="0"/>
              <a:t> Ki-</a:t>
            </a:r>
            <a:r>
              <a:rPr lang="es-PE" dirty="0" err="1"/>
              <a:t>moon</a:t>
            </a:r>
            <a:endParaRPr lang="es-PE" dirty="0"/>
          </a:p>
          <a:p>
            <a:pPr algn="ctr"/>
            <a:r>
              <a:rPr lang="es-PE" dirty="0"/>
              <a:t>Secretario General de las Naciones Unidas</a:t>
            </a:r>
          </a:p>
        </p:txBody>
      </p:sp>
    </p:spTree>
    <p:extLst>
      <p:ext uri="{BB962C8B-B14F-4D97-AF65-F5344CB8AC3E}">
        <p14:creationId xmlns:p14="http://schemas.microsoft.com/office/powerpoint/2010/main" val="231053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CEEA814B-62A0-4B17-9257-5656847037C0}"/>
              </a:ext>
            </a:extLst>
          </p:cNvPr>
          <p:cNvPicPr>
            <a:picLocks noChangeAspect="1"/>
          </p:cNvPicPr>
          <p:nvPr/>
        </p:nvPicPr>
        <p:blipFill rotWithShape="1">
          <a:blip r:embed="rId2">
            <a:extLst>
              <a:ext uri="{28A0092B-C50C-407E-A947-70E740481C1C}">
                <a14:useLocalDpi xmlns:a14="http://schemas.microsoft.com/office/drawing/2010/main" val="0"/>
              </a:ext>
            </a:extLst>
          </a:blip>
          <a:srcRect t="15890"/>
          <a:stretch/>
        </p:blipFill>
        <p:spPr>
          <a:xfrm>
            <a:off x="295564" y="457280"/>
            <a:ext cx="9144000" cy="5760640"/>
          </a:xfrm>
          <a:prstGeom prst="rect">
            <a:avLst/>
          </a:prstGeom>
          <a:solidFill>
            <a:schemeClr val="bg1">
              <a:lumMod val="95000"/>
            </a:schemeClr>
          </a:solidFill>
        </p:spPr>
      </p:pic>
      <p:sp>
        <p:nvSpPr>
          <p:cNvPr id="16" name="Rectángulo 15">
            <a:extLst>
              <a:ext uri="{FF2B5EF4-FFF2-40B4-BE49-F238E27FC236}">
                <a16:creationId xmlns:a16="http://schemas.microsoft.com/office/drawing/2014/main" id="{A67A1097-B5FC-46AB-A4C8-7462CF09CD10}"/>
              </a:ext>
            </a:extLst>
          </p:cNvPr>
          <p:cNvSpPr/>
          <p:nvPr/>
        </p:nvSpPr>
        <p:spPr>
          <a:xfrm>
            <a:off x="594960" y="5569899"/>
            <a:ext cx="2044324" cy="770021"/>
          </a:xfrm>
          <a:prstGeom prst="rect">
            <a:avLst/>
          </a:prstGeom>
          <a:gradFill flip="none" rotWithShape="1">
            <a:gsLst>
              <a:gs pos="10000">
                <a:schemeClr val="accent1">
                  <a:lumMod val="5000"/>
                  <a:lumOff val="95000"/>
                  <a:alpha val="0"/>
                </a:schemeClr>
              </a:gs>
              <a:gs pos="100000">
                <a:schemeClr val="bg1"/>
              </a:gs>
              <a:gs pos="100000">
                <a:schemeClr val="accent1">
                  <a:lumMod val="45000"/>
                  <a:lumOff val="55000"/>
                </a:schemeClr>
              </a:gs>
              <a:gs pos="100000">
                <a:schemeClr val="accent1">
                  <a:lumMod val="30000"/>
                  <a:lumOff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4000" dirty="0">
              <a:solidFill>
                <a:srgbClr val="297E96"/>
              </a:solidFill>
              <a:latin typeface="Arial Narrow" panose="020B0606020202030204" pitchFamily="34" charset="0"/>
            </a:endParaRPr>
          </a:p>
        </p:txBody>
      </p:sp>
      <p:sp>
        <p:nvSpPr>
          <p:cNvPr id="17" name="Rectángulo 16">
            <a:extLst>
              <a:ext uri="{FF2B5EF4-FFF2-40B4-BE49-F238E27FC236}">
                <a16:creationId xmlns:a16="http://schemas.microsoft.com/office/drawing/2014/main" id="{17984887-B035-46CF-9497-D1222055B428}"/>
              </a:ext>
            </a:extLst>
          </p:cNvPr>
          <p:cNvSpPr/>
          <p:nvPr/>
        </p:nvSpPr>
        <p:spPr>
          <a:xfrm>
            <a:off x="656418" y="5754855"/>
            <a:ext cx="1982866" cy="584775"/>
          </a:xfrm>
          <a:prstGeom prst="rect">
            <a:avLst/>
          </a:prstGeom>
        </p:spPr>
        <p:txBody>
          <a:bodyPr wrap="square">
            <a:spAutoFit/>
          </a:bodyPr>
          <a:lstStyle/>
          <a:p>
            <a:pPr algn="ctr"/>
            <a:r>
              <a:rPr lang="es-PE" sz="3200" b="1" kern="1800" dirty="0">
                <a:solidFill>
                  <a:srgbClr val="00B0F0"/>
                </a:solidFill>
                <a:effectLst>
                  <a:outerShdw blurRad="38100" dist="38100" dir="2700000" algn="tl">
                    <a:srgbClr val="000000">
                      <a:alpha val="43137"/>
                    </a:srgbClr>
                  </a:outerShdw>
                </a:effectLst>
                <a:latin typeface="Arial Narrow" panose="020B0606020202030204" pitchFamily="34" charset="0"/>
                <a:ea typeface="Calibri" panose="020F0502020204030204" pitchFamily="34" charset="0"/>
                <a:cs typeface="Arial" panose="020B0604020202020204" pitchFamily="34" charset="0"/>
              </a:rPr>
              <a:t>GRACIAS</a:t>
            </a:r>
          </a:p>
        </p:txBody>
      </p:sp>
    </p:spTree>
    <p:extLst>
      <p:ext uri="{BB962C8B-B14F-4D97-AF65-F5344CB8AC3E}">
        <p14:creationId xmlns:p14="http://schemas.microsoft.com/office/powerpoint/2010/main" val="373385998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50531" y="1603891"/>
            <a:ext cx="7261412" cy="646331"/>
          </a:xfrm>
          <a:prstGeom prst="rect">
            <a:avLst/>
          </a:prstGeom>
        </p:spPr>
        <p:txBody>
          <a:bodyPr wrap="square">
            <a:spAutoFit/>
          </a:bodyPr>
          <a:lstStyle/>
          <a:p>
            <a:pPr algn="just"/>
            <a:r>
              <a:rPr lang="es-PE" dirty="0" smtClean="0">
                <a:latin typeface="Arial Narrow" panose="020B0606020202030204" pitchFamily="34" charset="0"/>
              </a:rPr>
              <a:t>11.1</a:t>
            </a:r>
            <a:r>
              <a:rPr lang="es-PE" dirty="0">
                <a:latin typeface="Arial Narrow" panose="020B0606020202030204" pitchFamily="34" charset="0"/>
              </a:rPr>
              <a:t>: Incorporan en sus procesos de planificación, ordenamiento territorial, de gestión ambiental y de inversión publica, la Gestion del Riesgo de Desastre,  </a:t>
            </a:r>
          </a:p>
        </p:txBody>
      </p:sp>
      <p:sp>
        <p:nvSpPr>
          <p:cNvPr id="3" name="Rectángulo 2"/>
          <p:cNvSpPr/>
          <p:nvPr/>
        </p:nvSpPr>
        <p:spPr>
          <a:xfrm>
            <a:off x="950531" y="2560121"/>
            <a:ext cx="7261412" cy="1200329"/>
          </a:xfrm>
          <a:prstGeom prst="rect">
            <a:avLst/>
          </a:prstGeom>
        </p:spPr>
        <p:txBody>
          <a:bodyPr wrap="square">
            <a:spAutoFit/>
          </a:bodyPr>
          <a:lstStyle/>
          <a:p>
            <a:pPr algn="just"/>
            <a:r>
              <a:rPr lang="es-PE" dirty="0" smtClean="0">
                <a:latin typeface="Arial Narrow" panose="020B0606020202030204" pitchFamily="34" charset="0"/>
              </a:rPr>
              <a:t>11.2</a:t>
            </a:r>
            <a:r>
              <a:rPr lang="es-PE" dirty="0">
                <a:latin typeface="Arial Narrow" panose="020B0606020202030204" pitchFamily="34" charset="0"/>
              </a:rPr>
              <a:t>: Incorporan en los planes de desarrollo urbano, planes de acondicionamiento territorial, así como en las zonificaciones que se realicen las consideraciones pertinentes de existencia de amenazas y condiciones de vulnerabilidad, siguiendo los lineamientos y apoyo técnico del CENEPRED.  </a:t>
            </a:r>
          </a:p>
        </p:txBody>
      </p:sp>
      <p:sp>
        <p:nvSpPr>
          <p:cNvPr id="4" name="CuadroTexto 3"/>
          <p:cNvSpPr txBox="1"/>
          <p:nvPr/>
        </p:nvSpPr>
        <p:spPr>
          <a:xfrm>
            <a:off x="864301" y="647661"/>
            <a:ext cx="7762463" cy="646331"/>
          </a:xfrm>
          <a:prstGeom prst="rect">
            <a:avLst/>
          </a:prstGeom>
          <a:noFill/>
        </p:spPr>
        <p:txBody>
          <a:bodyPr wrap="square" rtlCol="0">
            <a:spAutoFit/>
          </a:bodyPr>
          <a:lstStyle/>
          <a:p>
            <a:r>
              <a:rPr lang="es-PE" b="1" dirty="0" smtClean="0">
                <a:effectLst>
                  <a:outerShdw blurRad="38100" dist="38100" dir="2700000" algn="tl">
                    <a:srgbClr val="000000">
                      <a:alpha val="43137"/>
                    </a:srgbClr>
                  </a:outerShdw>
                </a:effectLst>
                <a:latin typeface="Arial Narrow" panose="020B0606020202030204" pitchFamily="34" charset="0"/>
              </a:rPr>
              <a:t>Ley N° 048-PCM:  Reglamento de la Ley del SINAGERD (Ley N° 29664) : </a:t>
            </a:r>
            <a:r>
              <a:rPr lang="es-PE" b="1" dirty="0">
                <a:effectLst>
                  <a:outerShdw blurRad="38100" dist="38100" dir="2700000" algn="tl">
                    <a:srgbClr val="000000">
                      <a:alpha val="43137"/>
                    </a:srgbClr>
                  </a:outerShdw>
                </a:effectLst>
                <a:latin typeface="Arial Narrow" panose="020B0606020202030204" pitchFamily="34" charset="0"/>
              </a:rPr>
              <a:t>Articulo N° 11: Gobiernos Regionales y Locales: </a:t>
            </a:r>
          </a:p>
        </p:txBody>
      </p:sp>
      <p:sp>
        <p:nvSpPr>
          <p:cNvPr id="5" name="Rectángulo 4"/>
          <p:cNvSpPr/>
          <p:nvPr/>
        </p:nvSpPr>
        <p:spPr>
          <a:xfrm>
            <a:off x="950531" y="4145351"/>
            <a:ext cx="7261412" cy="1477328"/>
          </a:xfrm>
          <a:prstGeom prst="rect">
            <a:avLst/>
          </a:prstGeom>
        </p:spPr>
        <p:txBody>
          <a:bodyPr wrap="square">
            <a:spAutoFit/>
          </a:bodyPr>
          <a:lstStyle/>
          <a:p>
            <a:pPr algn="just"/>
            <a:r>
              <a:rPr lang="es-PE" dirty="0" smtClean="0">
                <a:latin typeface="Arial Narrow" panose="020B0606020202030204" pitchFamily="34" charset="0"/>
              </a:rPr>
              <a:t>11.3: Identifican el nivel del riesgo existente en sus áreas de jurisdicción y establecen un plan de gestión correctiva del riesgo, en el cual se establecen medidas de carácter permanente en el contexto del desarrollo de inversión. Para ello cuentan con el apoyo técnico del CENEPRED y de las instituciones competentes.  </a:t>
            </a:r>
            <a:r>
              <a:rPr lang="es-PE" dirty="0">
                <a:latin typeface="Arial Narrow" panose="020B0606020202030204" pitchFamily="34" charset="0"/>
              </a:rPr>
              <a:t>Gestión del Riesgo de Desastres</a:t>
            </a:r>
          </a:p>
        </p:txBody>
      </p:sp>
    </p:spTree>
    <p:extLst>
      <p:ext uri="{BB962C8B-B14F-4D97-AF65-F5344CB8AC3E}">
        <p14:creationId xmlns:p14="http://schemas.microsoft.com/office/powerpoint/2010/main" val="11942496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0" y="2492375"/>
            <a:ext cx="9161463" cy="2089150"/>
          </a:xfrm>
          <a:prstGeom prst="rect">
            <a:avLst/>
          </a:prstGeom>
          <a:solidFill>
            <a:srgbClr val="DBF1F0"/>
          </a:solid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s-ES">
              <a:solidFill>
                <a:prstClr val="white"/>
              </a:solidFill>
              <a:latin typeface="Arial Narrow" panose="020B0606020202030204" pitchFamily="34" charset="0"/>
              <a:cs typeface="Arial" panose="020B0604020202020204" pitchFamily="34" charset="0"/>
            </a:endParaRPr>
          </a:p>
        </p:txBody>
      </p:sp>
      <p:pic>
        <p:nvPicPr>
          <p:cNvPr id="31747" name="4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0"/>
            <a:ext cx="18716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5 CuadroTexto"/>
          <p:cNvSpPr txBox="1"/>
          <p:nvPr/>
        </p:nvSpPr>
        <p:spPr>
          <a:xfrm>
            <a:off x="466923" y="2780928"/>
            <a:ext cx="8137525" cy="646331"/>
          </a:xfrm>
          <a:prstGeom prst="rect">
            <a:avLst/>
          </a:prstGeom>
          <a:noFill/>
        </p:spPr>
        <p:txBody>
          <a:bodyPr>
            <a:spAutoFit/>
          </a:bodyPr>
          <a:lstStyle/>
          <a:p>
            <a:pPr algn="ctr" fontAlgn="auto">
              <a:spcBef>
                <a:spcPts val="0"/>
              </a:spcBef>
              <a:spcAft>
                <a:spcPts val="0"/>
              </a:spcAft>
              <a:defRPr/>
            </a:pPr>
            <a:r>
              <a:rPr lang="es-ES" sz="3600" b="1" dirty="0" smtClean="0">
                <a:solidFill>
                  <a:prstClr val="white"/>
                </a:solidFill>
                <a:latin typeface="Arial Narrow" panose="020B0606020202030204" pitchFamily="34" charset="0"/>
                <a:cs typeface="Arial" panose="020B0604020202020204" pitchFamily="34" charset="0"/>
              </a:rPr>
              <a:t> </a:t>
            </a:r>
            <a:r>
              <a:rPr lang="es-ES" sz="2400" b="1" dirty="0">
                <a:solidFill>
                  <a:srgbClr val="297E96"/>
                </a:solidFill>
                <a:latin typeface="Arial Narrow" panose="020B0606020202030204" pitchFamily="34" charset="0"/>
              </a:rPr>
              <a:t>¿POR QUÉ NOS CAUSA TANTO DAÑO LOS DESASTRES?</a:t>
            </a:r>
          </a:p>
        </p:txBody>
      </p:sp>
    </p:spTree>
    <p:extLst>
      <p:ext uri="{BB962C8B-B14F-4D97-AF65-F5344CB8AC3E}">
        <p14:creationId xmlns:p14="http://schemas.microsoft.com/office/powerpoint/2010/main" val="141627408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3689129-AC70-449E-A0CD-CB4272B34276}"/>
              </a:ext>
            </a:extLst>
          </p:cNvPr>
          <p:cNvPicPr>
            <a:picLocks noChangeAspect="1"/>
          </p:cNvPicPr>
          <p:nvPr/>
        </p:nvPicPr>
        <p:blipFill rotWithShape="1">
          <a:blip r:embed="rId2"/>
          <a:srcRect l="21555" t="16781" r="24013" b="20373"/>
          <a:stretch/>
        </p:blipFill>
        <p:spPr>
          <a:xfrm>
            <a:off x="35496" y="1232582"/>
            <a:ext cx="8352928" cy="5004730"/>
          </a:xfrm>
          <a:prstGeom prst="rect">
            <a:avLst/>
          </a:prstGeom>
          <a:ln>
            <a:noFill/>
          </a:ln>
        </p:spPr>
      </p:pic>
      <p:sp>
        <p:nvSpPr>
          <p:cNvPr id="7" name="CuadroTexto 6"/>
          <p:cNvSpPr txBox="1"/>
          <p:nvPr/>
        </p:nvSpPr>
        <p:spPr>
          <a:xfrm>
            <a:off x="-997" y="770917"/>
            <a:ext cx="6615914" cy="461665"/>
          </a:xfrm>
          <a:prstGeom prst="rect">
            <a:avLst/>
          </a:prstGeom>
          <a:noFill/>
        </p:spPr>
        <p:txBody>
          <a:bodyPr wrap="none" rtlCol="0">
            <a:spAutoFit/>
          </a:bodyPr>
          <a:lstStyle/>
          <a:p>
            <a:r>
              <a:rPr lang="es-PE" sz="2400" b="1" dirty="0">
                <a:solidFill>
                  <a:srgbClr val="297E96"/>
                </a:solidFill>
                <a:latin typeface="Arial Narrow" panose="020B0606020202030204" pitchFamily="34" charset="0"/>
                <a:cs typeface="Arial" panose="020B0604020202020204" pitchFamily="34" charset="0"/>
              </a:rPr>
              <a:t>A) Población e Infraestructura de desarrollo expuesta</a:t>
            </a:r>
          </a:p>
        </p:txBody>
      </p:sp>
      <p:cxnSp>
        <p:nvCxnSpPr>
          <p:cNvPr id="6" name="Conector recto de flecha 5">
            <a:extLst>
              <a:ext uri="{FF2B5EF4-FFF2-40B4-BE49-F238E27FC236}">
                <a16:creationId xmlns:a16="http://schemas.microsoft.com/office/drawing/2014/main" id="{CFBB4E9E-7F37-4084-95E2-9CE24270AF8F}"/>
              </a:ext>
            </a:extLst>
          </p:cNvPr>
          <p:cNvCxnSpPr>
            <a:cxnSpLocks/>
            <a:stCxn id="9" idx="1"/>
          </p:cNvCxnSpPr>
          <p:nvPr/>
        </p:nvCxnSpPr>
        <p:spPr>
          <a:xfrm flipH="1">
            <a:off x="3779912" y="3628475"/>
            <a:ext cx="1838725" cy="13847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57C04017-57E1-479C-A207-14E9E0B51849}"/>
              </a:ext>
            </a:extLst>
          </p:cNvPr>
          <p:cNvSpPr txBox="1"/>
          <p:nvPr/>
        </p:nvSpPr>
        <p:spPr>
          <a:xfrm>
            <a:off x="5618637" y="3212976"/>
            <a:ext cx="1992560" cy="830997"/>
          </a:xfrm>
          <a:prstGeom prst="rect">
            <a:avLst/>
          </a:prstGeom>
          <a:noFill/>
          <a:ln w="28575">
            <a:solidFill>
              <a:srgbClr val="FF0000"/>
            </a:solidFill>
          </a:ln>
        </p:spPr>
        <p:txBody>
          <a:bodyPr wrap="square" rtlCol="0">
            <a:spAutoFit/>
          </a:bodyPr>
          <a:lstStyle/>
          <a:p>
            <a:pPr algn="ctr"/>
            <a:r>
              <a:rPr lang="es-PE" sz="2400" b="1" dirty="0">
                <a:solidFill>
                  <a:schemeClr val="accent4">
                    <a:lumMod val="60000"/>
                    <a:lumOff val="40000"/>
                  </a:schemeClr>
                </a:solidFill>
                <a:latin typeface="Arial Narrow" panose="020B0606020202030204" pitchFamily="34" charset="0"/>
              </a:rPr>
              <a:t>POBLACIÓN EXPUESTA </a:t>
            </a:r>
          </a:p>
        </p:txBody>
      </p:sp>
      <p:sp>
        <p:nvSpPr>
          <p:cNvPr id="11" name="Forma libre: forma 10">
            <a:extLst>
              <a:ext uri="{FF2B5EF4-FFF2-40B4-BE49-F238E27FC236}">
                <a16:creationId xmlns:a16="http://schemas.microsoft.com/office/drawing/2014/main" id="{61BA37CA-D148-4A84-955E-C29B33BCC7B7}"/>
              </a:ext>
            </a:extLst>
          </p:cNvPr>
          <p:cNvSpPr/>
          <p:nvPr/>
        </p:nvSpPr>
        <p:spPr>
          <a:xfrm>
            <a:off x="35496" y="1772816"/>
            <a:ext cx="8352928" cy="4450080"/>
          </a:xfrm>
          <a:custGeom>
            <a:avLst/>
            <a:gdLst>
              <a:gd name="connsiteX0" fmla="*/ 0 w 7726680"/>
              <a:gd name="connsiteY0" fmla="*/ 3931920 h 4450080"/>
              <a:gd name="connsiteX1" fmla="*/ 1188720 w 7726680"/>
              <a:gd name="connsiteY1" fmla="*/ 3672840 h 4450080"/>
              <a:gd name="connsiteX2" fmla="*/ 2225040 w 7726680"/>
              <a:gd name="connsiteY2" fmla="*/ 3520440 h 4450080"/>
              <a:gd name="connsiteX3" fmla="*/ 2636520 w 7726680"/>
              <a:gd name="connsiteY3" fmla="*/ 3307080 h 4450080"/>
              <a:gd name="connsiteX4" fmla="*/ 2804160 w 7726680"/>
              <a:gd name="connsiteY4" fmla="*/ 2788920 h 4450080"/>
              <a:gd name="connsiteX5" fmla="*/ 2727960 w 7726680"/>
              <a:gd name="connsiteY5" fmla="*/ 2179320 h 4450080"/>
              <a:gd name="connsiteX6" fmla="*/ 2209800 w 7726680"/>
              <a:gd name="connsiteY6" fmla="*/ 1767840 h 4450080"/>
              <a:gd name="connsiteX7" fmla="*/ 1661160 w 7726680"/>
              <a:gd name="connsiteY7" fmla="*/ 1600200 h 4450080"/>
              <a:gd name="connsiteX8" fmla="*/ 1051560 w 7726680"/>
              <a:gd name="connsiteY8" fmla="*/ 1325880 h 4450080"/>
              <a:gd name="connsiteX9" fmla="*/ 746760 w 7726680"/>
              <a:gd name="connsiteY9" fmla="*/ 1051560 h 4450080"/>
              <a:gd name="connsiteX10" fmla="*/ 1021080 w 7726680"/>
              <a:gd name="connsiteY10" fmla="*/ 792480 h 4450080"/>
              <a:gd name="connsiteX11" fmla="*/ 1371600 w 7726680"/>
              <a:gd name="connsiteY11" fmla="*/ 624840 h 4450080"/>
              <a:gd name="connsiteX12" fmla="*/ 1737360 w 7726680"/>
              <a:gd name="connsiteY12" fmla="*/ 563880 h 4450080"/>
              <a:gd name="connsiteX13" fmla="*/ 1981200 w 7726680"/>
              <a:gd name="connsiteY13" fmla="*/ 457200 h 4450080"/>
              <a:gd name="connsiteX14" fmla="*/ 2316480 w 7726680"/>
              <a:gd name="connsiteY14" fmla="*/ 274320 h 4450080"/>
              <a:gd name="connsiteX15" fmla="*/ 2468880 w 7726680"/>
              <a:gd name="connsiteY15" fmla="*/ 60960 h 4450080"/>
              <a:gd name="connsiteX16" fmla="*/ 2712720 w 7726680"/>
              <a:gd name="connsiteY16" fmla="*/ 0 h 4450080"/>
              <a:gd name="connsiteX17" fmla="*/ 2926080 w 7726680"/>
              <a:gd name="connsiteY17" fmla="*/ 30480 h 4450080"/>
              <a:gd name="connsiteX18" fmla="*/ 3108960 w 7726680"/>
              <a:gd name="connsiteY18" fmla="*/ 30480 h 4450080"/>
              <a:gd name="connsiteX19" fmla="*/ 3200400 w 7726680"/>
              <a:gd name="connsiteY19" fmla="*/ 76200 h 4450080"/>
              <a:gd name="connsiteX20" fmla="*/ 3368040 w 7726680"/>
              <a:gd name="connsiteY20" fmla="*/ 167640 h 4450080"/>
              <a:gd name="connsiteX21" fmla="*/ 3520440 w 7726680"/>
              <a:gd name="connsiteY21" fmla="*/ 213360 h 4450080"/>
              <a:gd name="connsiteX22" fmla="*/ 3718560 w 7726680"/>
              <a:gd name="connsiteY22" fmla="*/ 213360 h 4450080"/>
              <a:gd name="connsiteX23" fmla="*/ 3840480 w 7726680"/>
              <a:gd name="connsiteY23" fmla="*/ 274320 h 4450080"/>
              <a:gd name="connsiteX24" fmla="*/ 3840480 w 7726680"/>
              <a:gd name="connsiteY24" fmla="*/ 274320 h 4450080"/>
              <a:gd name="connsiteX25" fmla="*/ 3931920 w 7726680"/>
              <a:gd name="connsiteY25" fmla="*/ 426720 h 4450080"/>
              <a:gd name="connsiteX26" fmla="*/ 3749040 w 7726680"/>
              <a:gd name="connsiteY26" fmla="*/ 472440 h 4450080"/>
              <a:gd name="connsiteX27" fmla="*/ 3535680 w 7726680"/>
              <a:gd name="connsiteY27" fmla="*/ 472440 h 4450080"/>
              <a:gd name="connsiteX28" fmla="*/ 3383280 w 7726680"/>
              <a:gd name="connsiteY28" fmla="*/ 472440 h 4450080"/>
              <a:gd name="connsiteX29" fmla="*/ 3200400 w 7726680"/>
              <a:gd name="connsiteY29" fmla="*/ 472440 h 4450080"/>
              <a:gd name="connsiteX30" fmla="*/ 3032760 w 7726680"/>
              <a:gd name="connsiteY30" fmla="*/ 487680 h 4450080"/>
              <a:gd name="connsiteX31" fmla="*/ 2956560 w 7726680"/>
              <a:gd name="connsiteY31" fmla="*/ 518160 h 4450080"/>
              <a:gd name="connsiteX32" fmla="*/ 2849880 w 7726680"/>
              <a:gd name="connsiteY32" fmla="*/ 548640 h 4450080"/>
              <a:gd name="connsiteX33" fmla="*/ 2712720 w 7726680"/>
              <a:gd name="connsiteY33" fmla="*/ 624840 h 4450080"/>
              <a:gd name="connsiteX34" fmla="*/ 2575560 w 7726680"/>
              <a:gd name="connsiteY34" fmla="*/ 762000 h 4450080"/>
              <a:gd name="connsiteX35" fmla="*/ 2575560 w 7726680"/>
              <a:gd name="connsiteY35" fmla="*/ 762000 h 4450080"/>
              <a:gd name="connsiteX36" fmla="*/ 2331720 w 7726680"/>
              <a:gd name="connsiteY36" fmla="*/ 944880 h 4450080"/>
              <a:gd name="connsiteX37" fmla="*/ 2331720 w 7726680"/>
              <a:gd name="connsiteY37" fmla="*/ 944880 h 4450080"/>
              <a:gd name="connsiteX38" fmla="*/ 2270760 w 7726680"/>
              <a:gd name="connsiteY38" fmla="*/ 1082040 h 4450080"/>
              <a:gd name="connsiteX39" fmla="*/ 2331720 w 7726680"/>
              <a:gd name="connsiteY39" fmla="*/ 1219200 h 4450080"/>
              <a:gd name="connsiteX40" fmla="*/ 2423160 w 7726680"/>
              <a:gd name="connsiteY40" fmla="*/ 1310640 h 4450080"/>
              <a:gd name="connsiteX41" fmla="*/ 2575560 w 7726680"/>
              <a:gd name="connsiteY41" fmla="*/ 1493520 h 4450080"/>
              <a:gd name="connsiteX42" fmla="*/ 2697480 w 7726680"/>
              <a:gd name="connsiteY42" fmla="*/ 1676400 h 4450080"/>
              <a:gd name="connsiteX43" fmla="*/ 2819400 w 7726680"/>
              <a:gd name="connsiteY43" fmla="*/ 1767840 h 4450080"/>
              <a:gd name="connsiteX44" fmla="*/ 3002280 w 7726680"/>
              <a:gd name="connsiteY44" fmla="*/ 1905000 h 4450080"/>
              <a:gd name="connsiteX45" fmla="*/ 3291840 w 7726680"/>
              <a:gd name="connsiteY45" fmla="*/ 2011680 h 4450080"/>
              <a:gd name="connsiteX46" fmla="*/ 3566160 w 7726680"/>
              <a:gd name="connsiteY46" fmla="*/ 2194560 h 4450080"/>
              <a:gd name="connsiteX47" fmla="*/ 4053840 w 7726680"/>
              <a:gd name="connsiteY47" fmla="*/ 2468880 h 4450080"/>
              <a:gd name="connsiteX48" fmla="*/ 4297680 w 7726680"/>
              <a:gd name="connsiteY48" fmla="*/ 2529840 h 4450080"/>
              <a:gd name="connsiteX49" fmla="*/ 5074920 w 7726680"/>
              <a:gd name="connsiteY49" fmla="*/ 2849880 h 4450080"/>
              <a:gd name="connsiteX50" fmla="*/ 5242560 w 7726680"/>
              <a:gd name="connsiteY50" fmla="*/ 3078480 h 4450080"/>
              <a:gd name="connsiteX51" fmla="*/ 6172200 w 7726680"/>
              <a:gd name="connsiteY51" fmla="*/ 3459480 h 4450080"/>
              <a:gd name="connsiteX52" fmla="*/ 6294120 w 7726680"/>
              <a:gd name="connsiteY52" fmla="*/ 3505200 h 4450080"/>
              <a:gd name="connsiteX53" fmla="*/ 7025640 w 7726680"/>
              <a:gd name="connsiteY53" fmla="*/ 3855720 h 4450080"/>
              <a:gd name="connsiteX54" fmla="*/ 7452360 w 7726680"/>
              <a:gd name="connsiteY54" fmla="*/ 4008120 h 4450080"/>
              <a:gd name="connsiteX55" fmla="*/ 7620000 w 7726680"/>
              <a:gd name="connsiteY55" fmla="*/ 4206240 h 4450080"/>
              <a:gd name="connsiteX56" fmla="*/ 7726680 w 7726680"/>
              <a:gd name="connsiteY56" fmla="*/ 4297680 h 4450080"/>
              <a:gd name="connsiteX57" fmla="*/ 7726680 w 7726680"/>
              <a:gd name="connsiteY57" fmla="*/ 4297680 h 4450080"/>
              <a:gd name="connsiteX58" fmla="*/ 30480 w 7726680"/>
              <a:gd name="connsiteY58" fmla="*/ 4450080 h 4450080"/>
              <a:gd name="connsiteX59" fmla="*/ 45720 w 7726680"/>
              <a:gd name="connsiteY59" fmla="*/ 3992880 h 4450080"/>
              <a:gd name="connsiteX60" fmla="*/ 45720 w 7726680"/>
              <a:gd name="connsiteY60" fmla="*/ 399288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726680" h="4450080">
                <a:moveTo>
                  <a:pt x="0" y="3931920"/>
                </a:moveTo>
                <a:lnTo>
                  <a:pt x="1188720" y="3672840"/>
                </a:lnTo>
                <a:lnTo>
                  <a:pt x="2225040" y="3520440"/>
                </a:lnTo>
                <a:lnTo>
                  <a:pt x="2636520" y="3307080"/>
                </a:lnTo>
                <a:lnTo>
                  <a:pt x="2804160" y="2788920"/>
                </a:lnTo>
                <a:lnTo>
                  <a:pt x="2727960" y="2179320"/>
                </a:lnTo>
                <a:lnTo>
                  <a:pt x="2209800" y="1767840"/>
                </a:lnTo>
                <a:lnTo>
                  <a:pt x="1661160" y="1600200"/>
                </a:lnTo>
                <a:lnTo>
                  <a:pt x="1051560" y="1325880"/>
                </a:lnTo>
                <a:lnTo>
                  <a:pt x="746760" y="1051560"/>
                </a:lnTo>
                <a:lnTo>
                  <a:pt x="1021080" y="792480"/>
                </a:lnTo>
                <a:lnTo>
                  <a:pt x="1371600" y="624840"/>
                </a:lnTo>
                <a:lnTo>
                  <a:pt x="1737360" y="563880"/>
                </a:lnTo>
                <a:lnTo>
                  <a:pt x="1981200" y="457200"/>
                </a:lnTo>
                <a:lnTo>
                  <a:pt x="2316480" y="274320"/>
                </a:lnTo>
                <a:lnTo>
                  <a:pt x="2468880" y="60960"/>
                </a:lnTo>
                <a:lnTo>
                  <a:pt x="2712720" y="0"/>
                </a:lnTo>
                <a:lnTo>
                  <a:pt x="2926080" y="30480"/>
                </a:lnTo>
                <a:lnTo>
                  <a:pt x="3108960" y="30480"/>
                </a:lnTo>
                <a:lnTo>
                  <a:pt x="3200400" y="76200"/>
                </a:lnTo>
                <a:lnTo>
                  <a:pt x="3368040" y="167640"/>
                </a:lnTo>
                <a:lnTo>
                  <a:pt x="3520440" y="213360"/>
                </a:lnTo>
                <a:lnTo>
                  <a:pt x="3718560" y="213360"/>
                </a:lnTo>
                <a:lnTo>
                  <a:pt x="3840480" y="274320"/>
                </a:lnTo>
                <a:lnTo>
                  <a:pt x="3840480" y="274320"/>
                </a:lnTo>
                <a:lnTo>
                  <a:pt x="3931920" y="426720"/>
                </a:lnTo>
                <a:lnTo>
                  <a:pt x="3749040" y="472440"/>
                </a:lnTo>
                <a:lnTo>
                  <a:pt x="3535680" y="472440"/>
                </a:lnTo>
                <a:lnTo>
                  <a:pt x="3383280" y="472440"/>
                </a:lnTo>
                <a:lnTo>
                  <a:pt x="3200400" y="472440"/>
                </a:lnTo>
                <a:cubicBezTo>
                  <a:pt x="3144520" y="477520"/>
                  <a:pt x="3087909" y="477339"/>
                  <a:pt x="3032760" y="487680"/>
                </a:cubicBezTo>
                <a:cubicBezTo>
                  <a:pt x="3005872" y="492722"/>
                  <a:pt x="2982270" y="508811"/>
                  <a:pt x="2956560" y="518160"/>
                </a:cubicBezTo>
                <a:cubicBezTo>
                  <a:pt x="2868322" y="550246"/>
                  <a:pt x="2895980" y="548640"/>
                  <a:pt x="2849880" y="548640"/>
                </a:cubicBezTo>
                <a:lnTo>
                  <a:pt x="2712720" y="624840"/>
                </a:lnTo>
                <a:lnTo>
                  <a:pt x="2575560" y="762000"/>
                </a:lnTo>
                <a:lnTo>
                  <a:pt x="2575560" y="762000"/>
                </a:lnTo>
                <a:lnTo>
                  <a:pt x="2331720" y="944880"/>
                </a:lnTo>
                <a:lnTo>
                  <a:pt x="2331720" y="944880"/>
                </a:lnTo>
                <a:lnTo>
                  <a:pt x="2270760" y="1082040"/>
                </a:lnTo>
                <a:lnTo>
                  <a:pt x="2331720" y="1219200"/>
                </a:lnTo>
                <a:lnTo>
                  <a:pt x="2423160" y="1310640"/>
                </a:lnTo>
                <a:lnTo>
                  <a:pt x="2575560" y="1493520"/>
                </a:lnTo>
                <a:lnTo>
                  <a:pt x="2697480" y="1676400"/>
                </a:lnTo>
                <a:lnTo>
                  <a:pt x="2819400" y="1767840"/>
                </a:lnTo>
                <a:lnTo>
                  <a:pt x="3002280" y="1905000"/>
                </a:lnTo>
                <a:lnTo>
                  <a:pt x="3291840" y="2011680"/>
                </a:lnTo>
                <a:lnTo>
                  <a:pt x="3566160" y="2194560"/>
                </a:lnTo>
                <a:lnTo>
                  <a:pt x="4053840" y="2468880"/>
                </a:lnTo>
                <a:lnTo>
                  <a:pt x="4297680" y="2529840"/>
                </a:lnTo>
                <a:lnTo>
                  <a:pt x="5074920" y="2849880"/>
                </a:lnTo>
                <a:lnTo>
                  <a:pt x="5242560" y="3078480"/>
                </a:lnTo>
                <a:lnTo>
                  <a:pt x="6172200" y="3459480"/>
                </a:lnTo>
                <a:lnTo>
                  <a:pt x="6294120" y="3505200"/>
                </a:lnTo>
                <a:lnTo>
                  <a:pt x="7025640" y="3855720"/>
                </a:lnTo>
                <a:lnTo>
                  <a:pt x="7452360" y="4008120"/>
                </a:lnTo>
                <a:lnTo>
                  <a:pt x="7620000" y="4206240"/>
                </a:lnTo>
                <a:lnTo>
                  <a:pt x="7726680" y="4297680"/>
                </a:lnTo>
                <a:lnTo>
                  <a:pt x="7726680" y="4297680"/>
                </a:lnTo>
                <a:lnTo>
                  <a:pt x="30480" y="4450080"/>
                </a:lnTo>
                <a:lnTo>
                  <a:pt x="45720" y="3992880"/>
                </a:lnTo>
                <a:lnTo>
                  <a:pt x="45720" y="3992880"/>
                </a:lnTo>
              </a:path>
            </a:pathLst>
          </a:custGeom>
          <a:solidFill>
            <a:srgbClr val="FF0000">
              <a:alpha val="7059"/>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0" name="CuadroTexto 9">
            <a:extLst>
              <a:ext uri="{FF2B5EF4-FFF2-40B4-BE49-F238E27FC236}">
                <a16:creationId xmlns:a16="http://schemas.microsoft.com/office/drawing/2014/main" id="{E44D2A7D-163C-4447-ADDB-D61177BF2368}"/>
              </a:ext>
            </a:extLst>
          </p:cNvPr>
          <p:cNvSpPr txBox="1"/>
          <p:nvPr/>
        </p:nvSpPr>
        <p:spPr>
          <a:xfrm>
            <a:off x="-62166" y="6011029"/>
            <a:ext cx="9216516" cy="877163"/>
          </a:xfrm>
          <a:prstGeom prst="rect">
            <a:avLst/>
          </a:prstGeom>
          <a:solidFill>
            <a:schemeClr val="bg1"/>
          </a:solidFill>
        </p:spPr>
        <p:txBody>
          <a:bodyPr wrap="square" rtlCol="0">
            <a:spAutoFit/>
          </a:bodyPr>
          <a:lstStyle/>
          <a:p>
            <a:r>
              <a:rPr lang="es-PE" sz="1700" dirty="0">
                <a:latin typeface="Arial Narrow" panose="020B0606020202030204" pitchFamily="34" charset="0"/>
              </a:rPr>
              <a:t>Vista panorámica de la quebrada El Mito . Área potencial para la ocurrencia de huaycos que afectaría las viviendas ubicadas en abanico dejado por el huayco antiguo  - Reporte de Zonas Criticas de las Región Amazonas-INGEMET </a:t>
            </a:r>
          </a:p>
        </p:txBody>
      </p:sp>
    </p:spTree>
    <p:extLst>
      <p:ext uri="{BB962C8B-B14F-4D97-AF65-F5344CB8AC3E}">
        <p14:creationId xmlns:p14="http://schemas.microsoft.com/office/powerpoint/2010/main" val="801056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51520" y="868650"/>
            <a:ext cx="5782352" cy="461665"/>
          </a:xfrm>
          <a:prstGeom prst="rect">
            <a:avLst/>
          </a:prstGeom>
          <a:noFill/>
        </p:spPr>
        <p:txBody>
          <a:bodyPr wrap="none" rtlCol="0">
            <a:spAutoFit/>
          </a:bodyPr>
          <a:lstStyle>
            <a:defPPr>
              <a:defRPr lang="es-ES"/>
            </a:defPPr>
            <a:lvl1pPr>
              <a:defRPr sz="2400" b="1">
                <a:solidFill>
                  <a:schemeClr val="accent4">
                    <a:lumMod val="75000"/>
                  </a:schemeClr>
                </a:solidFill>
                <a:latin typeface="Arial Narrow" panose="020B0606020202030204" pitchFamily="34" charset="0"/>
                <a:cs typeface="Arial" panose="020B0604020202020204" pitchFamily="34" charset="0"/>
              </a:defRPr>
            </a:lvl1pPr>
          </a:lstStyle>
          <a:p>
            <a:r>
              <a:rPr lang="es-PE" dirty="0">
                <a:solidFill>
                  <a:srgbClr val="297E96"/>
                </a:solidFill>
              </a:rPr>
              <a:t>B) Infraestructura frágil o en terrenos no aptos</a:t>
            </a:r>
          </a:p>
        </p:txBody>
      </p:sp>
      <p:pic>
        <p:nvPicPr>
          <p:cNvPr id="4" name="Imagen 3">
            <a:extLst>
              <a:ext uri="{FF2B5EF4-FFF2-40B4-BE49-F238E27FC236}">
                <a16:creationId xmlns:a16="http://schemas.microsoft.com/office/drawing/2014/main" id="{0F9AB98F-7255-4234-9ED5-BEB6FDBDA4DB}"/>
              </a:ext>
            </a:extLst>
          </p:cNvPr>
          <p:cNvPicPr>
            <a:picLocks noChangeAspect="1"/>
          </p:cNvPicPr>
          <p:nvPr/>
        </p:nvPicPr>
        <p:blipFill rotWithShape="1">
          <a:blip r:embed="rId2"/>
          <a:srcRect l="9837" t="20600" r="45276" b="17801"/>
          <a:stretch/>
        </p:blipFill>
        <p:spPr>
          <a:xfrm>
            <a:off x="199843" y="1673318"/>
            <a:ext cx="5792461" cy="4471374"/>
          </a:xfrm>
          <a:prstGeom prst="rect">
            <a:avLst/>
          </a:prstGeom>
        </p:spPr>
      </p:pic>
      <p:sp>
        <p:nvSpPr>
          <p:cNvPr id="8" name="CuadroTexto 7">
            <a:extLst>
              <a:ext uri="{FF2B5EF4-FFF2-40B4-BE49-F238E27FC236}">
                <a16:creationId xmlns:a16="http://schemas.microsoft.com/office/drawing/2014/main" id="{609DF91B-48AE-46D4-BD1E-EDB7F24CB68E}"/>
              </a:ext>
            </a:extLst>
          </p:cNvPr>
          <p:cNvSpPr txBox="1"/>
          <p:nvPr/>
        </p:nvSpPr>
        <p:spPr>
          <a:xfrm>
            <a:off x="5992304" y="4482699"/>
            <a:ext cx="2880066" cy="1661993"/>
          </a:xfrm>
          <a:prstGeom prst="rect">
            <a:avLst/>
          </a:prstGeom>
          <a:solidFill>
            <a:schemeClr val="bg1"/>
          </a:solidFill>
        </p:spPr>
        <p:txBody>
          <a:bodyPr wrap="square" rtlCol="0">
            <a:spAutoFit/>
          </a:bodyPr>
          <a:lstStyle/>
          <a:p>
            <a:r>
              <a:rPr lang="es-PE" sz="1700" dirty="0">
                <a:latin typeface="Arial Narrow" panose="020B0606020202030204" pitchFamily="34" charset="0"/>
              </a:rPr>
              <a:t>Vivienda afectada por deslizamiento activo, ubicado en el barrio San juan de Distrito de Omia - Reporte de Zonas Criticas de las Región Amazonas-INGEMET </a:t>
            </a:r>
          </a:p>
        </p:txBody>
      </p:sp>
    </p:spTree>
    <p:extLst>
      <p:ext uri="{BB962C8B-B14F-4D97-AF65-F5344CB8AC3E}">
        <p14:creationId xmlns:p14="http://schemas.microsoft.com/office/powerpoint/2010/main" val="40002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51520" y="692696"/>
            <a:ext cx="5678157" cy="400110"/>
          </a:xfrm>
          <a:prstGeom prst="rect">
            <a:avLst/>
          </a:prstGeom>
          <a:noFill/>
        </p:spPr>
        <p:txBody>
          <a:bodyPr wrap="none" rtlCol="0">
            <a:spAutoFit/>
          </a:bodyPr>
          <a:lstStyle>
            <a:defPPr>
              <a:defRPr lang="es-ES"/>
            </a:defPPr>
            <a:lvl1pPr>
              <a:defRPr sz="2400" b="1">
                <a:solidFill>
                  <a:schemeClr val="accent4">
                    <a:lumMod val="75000"/>
                  </a:schemeClr>
                </a:solidFill>
                <a:latin typeface="Arial Narrow" panose="020B0606020202030204" pitchFamily="34" charset="0"/>
                <a:cs typeface="Arial" panose="020B0604020202020204" pitchFamily="34" charset="0"/>
              </a:defRPr>
            </a:lvl1pPr>
          </a:lstStyle>
          <a:p>
            <a:r>
              <a:rPr lang="es-PE" dirty="0"/>
              <a:t>C) Medidas improvisadas no respetando normativa vigente</a:t>
            </a:r>
          </a:p>
        </p:txBody>
      </p:sp>
      <p:pic>
        <p:nvPicPr>
          <p:cNvPr id="5" name="Imagen 4"/>
          <p:cNvPicPr>
            <a:picLocks noChangeAspect="1"/>
          </p:cNvPicPr>
          <p:nvPr/>
        </p:nvPicPr>
        <p:blipFill rotWithShape="1">
          <a:blip r:embed="rId2"/>
          <a:srcRect l="19288" t="29210" r="52362" b="15981"/>
          <a:stretch/>
        </p:blipFill>
        <p:spPr>
          <a:xfrm>
            <a:off x="2195736" y="1244435"/>
            <a:ext cx="4608512" cy="5568619"/>
          </a:xfrm>
          <a:prstGeom prst="rect">
            <a:avLst/>
          </a:prstGeom>
          <a:ln w="12700">
            <a:solidFill>
              <a:srgbClr val="1A6878"/>
            </a:solidFill>
          </a:ln>
        </p:spPr>
      </p:pic>
      <p:cxnSp>
        <p:nvCxnSpPr>
          <p:cNvPr id="4" name="Conector recto 3">
            <a:extLst>
              <a:ext uri="{FF2B5EF4-FFF2-40B4-BE49-F238E27FC236}">
                <a16:creationId xmlns:a16="http://schemas.microsoft.com/office/drawing/2014/main" id="{8B134F58-DF4D-46DC-A127-4A8235CBF4F0}"/>
              </a:ext>
            </a:extLst>
          </p:cNvPr>
          <p:cNvCxnSpPr/>
          <p:nvPr/>
        </p:nvCxnSpPr>
        <p:spPr>
          <a:xfrm>
            <a:off x="2843808" y="4564350"/>
            <a:ext cx="29523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8414893"/>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6474</TotalTime>
  <Words>2111</Words>
  <Application>Microsoft Office PowerPoint</Application>
  <PresentationFormat>Presentación en pantalla (4:3)</PresentationFormat>
  <Paragraphs>213</Paragraphs>
  <Slides>48</Slides>
  <Notes>6</Notes>
  <HiddenSlides>0</HiddenSlides>
  <MMClips>0</MMClips>
  <ScaleCrop>false</ScaleCrop>
  <HeadingPairs>
    <vt:vector size="6" baseType="variant">
      <vt:variant>
        <vt:lpstr>Fuentes usadas</vt:lpstr>
      </vt:variant>
      <vt:variant>
        <vt:i4>9</vt:i4>
      </vt:variant>
      <vt:variant>
        <vt:lpstr>Tema</vt:lpstr>
      </vt:variant>
      <vt:variant>
        <vt:i4>2</vt:i4>
      </vt:variant>
      <vt:variant>
        <vt:lpstr>Títulos de diapositiva</vt:lpstr>
      </vt:variant>
      <vt:variant>
        <vt:i4>48</vt:i4>
      </vt:variant>
    </vt:vector>
  </HeadingPairs>
  <TitlesOfParts>
    <vt:vector size="59" baseType="lpstr">
      <vt:lpstr>Arial</vt:lpstr>
      <vt:lpstr>Arial Black</vt:lpstr>
      <vt:lpstr>Arial Narrow</vt:lpstr>
      <vt:lpstr>Calibri</vt:lpstr>
      <vt:lpstr>Calibri Light</vt:lpstr>
      <vt:lpstr>Franklin Gothic Medium</vt:lpstr>
      <vt:lpstr>Tahoma</vt:lpstr>
      <vt:lpstr>Times New Roman</vt:lpstr>
      <vt:lpstr>Verdana</vt:lpstr>
      <vt:lpstr>Tema de Office</vt:lpstr>
      <vt:lpstr>4_Tema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Letti Ochoa Flores</dc:creator>
  <cp:lastModifiedBy>user</cp:lastModifiedBy>
  <cp:revision>552</cp:revision>
  <cp:lastPrinted>2018-11-16T19:28:55Z</cp:lastPrinted>
  <dcterms:created xsi:type="dcterms:W3CDTF">2017-11-21T22:23:16Z</dcterms:created>
  <dcterms:modified xsi:type="dcterms:W3CDTF">2019-11-27T16:41:54Z</dcterms:modified>
</cp:coreProperties>
</file>