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27"/>
  </p:notesMasterIdLst>
  <p:sldIdLst>
    <p:sldId id="289" r:id="rId2"/>
    <p:sldId id="258" r:id="rId3"/>
    <p:sldId id="263" r:id="rId4"/>
    <p:sldId id="275" r:id="rId5"/>
    <p:sldId id="270" r:id="rId6"/>
    <p:sldId id="274" r:id="rId7"/>
    <p:sldId id="264" r:id="rId8"/>
    <p:sldId id="269" r:id="rId9"/>
    <p:sldId id="259" r:id="rId10"/>
    <p:sldId id="257" r:id="rId11"/>
    <p:sldId id="261" r:id="rId12"/>
    <p:sldId id="262" r:id="rId13"/>
    <p:sldId id="276" r:id="rId14"/>
    <p:sldId id="277" r:id="rId15"/>
    <p:sldId id="278" r:id="rId16"/>
    <p:sldId id="279" r:id="rId17"/>
    <p:sldId id="281" r:id="rId18"/>
    <p:sldId id="260" r:id="rId19"/>
    <p:sldId id="282" r:id="rId20"/>
    <p:sldId id="283" r:id="rId21"/>
    <p:sldId id="284" r:id="rId22"/>
    <p:sldId id="286" r:id="rId23"/>
    <p:sldId id="285" r:id="rId24"/>
    <p:sldId id="287" r:id="rId25"/>
    <p:sldId id="290" r:id="rId26"/>
  </p:sldIdLst>
  <p:sldSz cx="9144000" cy="6858000" type="screen4x3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26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7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2F434-ABC4-4CC7-9174-84CD6B4F9F75}" type="datetimeFigureOut">
              <a:rPr lang="es-PE" smtClean="0"/>
              <a:t>27/11/2019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2FE46-52ED-4B92-A802-F59194697BE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8930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2FE46-52ED-4B92-A802-F59194697BEB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1007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s-PE" smtClean="0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144328C-1933-4B45-85F3-6F641BB9C995}" type="slidenum">
              <a:rPr lang="de-DE" altLang="es-PE">
                <a:latin typeface="Calibri" panose="020F0502020204030204" pitchFamily="34" charset="0"/>
              </a:rPr>
              <a:pPr eaLnBrk="1" hangingPunct="1"/>
              <a:t>6</a:t>
            </a:fld>
            <a:endParaRPr lang="de-DE" altLang="es-PE">
              <a:latin typeface="Calibri" panose="020F0502020204030204" pitchFamily="34" charset="0"/>
            </a:endParaRPr>
          </a:p>
        </p:txBody>
      </p:sp>
      <p:sp>
        <p:nvSpPr>
          <p:cNvPr id="5" name="4 Marcador de fecha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96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17DC7632-D1C6-406E-A44D-73B958173556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9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0BE7E-2540-4784-9EF5-2F573E50CB31}" type="datetime1">
              <a:rPr lang="es-PE" smtClean="0"/>
              <a:t>27/11/2019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12630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B993-71A0-412C-B8AF-2337A3AB1210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89147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56D3-7A7C-4C67-B5AD-AA9F9E518B45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92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B4D3-ABF7-4DAE-8F35-19A0D8701B3A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740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EE80-2009-404D-B11B-760E257381DA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573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C893-FD77-43EC-B7AB-3406B45117FC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94362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A9056-BBDC-4617-9B7A-15DB28DD6373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2792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1864-6F2C-4CA7-97C3-2BA22D88F8FF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4101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580-4FB0-4D91-BCFC-9425239CBEC4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092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F4B0-CFFD-44D8-B7FF-D5E8C88FA15A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6360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DC16E-8BBF-4803-9B74-EEF16328A0AD}" type="datetime1">
              <a:rPr lang="es-PE" smtClean="0"/>
              <a:t>27/11/2019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31026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13F35-E197-4B6B-83F6-AFE383CC966B}" type="datetime1">
              <a:rPr lang="es-PE" smtClean="0"/>
              <a:t>27/11/2019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4848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A272D-F0E1-42C5-9FC3-40F20F07D086}" type="datetime1">
              <a:rPr lang="es-PE" smtClean="0"/>
              <a:t>27/11/2019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38475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782F-F8AE-49D7-9106-205B26C9685E}" type="datetime1">
              <a:rPr lang="es-PE" smtClean="0"/>
              <a:t>27/11/2019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2264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CF8B4-F24A-44FA-B9EF-9923A5162D47}" type="datetime1">
              <a:rPr lang="es-PE" smtClean="0"/>
              <a:t>27/11/2019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613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DC44-68DD-419F-95A6-E821A48DF9E7}" type="datetime1">
              <a:rPr lang="es-PE" smtClean="0"/>
              <a:t>27/11/2019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6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E77E723-1A47-44EC-AF33-D87C76C9DAF8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F888FC-5A48-4B8E-92B0-5D58CFDA816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67574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H:\Cenepred%202019\1-Consecuencias%20de%20Urbanizar%20sin%20instrumentos.mp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cef.org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lPMazkrABY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79343" y="490309"/>
            <a:ext cx="8906522" cy="5785065"/>
            <a:chOff x="38686" y="273945"/>
            <a:chExt cx="8649865" cy="5426102"/>
          </a:xfrm>
        </p:grpSpPr>
        <p:grpSp>
          <p:nvGrpSpPr>
            <p:cNvPr id="15" name="Grupo 14"/>
            <p:cNvGrpSpPr/>
            <p:nvPr/>
          </p:nvGrpSpPr>
          <p:grpSpPr>
            <a:xfrm>
              <a:off x="38686" y="273945"/>
              <a:ext cx="8649865" cy="5426102"/>
              <a:chOff x="38686" y="273945"/>
              <a:chExt cx="8649865" cy="5426102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622" y="4347576"/>
                <a:ext cx="2143347" cy="1214298"/>
              </a:xfrm>
              <a:prstGeom prst="rect">
                <a:avLst/>
              </a:prstGeom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27" t="20776" r="9187" b="5271"/>
              <a:stretch/>
            </p:blipFill>
            <p:spPr>
              <a:xfrm>
                <a:off x="3250655" y="454861"/>
                <a:ext cx="2290073" cy="1604061"/>
              </a:xfrm>
              <a:prstGeom prst="rect">
                <a:avLst/>
              </a:prstGeom>
            </p:spPr>
          </p:pic>
          <p:sp>
            <p:nvSpPr>
              <p:cNvPr id="10" name="Textfeld 4"/>
              <p:cNvSpPr txBox="1">
                <a:spLocks noChangeArrowheads="1"/>
              </p:cNvSpPr>
              <p:nvPr/>
            </p:nvSpPr>
            <p:spPr bwMode="auto">
              <a:xfrm rot="16200000">
                <a:off x="-267007" y="1607107"/>
                <a:ext cx="811441" cy="2000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de-DE" sz="700" dirty="0" smtClean="0"/>
                  <a:t>Fotos: web, 2017</a:t>
                </a:r>
                <a:endParaRPr lang="de-DE" sz="700" dirty="0"/>
              </a:p>
            </p:txBody>
          </p:sp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40" r="8841" b="6420"/>
              <a:stretch/>
            </p:blipFill>
            <p:spPr>
              <a:xfrm>
                <a:off x="223016" y="2338528"/>
                <a:ext cx="2143347" cy="1556373"/>
              </a:xfrm>
              <a:prstGeom prst="rect">
                <a:avLst/>
              </a:prstGeom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602"/>
              <a:stretch/>
            </p:blipFill>
            <p:spPr>
              <a:xfrm>
                <a:off x="6372199" y="273945"/>
                <a:ext cx="2246551" cy="1607366"/>
              </a:xfrm>
              <a:prstGeom prst="rect">
                <a:avLst/>
              </a:prstGeom>
            </p:spPr>
          </p:pic>
          <p:pic>
            <p:nvPicPr>
              <p:cNvPr id="13" name="Marcador de contenido 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016" y="300870"/>
                <a:ext cx="2143347" cy="1607510"/>
              </a:xfrm>
              <a:prstGeom prst="rect">
                <a:avLst/>
              </a:prstGeom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91" r="6060"/>
              <a:stretch/>
            </p:blipFill>
            <p:spPr>
              <a:xfrm>
                <a:off x="6360476" y="2276832"/>
                <a:ext cx="2235677" cy="1551886"/>
              </a:xfrm>
              <a:prstGeom prst="rect">
                <a:avLst/>
              </a:prstGeom>
            </p:spPr>
          </p:pic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99"/>
              <a:stretch/>
            </p:blipFill>
            <p:spPr>
              <a:xfrm>
                <a:off x="6268078" y="4376016"/>
                <a:ext cx="2420473" cy="1324031"/>
              </a:xfrm>
              <a:prstGeom prst="rect">
                <a:avLst/>
              </a:prstGeom>
            </p:spPr>
          </p:pic>
        </p:grpSp>
        <p:sp>
          <p:nvSpPr>
            <p:cNvPr id="16" name="Textfeld 4"/>
            <p:cNvSpPr txBox="1">
              <a:spLocks noChangeArrowheads="1"/>
            </p:cNvSpPr>
            <p:nvPr/>
          </p:nvSpPr>
          <p:spPr bwMode="auto">
            <a:xfrm rot="16200000">
              <a:off x="-430421" y="1111362"/>
              <a:ext cx="1406240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700" dirty="0" smtClean="0"/>
                <a:t>Fotos: T.Olórtegui, 2014</a:t>
              </a:r>
              <a:endParaRPr lang="de-DE" sz="700" dirty="0"/>
            </a:p>
          </p:txBody>
        </p:sp>
      </p:grpSp>
      <p:sp>
        <p:nvSpPr>
          <p:cNvPr id="20" name="Título 1"/>
          <p:cNvSpPr txBox="1">
            <a:spLocks/>
          </p:cNvSpPr>
          <p:nvPr/>
        </p:nvSpPr>
        <p:spPr>
          <a:xfrm>
            <a:off x="2801539" y="2582146"/>
            <a:ext cx="3239588" cy="158077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E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Ciudades y </a:t>
            </a:r>
            <a:r>
              <a:rPr lang="es-P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sostenibilidad</a:t>
            </a:r>
            <a:endParaRPr lang="es-P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Subtítulo 2"/>
          <p:cNvSpPr txBox="1">
            <a:spLocks/>
          </p:cNvSpPr>
          <p:nvPr/>
        </p:nvSpPr>
        <p:spPr>
          <a:xfrm>
            <a:off x="0" y="-3925"/>
            <a:ext cx="9143999" cy="709613"/>
          </a:xfrm>
          <a:prstGeom prst="rect">
            <a:avLst/>
          </a:prstGeom>
          <a:solidFill>
            <a:schemeClr val="accent3">
              <a:lumMod val="75000"/>
              <a:alpha val="63000"/>
            </a:schemeClr>
          </a:solidFill>
        </p:spPr>
        <p:txBody>
          <a:bodyPr vert="horz" lIns="68580" tIns="34291" rIns="68580" bIns="34291" rtlCol="0" anchor="t">
            <a:noAutofit/>
          </a:bodyPr>
          <a:lstStyle>
            <a:lvl1pPr marL="0" indent="0" algn="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all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 seminario nacional. “</a:t>
            </a:r>
            <a:r>
              <a:rPr lang="es-PE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cenepred</a:t>
            </a:r>
            <a:r>
              <a:rPr lang="es-PE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comprometido con el desarrollo sostenible”</a:t>
            </a:r>
          </a:p>
          <a:p>
            <a:pPr algn="ctr"/>
            <a:r>
              <a:rPr lang="es-P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de Noviembre 2019</a:t>
            </a:r>
          </a:p>
        </p:txBody>
      </p:sp>
      <p:cxnSp>
        <p:nvCxnSpPr>
          <p:cNvPr id="24" name="Conector recto 23"/>
          <p:cNvCxnSpPr/>
          <p:nvPr/>
        </p:nvCxnSpPr>
        <p:spPr>
          <a:xfrm>
            <a:off x="2655138" y="705688"/>
            <a:ext cx="0" cy="6152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 flipV="1">
            <a:off x="0" y="4574702"/>
            <a:ext cx="9144000" cy="23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 flipH="1">
            <a:off x="6240991" y="705688"/>
            <a:ext cx="2086" cy="6152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 flipV="1">
            <a:off x="0" y="2410143"/>
            <a:ext cx="9131259" cy="33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o 39"/>
          <p:cNvGrpSpPr/>
          <p:nvPr/>
        </p:nvGrpSpPr>
        <p:grpSpPr>
          <a:xfrm>
            <a:off x="2638812" y="4881169"/>
            <a:ext cx="3565041" cy="1577114"/>
            <a:chOff x="2638812" y="4881169"/>
            <a:chExt cx="3565041" cy="1577114"/>
          </a:xfrm>
        </p:grpSpPr>
        <p:sp>
          <p:nvSpPr>
            <p:cNvPr id="18" name="Subtítulo 2"/>
            <p:cNvSpPr txBox="1">
              <a:spLocks/>
            </p:cNvSpPr>
            <p:nvPr/>
          </p:nvSpPr>
          <p:spPr>
            <a:xfrm>
              <a:off x="2638812" y="4881169"/>
              <a:ext cx="3565041" cy="1577114"/>
            </a:xfrm>
            <a:prstGeom prst="rect">
              <a:avLst/>
            </a:prstGeom>
            <a:noFill/>
          </p:spPr>
          <p:txBody>
            <a:bodyPr vert="horz" lIns="68580" tIns="34291" rIns="68580" bIns="34291" rtlCol="0" anchor="t">
              <a:noAutofit/>
            </a:bodyPr>
            <a:lstStyle>
              <a:defPPr>
                <a:defRPr lang="es-PE"/>
              </a:defPPr>
              <a:lvl1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500" b="1" cap="all">
                  <a:effectLst/>
                </a:defRPr>
              </a:lvl1pPr>
              <a:lvl2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600" cap="none">
                  <a:solidFill>
                    <a:schemeClr val="tx1">
                      <a:tint val="75000"/>
                    </a:schemeClr>
                  </a:solidFill>
                  <a:effectLst/>
                </a:defRPr>
              </a:lvl2pPr>
              <a:lvl3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400" cap="none">
                  <a:solidFill>
                    <a:schemeClr val="tx1">
                      <a:tint val="75000"/>
                    </a:schemeClr>
                  </a:solidFill>
                  <a:effectLst/>
                </a:defRPr>
              </a:lvl3pPr>
              <a:lvl4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200" cap="none">
                  <a:solidFill>
                    <a:schemeClr val="tx1">
                      <a:tint val="75000"/>
                    </a:schemeClr>
                  </a:solidFill>
                  <a:effectLst/>
                </a:defRPr>
              </a:lvl4pPr>
              <a:lvl5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200" cap="none">
                  <a:solidFill>
                    <a:schemeClr val="tx1">
                      <a:tint val="75000"/>
                    </a:schemeClr>
                  </a:solidFill>
                  <a:effectLst/>
                </a:defRPr>
              </a:lvl5pPr>
              <a:lvl6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200" cap="none">
                  <a:solidFill>
                    <a:schemeClr val="tx1">
                      <a:tint val="75000"/>
                    </a:schemeClr>
                  </a:solidFill>
                  <a:effectLst/>
                </a:defRPr>
              </a:lvl6pPr>
              <a:lvl7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200" cap="none">
                  <a:solidFill>
                    <a:schemeClr val="tx1">
                      <a:tint val="75000"/>
                    </a:schemeClr>
                  </a:solidFill>
                  <a:effectLst/>
                </a:defRPr>
              </a:lvl7pPr>
              <a:lvl8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200" cap="none">
                  <a:solidFill>
                    <a:schemeClr val="tx1">
                      <a:tint val="75000"/>
                    </a:schemeClr>
                  </a:solidFill>
                  <a:effectLst/>
                </a:defRPr>
              </a:lvl8pPr>
              <a:lvl9pPr indent="0" algn="ctr" defTabSz="457200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None/>
                <a:defRPr sz="1200" cap="none">
                  <a:solidFill>
                    <a:schemeClr val="tx1">
                      <a:tint val="75000"/>
                    </a:schemeClr>
                  </a:solidFill>
                  <a:effectLst/>
                </a:defRPr>
              </a:lvl9pPr>
            </a:lstStyle>
            <a:p>
              <a:r>
                <a:rPr lang="es-PE" sz="1400" b="0" dirty="0"/>
                <a:t>MDR </a:t>
              </a:r>
              <a:r>
                <a:rPr lang="es-PE" sz="1400" b="0" dirty="0" err="1" smtClean="0"/>
                <a:t>Arq</a:t>
              </a:r>
              <a:r>
                <a:rPr lang="es-PE" sz="1400" b="0" dirty="0" smtClean="0"/>
                <a:t>  </a:t>
              </a:r>
              <a:r>
                <a:rPr lang="es-PE" sz="140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TANITH </a:t>
              </a:r>
              <a:r>
                <a:rPr lang="es-PE" sz="14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Olórtegui</a:t>
              </a:r>
              <a:r>
                <a:rPr lang="es-PE" sz="14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del castillo</a:t>
              </a:r>
              <a:endParaRPr lang="es-P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Aft>
                  <a:spcPts val="0"/>
                </a:spcAft>
              </a:pPr>
              <a:endParaRPr lang="es-P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Aft>
                  <a:spcPts val="0"/>
                </a:spcAft>
              </a:pPr>
              <a:endParaRPr lang="es-PE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Aft>
                  <a:spcPts val="0"/>
                </a:spcAft>
              </a:pPr>
              <a:endParaRPr lang="es-P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Aft>
                  <a:spcPts val="0"/>
                </a:spcAft>
              </a:pPr>
              <a:endParaRPr lang="es-PE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spcAft>
                  <a:spcPts val="0"/>
                </a:spcAft>
              </a:pPr>
              <a:r>
                <a:rPr lang="es-PE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Maestría </a:t>
              </a:r>
              <a:r>
                <a:rPr lang="es-PE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en arquitectura y </a:t>
              </a:r>
              <a:r>
                <a:rPr lang="es-PE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sostenibilidad</a:t>
              </a:r>
              <a:endParaRPr lang="es-PE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s-PE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Universidad Ricardo Palma</a:t>
              </a:r>
              <a:r>
                <a:rPr lang="es-PE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9"/>
            <a:srcRect l="56507" t="39086" r="1451" b="22599"/>
            <a:stretch/>
          </p:blipFill>
          <p:spPr>
            <a:xfrm>
              <a:off x="3966904" y="5255501"/>
              <a:ext cx="920077" cy="62871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791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451" y="205084"/>
            <a:ext cx="8972549" cy="652297"/>
          </a:xfrm>
        </p:spPr>
        <p:txBody>
          <a:bodyPr>
            <a:normAutofit fontScale="90000"/>
          </a:bodyPr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 de la evolución urbanística en américa latina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7220399" y="6342878"/>
            <a:ext cx="1212173" cy="377825"/>
          </a:xfrm>
        </p:spPr>
        <p:txBody>
          <a:bodyPr/>
          <a:lstStyle/>
          <a:p>
            <a:fld id="{02783094-1F6E-437D-967F-0552FD3C6CFC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75193" y="6342878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508771" y="6342878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10</a:t>
            </a:fld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329" y="857381"/>
            <a:ext cx="4775243" cy="542826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7146" y="3660466"/>
            <a:ext cx="5426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400" dirty="0" smtClean="0">
                <a:hlinkClick r:id="rId3" action="ppaction://hlinkfile"/>
              </a:rPr>
              <a:t>H:\Cenepred 2019\1-Consecuencias de Urbanizar sin instrumentos.mp4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6110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8F9FF"/>
              </a:clrFrom>
              <a:clrTo>
                <a:srgbClr val="F8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14" y="1140351"/>
            <a:ext cx="7228556" cy="49154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80506" y="317321"/>
            <a:ext cx="8098972" cy="823501"/>
          </a:xfrm>
        </p:spPr>
        <p:txBody>
          <a:bodyPr>
            <a:normAutofit/>
          </a:bodyPr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 de las Ciudades Latinoamericanas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191106" y="6227797"/>
            <a:ext cx="1212173" cy="377825"/>
          </a:xfrm>
        </p:spPr>
        <p:txBody>
          <a:bodyPr/>
          <a:lstStyle/>
          <a:p>
            <a:fld id="{1E2A0068-E890-442C-BF3D-7EE3662CD5E7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6275" y="6400294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479478" y="6227797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261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40180" y="313237"/>
            <a:ext cx="8229600" cy="857251"/>
          </a:xfrm>
        </p:spPr>
        <p:txBody>
          <a:bodyPr>
            <a:normAutofit/>
          </a:bodyPr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 de las Ciudades Latinoamericanas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836024" y="1262743"/>
            <a:ext cx="7489370" cy="4663321"/>
          </a:xfrm>
        </p:spPr>
        <p:txBody>
          <a:bodyPr>
            <a:normAutofit lnSpcReduction="10000"/>
          </a:bodyPr>
          <a:lstStyle/>
          <a:p>
            <a:r>
              <a:rPr lang="es-PE" dirty="0"/>
              <a:t>Soluciones integrales multisectoriales</a:t>
            </a:r>
          </a:p>
          <a:p>
            <a:r>
              <a:rPr lang="es-PE" dirty="0"/>
              <a:t>La resiliencia como su futuro</a:t>
            </a:r>
          </a:p>
          <a:p>
            <a:r>
              <a:rPr lang="es-PE" dirty="0"/>
              <a:t>Trabajo en conjunto: (</a:t>
            </a:r>
            <a:r>
              <a:rPr lang="es-PE" dirty="0" smtClean="0"/>
              <a:t>academia + sociedad civil + sector privado + municipio</a:t>
            </a:r>
            <a:r>
              <a:rPr lang="es-PE" dirty="0"/>
              <a:t>) para establecer objetivos de desarrollo</a:t>
            </a:r>
          </a:p>
          <a:p>
            <a:r>
              <a:rPr lang="es-PE" dirty="0"/>
              <a:t>8 temas: </a:t>
            </a:r>
          </a:p>
          <a:p>
            <a:pPr lvl="1"/>
            <a:r>
              <a:rPr lang="es-PE" sz="1500" dirty="0"/>
              <a:t>Movilidad y transporte</a:t>
            </a:r>
          </a:p>
          <a:p>
            <a:pPr lvl="1"/>
            <a:r>
              <a:rPr lang="es-PE" sz="1500" dirty="0"/>
              <a:t>Saneamiento</a:t>
            </a:r>
          </a:p>
          <a:p>
            <a:pPr lvl="1"/>
            <a:r>
              <a:rPr lang="es-PE" sz="1500" dirty="0"/>
              <a:t>Drenaje e inundaciones</a:t>
            </a:r>
          </a:p>
          <a:p>
            <a:pPr lvl="1"/>
            <a:r>
              <a:rPr lang="es-PE" sz="1500" dirty="0"/>
              <a:t>Residuos sólidos</a:t>
            </a:r>
          </a:p>
          <a:p>
            <a:pPr lvl="1"/>
            <a:r>
              <a:rPr lang="es-PE" sz="1500" dirty="0"/>
              <a:t>Patrimonio histórico</a:t>
            </a:r>
          </a:p>
          <a:p>
            <a:pPr lvl="1"/>
            <a:r>
              <a:rPr lang="es-PE" sz="1500" dirty="0"/>
              <a:t>Uso del suelo y zonificación</a:t>
            </a:r>
          </a:p>
          <a:p>
            <a:pPr lvl="1"/>
            <a:r>
              <a:rPr lang="es-PE" sz="1500" dirty="0"/>
              <a:t>Manejo fiscal</a:t>
            </a:r>
          </a:p>
          <a:p>
            <a:pPr lvl="1"/>
            <a:r>
              <a:rPr lang="es-PE" sz="1500" dirty="0"/>
              <a:t>Seguridad ciudadana</a:t>
            </a:r>
          </a:p>
          <a:p>
            <a:endParaRPr lang="es-PE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7272650" y="6349550"/>
            <a:ext cx="1212173" cy="377825"/>
          </a:xfrm>
        </p:spPr>
        <p:txBody>
          <a:bodyPr/>
          <a:lstStyle/>
          <a:p>
            <a:fld id="{E54E6E36-BC33-44E0-BD2C-95180B55BEBA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17567" y="6349550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61022" y="6349550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12</a:t>
            </a:fld>
            <a:endParaRPr lang="es-PE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86" y="2686870"/>
            <a:ext cx="3094217" cy="408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303" y="57068"/>
            <a:ext cx="8241631" cy="1103876"/>
          </a:xfrm>
        </p:spPr>
        <p:txBody>
          <a:bodyPr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P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</a:t>
            </a:r>
            <a:r>
              <a:rPr lang="es-PE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Cities</a:t>
            </a:r>
            <a:r>
              <a:rPr lang="es-P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PE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Responsive</a:t>
            </a:r>
            <a:r>
              <a:rPr lang="es-P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Cities</a:t>
            </a:r>
            <a:endParaRPr lang="es-PE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47036" y="933451"/>
            <a:ext cx="7594307" cy="4491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PE" sz="2400" dirty="0" smtClean="0">
                <a:solidFill>
                  <a:schemeClr val="bg2"/>
                </a:solidFill>
              </a:rPr>
              <a:t>2005…							        2019…</a:t>
            </a:r>
            <a:endParaRPr lang="es-PE" sz="2400" dirty="0">
              <a:solidFill>
                <a:schemeClr val="bg2"/>
              </a:solidFill>
            </a:endParaRP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7149353" y="6373574"/>
            <a:ext cx="1212173" cy="377825"/>
          </a:xfrm>
        </p:spPr>
        <p:txBody>
          <a:bodyPr/>
          <a:lstStyle/>
          <a:p>
            <a:fld id="{3C8192BA-096C-4D08-BA0D-89181B446103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1920" y="6373574"/>
            <a:ext cx="5990311" cy="377825"/>
          </a:xfrm>
        </p:spPr>
        <p:txBody>
          <a:bodyPr/>
          <a:lstStyle/>
          <a:p>
            <a:r>
              <a:rPr lang="it-IT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361526" y="6373575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13</a:t>
            </a:fld>
            <a:endParaRPr lang="es-PE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69" y="1382630"/>
            <a:ext cx="4256971" cy="2690727"/>
          </a:xfrm>
          <a:prstGeom prst="rect">
            <a:avLst/>
          </a:prstGeom>
        </p:spPr>
      </p:pic>
      <p:sp>
        <p:nvSpPr>
          <p:cNvPr id="10" name="Marcador de contenido 2"/>
          <p:cNvSpPr txBox="1">
            <a:spLocks/>
          </p:cNvSpPr>
          <p:nvPr/>
        </p:nvSpPr>
        <p:spPr>
          <a:xfrm>
            <a:off x="628650" y="4227386"/>
            <a:ext cx="4015540" cy="1974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1800" i="1" dirty="0" err="1" smtClean="0"/>
              <a:t>TICs</a:t>
            </a:r>
            <a:endParaRPr lang="es-PE" sz="1800" i="1" dirty="0" smtClean="0"/>
          </a:p>
          <a:p>
            <a:r>
              <a:rPr lang="es-PE" sz="1800" i="1" dirty="0" smtClean="0"/>
              <a:t>Enorme data/sensores controladores</a:t>
            </a:r>
          </a:p>
          <a:p>
            <a:r>
              <a:rPr lang="es-PE" sz="1800" i="1" dirty="0" smtClean="0"/>
              <a:t>Por visualización=observamos las dinámicas de la vida urbana…. “</a:t>
            </a:r>
            <a:r>
              <a:rPr lang="es-PE" sz="1800" i="1" dirty="0" err="1" smtClean="0"/>
              <a:t>powerful</a:t>
            </a:r>
            <a:r>
              <a:rPr lang="es-PE" sz="1800" i="1" dirty="0" smtClean="0"/>
              <a:t> </a:t>
            </a:r>
            <a:r>
              <a:rPr lang="es-PE" sz="1800" i="1" dirty="0" err="1" smtClean="0"/>
              <a:t>abstraction</a:t>
            </a:r>
            <a:r>
              <a:rPr lang="es-PE" sz="1800" i="1" dirty="0" smtClean="0"/>
              <a:t>…”</a:t>
            </a:r>
            <a:endParaRPr lang="es-PE" sz="1800" i="1" dirty="0"/>
          </a:p>
        </p:txBody>
      </p:sp>
      <p:sp>
        <p:nvSpPr>
          <p:cNvPr id="11" name="Marcador de contenido 2"/>
          <p:cNvSpPr txBox="1">
            <a:spLocks/>
          </p:cNvSpPr>
          <p:nvPr/>
        </p:nvSpPr>
        <p:spPr>
          <a:xfrm>
            <a:off x="4943976" y="3682847"/>
            <a:ext cx="3995487" cy="27961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1800" i="1" dirty="0" smtClean="0"/>
              <a:t>Ciudadanos toman el liderazgo en la generación de datos=</a:t>
            </a:r>
            <a:r>
              <a:rPr lang="es-PE" sz="1800" i="1" dirty="0" err="1" smtClean="0"/>
              <a:t>mobile</a:t>
            </a:r>
            <a:r>
              <a:rPr lang="es-PE" sz="1800" i="1" dirty="0" smtClean="0"/>
              <a:t> </a:t>
            </a:r>
            <a:r>
              <a:rPr lang="es-PE" sz="1800" i="1" dirty="0" err="1" smtClean="0"/>
              <a:t>phones</a:t>
            </a:r>
            <a:endParaRPr lang="es-PE" sz="1800" i="1" dirty="0" smtClean="0"/>
          </a:p>
          <a:p>
            <a:r>
              <a:rPr lang="es-PE" sz="1800" i="1" dirty="0" smtClean="0"/>
              <a:t>Smart </a:t>
            </a:r>
            <a:r>
              <a:rPr lang="es-PE" sz="1800" i="1" dirty="0" err="1" smtClean="0"/>
              <a:t>phones+apps</a:t>
            </a:r>
            <a:r>
              <a:rPr lang="es-PE" sz="1800" i="1" dirty="0" smtClean="0"/>
              <a:t>=se comunican directamente con la ciudad y </a:t>
            </a:r>
            <a:r>
              <a:rPr lang="es-PE" sz="1800" i="1" dirty="0" err="1" smtClean="0"/>
              <a:t>vc</a:t>
            </a:r>
            <a:r>
              <a:rPr lang="es-PE" sz="1800" i="1" dirty="0" smtClean="0"/>
              <a:t>-vs</a:t>
            </a:r>
          </a:p>
          <a:p>
            <a:r>
              <a:rPr lang="es-PE" sz="1800" i="1" dirty="0" smtClean="0"/>
              <a:t>Ciudadanos influencian infraestructura y procesos de gobernanza casi en “tiempo real”</a:t>
            </a:r>
          </a:p>
          <a:p>
            <a:r>
              <a:rPr lang="es-PE" sz="1800" i="1" dirty="0" smtClean="0"/>
              <a:t>Proceso colaborativo entre Ciudadanos + Gobierno (</a:t>
            </a:r>
            <a:r>
              <a:rPr lang="es-PE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traer la ciudad a la gente</a:t>
            </a:r>
            <a:r>
              <a:rPr lang="es-PE" sz="1800" i="1" dirty="0" smtClean="0"/>
              <a:t>)</a:t>
            </a:r>
            <a:endParaRPr lang="es-PE" sz="1800" i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976" y="1399257"/>
            <a:ext cx="3835066" cy="2151182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 rot="16200000">
            <a:off x="-161237" y="3336939"/>
            <a:ext cx="12955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000" dirty="0" err="1" smtClean="0"/>
              <a:t>Imagenes</a:t>
            </a:r>
            <a:r>
              <a:rPr lang="es-PE" sz="1000" dirty="0" smtClean="0"/>
              <a:t>: web, 2017</a:t>
            </a:r>
            <a:endParaRPr lang="es-PE" sz="1000" dirty="0"/>
          </a:p>
        </p:txBody>
      </p:sp>
    </p:spTree>
    <p:extLst>
      <p:ext uri="{BB962C8B-B14F-4D97-AF65-F5344CB8AC3E}">
        <p14:creationId xmlns:p14="http://schemas.microsoft.com/office/powerpoint/2010/main" val="41865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16748"/>
            <a:ext cx="7886700" cy="970379"/>
          </a:xfrm>
        </p:spPr>
        <p:txBody>
          <a:bodyPr/>
          <a:lstStyle/>
          <a:p>
            <a:r>
              <a:rPr lang="es-PE" b="1" dirty="0" smtClean="0">
                <a:solidFill>
                  <a:schemeClr val="bg2"/>
                </a:solidFill>
              </a:rPr>
              <a:t>Nuestra </a:t>
            </a:r>
            <a:r>
              <a:rPr lang="es-PE" b="1" dirty="0" err="1" smtClean="0">
                <a:solidFill>
                  <a:schemeClr val="bg2"/>
                </a:solidFill>
              </a:rPr>
              <a:t>megadiversidad</a:t>
            </a:r>
            <a:r>
              <a:rPr lang="es-PE" b="1" dirty="0" smtClean="0">
                <a:solidFill>
                  <a:schemeClr val="bg2"/>
                </a:solidFill>
              </a:rPr>
              <a:t>…</a:t>
            </a:r>
            <a:endParaRPr lang="es-PE" b="1" dirty="0">
              <a:solidFill>
                <a:schemeClr val="bg2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5A71F-FF41-498E-918E-FD0B38A6F932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982B-900E-46FE-8834-0C6A0963CD5E}" type="slidenum">
              <a:rPr lang="es-PE" smtClean="0"/>
              <a:t>14</a:t>
            </a:fld>
            <a:endParaRPr lang="es-PE"/>
          </a:p>
        </p:txBody>
      </p:sp>
      <p:grpSp>
        <p:nvGrpSpPr>
          <p:cNvPr id="10" name="Grupo 9"/>
          <p:cNvGrpSpPr/>
          <p:nvPr/>
        </p:nvGrpSpPr>
        <p:grpSpPr>
          <a:xfrm>
            <a:off x="-3172" y="0"/>
            <a:ext cx="9144793" cy="6858594"/>
            <a:chOff x="-3172" y="0"/>
            <a:chExt cx="9144793" cy="6858594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2" y="0"/>
              <a:ext cx="9144793" cy="6858594"/>
            </a:xfrm>
            <a:prstGeom prst="rect">
              <a:avLst/>
            </a:prstGeom>
          </p:spPr>
        </p:pic>
        <p:sp>
          <p:nvSpPr>
            <p:cNvPr id="8" name="Shape 91"/>
            <p:cNvSpPr txBox="1">
              <a:spLocks/>
            </p:cNvSpPr>
            <p:nvPr/>
          </p:nvSpPr>
          <p:spPr>
            <a:xfrm rot="-5400000">
              <a:off x="-369493" y="6142414"/>
              <a:ext cx="1000595" cy="2308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s-PE" sz="900" b="0" i="0" u="none" strike="noStrike" cap="none" dirty="0">
                  <a:solidFill>
                    <a:srgbClr val="D8D8D8"/>
                  </a:solidFill>
                  <a:uFillTx/>
                  <a:latin typeface="Calibri"/>
                  <a:ea typeface="Calibri"/>
                  <a:cs typeface="Calibri"/>
                  <a:sym typeface="Calibri"/>
                </a:rPr>
                <a:t>Foto: NASA, 2016</a:t>
              </a: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-3172" y="200297"/>
            <a:ext cx="9141621" cy="6673247"/>
            <a:chOff x="449673" y="-444533"/>
            <a:chExt cx="9141621" cy="6673247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73" y="-444533"/>
              <a:ext cx="9141621" cy="6657703"/>
            </a:xfrm>
            <a:prstGeom prst="rect">
              <a:avLst/>
            </a:prstGeom>
          </p:spPr>
        </p:pic>
        <p:sp>
          <p:nvSpPr>
            <p:cNvPr id="9" name="Shape 91"/>
            <p:cNvSpPr txBox="1">
              <a:spLocks/>
            </p:cNvSpPr>
            <p:nvPr/>
          </p:nvSpPr>
          <p:spPr>
            <a:xfrm>
              <a:off x="3282518" y="5997882"/>
              <a:ext cx="1110588" cy="23083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s-PE" sz="900" dirty="0" smtClean="0">
                  <a:solidFill>
                    <a:srgbClr val="D8D8D8"/>
                  </a:solidFill>
                  <a:latin typeface="Calibri"/>
                  <a:ea typeface="Calibri"/>
                  <a:cs typeface="Calibri"/>
                  <a:sym typeface="Calibri"/>
                </a:rPr>
                <a:t>Imagen</a:t>
              </a:r>
              <a:r>
                <a:rPr lang="es-PE" sz="900" b="0" i="0" u="none" strike="noStrike" cap="none" dirty="0" smtClean="0">
                  <a:solidFill>
                    <a:srgbClr val="D8D8D8"/>
                  </a:solidFill>
                  <a:uFillTx/>
                  <a:latin typeface="Calibri"/>
                  <a:ea typeface="Calibri"/>
                  <a:cs typeface="Calibri"/>
                  <a:sym typeface="Calibri"/>
                </a:rPr>
                <a:t>: Web, 2017</a:t>
              </a:r>
              <a:endParaRPr lang="es-PE" sz="900" b="0" i="0" u="none" strike="noStrike" cap="none" dirty="0">
                <a:solidFill>
                  <a:srgbClr val="D8D8D8"/>
                </a:solidFill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1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"/>
            <a:ext cx="3563888" cy="466935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"/>
          <a:stretch/>
        </p:blipFill>
        <p:spPr>
          <a:xfrm>
            <a:off x="3563888" y="460"/>
            <a:ext cx="5575294" cy="68575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" b="18847"/>
          <a:stretch/>
        </p:blipFill>
        <p:spPr>
          <a:xfrm>
            <a:off x="611560" y="3717032"/>
            <a:ext cx="2956759" cy="3130503"/>
          </a:xfrm>
          <a:prstGeom prst="rect">
            <a:avLst/>
          </a:prstGeom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 rot="-5400000">
            <a:off x="-878093" y="5545141"/>
            <a:ext cx="20331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dirty="0" smtClean="0">
                <a:solidFill>
                  <a:schemeClr val="bg2"/>
                </a:solidFill>
              </a:rPr>
              <a:t>Fotos: Peru Reino de Bosques</a:t>
            </a:r>
            <a:endParaRPr lang="de-DE" sz="1200" dirty="0">
              <a:solidFill>
                <a:schemeClr val="bg2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6393643" y="6346689"/>
            <a:ext cx="2137410" cy="365125"/>
          </a:xfrm>
        </p:spPr>
        <p:txBody>
          <a:bodyPr/>
          <a:lstStyle/>
          <a:p>
            <a:pPr>
              <a:defRPr/>
            </a:pPr>
            <a:fld id="{542AFAE8-0D7B-475E-BEC9-6F13357697ED}" type="datetime1">
              <a:rPr lang="es-PE" smtClean="0"/>
              <a:t>27/11/2019</a:t>
            </a:fld>
            <a:endParaRPr lang="es-E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07831" y="6340340"/>
            <a:ext cx="3121496" cy="365125"/>
          </a:xfrm>
        </p:spPr>
        <p:txBody>
          <a:bodyPr/>
          <a:lstStyle/>
          <a:p>
            <a:pPr>
              <a:defRPr/>
            </a:pPr>
            <a:r>
              <a:rPr lang="it-IT" dirty="0" smtClean="0"/>
              <a:t>TANITH OLÓRTEGUI DEL CASTILLO - URP</a:t>
            </a:r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531053" y="6340340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15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2680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7968"/>
            <a:ext cx="3343274" cy="22048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"/>
            <a:ext cx="2779069" cy="22048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232" y="4016544"/>
            <a:ext cx="3456384" cy="28321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16" y="4016544"/>
            <a:ext cx="3456384" cy="28414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2344" y="0"/>
            <a:ext cx="3021656" cy="220486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16544"/>
            <a:ext cx="2227288" cy="2841456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263941" y="6384384"/>
            <a:ext cx="1212173" cy="373467"/>
          </a:xfrm>
        </p:spPr>
        <p:txBody>
          <a:bodyPr/>
          <a:lstStyle/>
          <a:p>
            <a:fld id="{D6F51EAB-4CE9-49F7-B2C2-C8C3889BCC25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-1" y="6470824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52313" y="6384384"/>
            <a:ext cx="417516" cy="373467"/>
          </a:xfrm>
        </p:spPr>
        <p:txBody>
          <a:bodyPr/>
          <a:lstStyle/>
          <a:p>
            <a:fld id="{4A43982B-900E-46FE-8834-0C6A0963CD5E}" type="slidenum">
              <a:rPr lang="es-PE" smtClean="0"/>
              <a:t>16</a:t>
            </a:fld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48" y="2204863"/>
            <a:ext cx="2912051" cy="18149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43274" cy="181946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69" y="2204863"/>
            <a:ext cx="3154078" cy="18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1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250826"/>
            <a:ext cx="8696325" cy="889997"/>
          </a:xfrm>
        </p:spPr>
        <p:txBody>
          <a:bodyPr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 Qué hacer con esta mega-diversidad?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1690689"/>
            <a:ext cx="9131300" cy="4071938"/>
          </a:xfrm>
          <a:noFill/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257137" y="6384384"/>
            <a:ext cx="1212173" cy="377825"/>
          </a:xfrm>
        </p:spPr>
        <p:txBody>
          <a:bodyPr/>
          <a:lstStyle/>
          <a:p>
            <a:fld id="{1926C273-DE5A-4FE7-8510-C171DD87BC26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17567" y="6384384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45509" y="6384384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5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8F9FF"/>
              </a:clrFrom>
              <a:clrTo>
                <a:srgbClr val="F8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236" y="279526"/>
            <a:ext cx="7011891" cy="5600761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7246524" y="6366966"/>
            <a:ext cx="1212173" cy="377825"/>
          </a:xfrm>
        </p:spPr>
        <p:txBody>
          <a:bodyPr/>
          <a:lstStyle/>
          <a:p>
            <a:fld id="{5062827B-C788-4D00-AC49-29117F21A9BF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117567" y="6366966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534896" y="6366966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969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6"/>
          <p:cNvSpPr>
            <a:spLocks noGrp="1"/>
          </p:cNvSpPr>
          <p:nvPr>
            <p:ph type="title"/>
          </p:nvPr>
        </p:nvSpPr>
        <p:spPr>
          <a:xfrm>
            <a:off x="501767" y="3293086"/>
            <a:ext cx="3728971" cy="714730"/>
          </a:xfrm>
        </p:spPr>
        <p:txBody>
          <a:bodyPr>
            <a:normAutofit/>
          </a:bodyPr>
          <a:lstStyle/>
          <a:p>
            <a:pPr algn="ctr"/>
            <a:r>
              <a:rPr lang="es-PE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 hacer ?</a:t>
            </a:r>
            <a:endParaRPr lang="es-PE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6309" y="530666"/>
            <a:ext cx="3774429" cy="2500211"/>
          </a:xfrm>
        </p:spPr>
        <p:txBody>
          <a:bodyPr>
            <a:normAutofit/>
          </a:bodyPr>
          <a:lstStyle/>
          <a:p>
            <a:r>
              <a:rPr lang="es-PE" i="1" dirty="0" smtClean="0"/>
              <a:t>Proyección al final s. XXI es de 10 mil millones…</a:t>
            </a:r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8,500 millones en ciudades</a:t>
            </a:r>
            <a:r>
              <a:rPr lang="es-PE" i="1" dirty="0" smtClean="0"/>
              <a:t>… </a:t>
            </a:r>
          </a:p>
          <a:p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 de la energía mundial </a:t>
            </a:r>
            <a:r>
              <a:rPr lang="es-PE" i="1" dirty="0" smtClean="0"/>
              <a:t>se consume en ciudades</a:t>
            </a:r>
          </a:p>
          <a:p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 de las emisiones GEI </a:t>
            </a:r>
            <a:r>
              <a:rPr lang="es-PE" i="1" dirty="0" smtClean="0"/>
              <a:t>provienen de ciudades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317382" y="6299598"/>
            <a:ext cx="1212173" cy="377825"/>
          </a:xfrm>
        </p:spPr>
        <p:txBody>
          <a:bodyPr/>
          <a:lstStyle/>
          <a:p>
            <a:fld id="{CD9637D7-9C4C-4674-BCCE-49DBE5F75A0C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6275" y="6366966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05754" y="6299598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19</a:t>
            </a:fld>
            <a:endParaRPr lang="es-PE"/>
          </a:p>
        </p:txBody>
      </p:sp>
      <p:sp>
        <p:nvSpPr>
          <p:cNvPr id="10" name="Marcador de contenido 1"/>
          <p:cNvSpPr txBox="1">
            <a:spLocks/>
          </p:cNvSpPr>
          <p:nvPr/>
        </p:nvSpPr>
        <p:spPr>
          <a:xfrm>
            <a:off x="642855" y="4277091"/>
            <a:ext cx="7886700" cy="1935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Modificar el equilibrio </a:t>
            </a:r>
            <a:r>
              <a:rPr lang="es-PE" sz="1800" dirty="0" smtClean="0"/>
              <a:t>entre urbanización rápida y el consumo alto que entraña</a:t>
            </a:r>
          </a:p>
          <a:p>
            <a:r>
              <a:rPr lang="es-PE" sz="1800" dirty="0" smtClean="0"/>
              <a:t>Hay </a:t>
            </a:r>
            <a:r>
              <a:rPr lang="es-PE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presiones del desarrollo económico sobre las infraestructuras </a:t>
            </a:r>
            <a:r>
              <a:rPr lang="es-PE" sz="1800" dirty="0" smtClean="0"/>
              <a:t>de transporte, vivienda, eliminación de desechos y abastecimientos energéticos</a:t>
            </a:r>
          </a:p>
          <a:p>
            <a:r>
              <a:rPr lang="es-PE" sz="1800" dirty="0" smtClean="0"/>
              <a:t>Hay que </a:t>
            </a:r>
            <a:r>
              <a:rPr lang="es-PE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 formas innovadoras </a:t>
            </a:r>
            <a:r>
              <a:rPr lang="es-PE" sz="1800" dirty="0" smtClean="0"/>
              <a:t>de consumir nuestros </a:t>
            </a:r>
            <a:r>
              <a:rPr lang="es-PE" sz="1800" dirty="0" smtClean="0"/>
              <a:t>RRNN</a:t>
            </a:r>
          </a:p>
          <a:p>
            <a:r>
              <a:rPr lang="es-PE" sz="1800" dirty="0" smtClean="0"/>
              <a:t>Hay que capacitarnos para </a:t>
            </a:r>
            <a:r>
              <a:rPr lang="es-PE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gestionar nuestras ciudades</a:t>
            </a:r>
            <a:endParaRPr lang="es-PE" sz="18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4372370" y="530666"/>
            <a:ext cx="4724344" cy="2870142"/>
            <a:chOff x="4376420" y="489117"/>
            <a:chExt cx="4724344" cy="2870142"/>
          </a:xfrm>
        </p:grpSpPr>
        <p:pic>
          <p:nvPicPr>
            <p:cNvPr id="11" name="Marcador de contenido 6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6420" y="489117"/>
              <a:ext cx="4620191" cy="2654698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7596826" y="3143815"/>
              <a:ext cx="150393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800" dirty="0" smtClean="0"/>
                <a:t>Imagen: </a:t>
              </a:r>
              <a:r>
                <a:rPr lang="es-PE" sz="800" dirty="0" smtClean="0">
                  <a:hlinkClick r:id="rId3"/>
                </a:rPr>
                <a:t>www.unicef.org</a:t>
              </a:r>
              <a:r>
                <a:rPr lang="es-PE" sz="800" dirty="0" smtClean="0"/>
                <a:t> (2017)</a:t>
              </a:r>
              <a:endParaRPr lang="es-PE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70694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3" y="491493"/>
            <a:ext cx="7598569" cy="627017"/>
          </a:xfrm>
        </p:spPr>
        <p:txBody>
          <a:bodyPr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Contenido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0353" y="1273163"/>
            <a:ext cx="4989739" cy="4418036"/>
          </a:xfrm>
        </p:spPr>
        <p:txBody>
          <a:bodyPr>
            <a:normAutofit/>
          </a:bodyPr>
          <a:lstStyle/>
          <a:p>
            <a:r>
              <a:rPr lang="es-PE" dirty="0" smtClean="0"/>
              <a:t>Introducción </a:t>
            </a:r>
          </a:p>
          <a:p>
            <a:r>
              <a:rPr lang="es-PE" dirty="0" smtClean="0"/>
              <a:t>La sostenibilidad y los límites </a:t>
            </a:r>
            <a:r>
              <a:rPr lang="es-PE" dirty="0"/>
              <a:t>de lo urbano…</a:t>
            </a:r>
          </a:p>
          <a:p>
            <a:r>
              <a:rPr lang="es-PE" dirty="0" smtClean="0"/>
              <a:t>Desafíos </a:t>
            </a:r>
          </a:p>
          <a:p>
            <a:pPr lvl="1"/>
            <a:r>
              <a:rPr lang="es-PE" dirty="0" smtClean="0"/>
              <a:t>de </a:t>
            </a:r>
            <a:r>
              <a:rPr lang="es-PE" dirty="0"/>
              <a:t>la sostenibilidad</a:t>
            </a:r>
          </a:p>
          <a:p>
            <a:pPr lvl="1"/>
            <a:r>
              <a:rPr lang="es-PE" dirty="0" smtClean="0"/>
              <a:t>de </a:t>
            </a:r>
            <a:r>
              <a:rPr lang="es-PE" dirty="0" smtClean="0"/>
              <a:t>la evolución urbanística </a:t>
            </a:r>
            <a:r>
              <a:rPr lang="es-PE" dirty="0" smtClean="0"/>
              <a:t>y de las ciudades en </a:t>
            </a:r>
            <a:r>
              <a:rPr lang="es-PE" dirty="0" smtClean="0"/>
              <a:t>América </a:t>
            </a:r>
            <a:r>
              <a:rPr lang="es-PE" dirty="0" smtClean="0"/>
              <a:t>Latina</a:t>
            </a:r>
            <a:endParaRPr lang="es-PE" dirty="0" smtClean="0"/>
          </a:p>
          <a:p>
            <a:r>
              <a:rPr lang="es-PE" dirty="0" smtClean="0"/>
              <a:t>Paradigma </a:t>
            </a:r>
            <a:r>
              <a:rPr lang="es-PE" dirty="0"/>
              <a:t>del crecimiento vs. Paradigma del desarrollo</a:t>
            </a:r>
          </a:p>
          <a:p>
            <a:r>
              <a:rPr lang="es-PE" dirty="0" smtClean="0"/>
              <a:t>Conclusiones </a:t>
            </a:r>
            <a:endParaRPr lang="es-PE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7246525" y="6349550"/>
            <a:ext cx="1212173" cy="377825"/>
          </a:xfrm>
        </p:spPr>
        <p:txBody>
          <a:bodyPr/>
          <a:lstStyle/>
          <a:p>
            <a:fld id="{5E2EAFCA-9D32-4B42-8E49-6FB766C5082E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65315" y="6458407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534897" y="6349550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2</a:t>
            </a:fld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92" y="1273163"/>
            <a:ext cx="3050110" cy="441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48" y="138704"/>
            <a:ext cx="7886700" cy="915034"/>
          </a:xfrm>
        </p:spPr>
        <p:txBody>
          <a:bodyPr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Imperativos a encarar: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973" y="980604"/>
            <a:ext cx="8297637" cy="501062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Cambiar la forma de proyectar </a:t>
            </a:r>
            <a:r>
              <a:rPr lang="es-P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</a:t>
            </a:r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ciudades. </a:t>
            </a:r>
            <a:r>
              <a:rPr lang="es-PE" sz="1600" i="1" dirty="0"/>
              <a:t>Sostenibilidad como fundamento de </a:t>
            </a:r>
            <a:r>
              <a:rPr lang="es-PE" sz="1600" i="1" dirty="0" smtClean="0"/>
              <a:t>planificación/Densificación/Sistemas </a:t>
            </a:r>
            <a:r>
              <a:rPr lang="es-PE" sz="1600" i="1" dirty="0"/>
              <a:t>integrados (transporte colectivo</a:t>
            </a:r>
            <a:r>
              <a:rPr lang="es-PE" sz="1600" i="1" dirty="0" smtClean="0"/>
              <a:t>)…</a:t>
            </a:r>
          </a:p>
          <a:p>
            <a:pPr marL="514350" indent="-514350">
              <a:buFont typeface="+mj-lt"/>
              <a:buAutoNum type="arabicPeriod"/>
            </a:pPr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Replantear los proyectos </a:t>
            </a:r>
            <a:r>
              <a:rPr lang="es-PE" dirty="0" smtClean="0"/>
              <a:t>y sus funcionamientos </a:t>
            </a:r>
            <a:r>
              <a:rPr lang="es-PE" sz="1600" i="1" dirty="0" smtClean="0"/>
              <a:t>para usar menor energía/producir </a:t>
            </a:r>
            <a:r>
              <a:rPr lang="es-PE" sz="1600" i="1" dirty="0" smtClean="0"/>
              <a:t>energía alternativa/nueva </a:t>
            </a:r>
            <a:r>
              <a:rPr lang="es-PE" sz="1600" i="1" dirty="0" smtClean="0"/>
              <a:t>normativa/incentivos fiscales/reglamentos estrictos…</a:t>
            </a:r>
            <a:endParaRPr lang="es-PE" dirty="0" smtClean="0"/>
          </a:p>
          <a:p>
            <a:pPr marL="514350" indent="-514350">
              <a:buFont typeface="+mj-lt"/>
              <a:buAutoNum type="arabicPeriod"/>
            </a:pPr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Modificar hábitos ciudadanos </a:t>
            </a:r>
            <a:r>
              <a:rPr lang="es-PE" dirty="0" smtClean="0"/>
              <a:t>en</a:t>
            </a:r>
            <a:r>
              <a:rPr lang="es-PE" sz="1600" i="1" dirty="0"/>
              <a:t> </a:t>
            </a:r>
            <a:r>
              <a:rPr lang="es-PE" sz="1600" i="1" dirty="0" smtClean="0"/>
              <a:t>transporte público/vías peatonales/acortar distancias/</a:t>
            </a:r>
            <a:r>
              <a:rPr lang="es-PE" sz="1600" i="1" dirty="0" err="1" smtClean="0"/>
              <a:t>ciclovías</a:t>
            </a:r>
            <a:r>
              <a:rPr lang="es-PE" sz="1600" i="1" dirty="0" smtClean="0"/>
              <a:t>/seguridad…</a:t>
            </a:r>
            <a:endParaRPr lang="es-PE" dirty="0" smtClean="0"/>
          </a:p>
          <a:p>
            <a:pPr marL="514350" indent="-514350">
              <a:buFont typeface="+mj-lt"/>
              <a:buAutoNum type="arabicPeriod"/>
            </a:pPr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Cambiar nuestras forma de producir</a:t>
            </a:r>
            <a:r>
              <a:rPr lang="es-PE" dirty="0" smtClean="0"/>
              <a:t>, transportar y consumir la energía</a:t>
            </a:r>
            <a:r>
              <a:rPr lang="es-PE" sz="1500" i="1" dirty="0"/>
              <a:t> </a:t>
            </a:r>
            <a:r>
              <a:rPr lang="es-PE" sz="1500" i="1" dirty="0" smtClean="0"/>
              <a:t>lo cual implica un cambio de nuestros estilos de vida…</a:t>
            </a:r>
            <a:endParaRPr lang="es-PE" dirty="0" smtClean="0"/>
          </a:p>
          <a:p>
            <a:pPr marL="514350" indent="-514350">
              <a:buFont typeface="+mj-lt"/>
              <a:buAutoNum type="arabicPeriod"/>
            </a:pPr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Reformar la gestión de nuestros RR </a:t>
            </a:r>
            <a:r>
              <a:rPr lang="es-PE" dirty="0" smtClean="0"/>
              <a:t>y la infraestructura hídrica </a:t>
            </a:r>
            <a:r>
              <a:rPr lang="es-PE" sz="1600" i="1" dirty="0" smtClean="0"/>
              <a:t>recurso de agua/gestión del agua</a:t>
            </a:r>
            <a:endParaRPr lang="es-PE" dirty="0" smtClean="0"/>
          </a:p>
          <a:p>
            <a:pPr marL="514350" indent="-514350">
              <a:buFont typeface="+mj-lt"/>
              <a:buAutoNum type="arabicPeriod"/>
            </a:pPr>
            <a:r>
              <a:rPr lang="es-PE" dirty="0" smtClean="0"/>
              <a:t>Cambiar la forma de </a:t>
            </a:r>
            <a:r>
              <a:rPr lang="es-P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gestionar los desechos sólidos</a:t>
            </a:r>
            <a:r>
              <a:rPr lang="es-PE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i="1" dirty="0" smtClean="0"/>
              <a:t>convertirlos en </a:t>
            </a:r>
            <a:r>
              <a:rPr lang="es-PE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recursos</a:t>
            </a:r>
            <a:r>
              <a:rPr lang="es-PE" sz="1600" i="1" dirty="0" smtClean="0"/>
              <a:t> no en </a:t>
            </a:r>
            <a:r>
              <a:rPr lang="es-PE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costos</a:t>
            </a:r>
            <a:r>
              <a:rPr lang="es-PE" sz="1600" i="1" dirty="0" smtClean="0"/>
              <a:t>…</a:t>
            </a:r>
            <a:r>
              <a:rPr lang="es-PE" dirty="0" smtClean="0"/>
              <a:t> </a:t>
            </a:r>
          </a:p>
          <a:p>
            <a:pPr marL="0" indent="0">
              <a:buNone/>
            </a:pPr>
            <a:r>
              <a:rPr lang="es-PE" sz="1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*DATO:  En países en vías de desarrollo: 60-80% de basura es orgánica, 30/40% del </a:t>
            </a:r>
            <a:r>
              <a:rPr lang="es-PE" sz="1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ppto</a:t>
            </a:r>
            <a:r>
              <a:rPr lang="es-PE" sz="1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en gestión de desechos s/retorno. Con </a:t>
            </a:r>
            <a:r>
              <a:rPr lang="es-PE" sz="17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tecnología+diseño</a:t>
            </a:r>
            <a:r>
              <a:rPr lang="es-PE" sz="17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=compostaje/biogás (90% de la basura)</a:t>
            </a:r>
            <a:endParaRPr lang="es-PE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226976" y="6323424"/>
            <a:ext cx="1212173" cy="377825"/>
          </a:xfrm>
        </p:spPr>
        <p:txBody>
          <a:bodyPr/>
          <a:lstStyle/>
          <a:p>
            <a:fld id="{D2E2CC6E-AAD4-4969-8F77-2339FA593242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17566" y="6323424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15348" y="6323424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20</a:t>
            </a:fld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3550757" y="776739"/>
            <a:ext cx="20424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1200" dirty="0" smtClean="0"/>
              <a:t>Fuente: N. </a:t>
            </a:r>
            <a:r>
              <a:rPr lang="es-PE" sz="1200" dirty="0" err="1" smtClean="0"/>
              <a:t>Heyzer</a:t>
            </a:r>
            <a:r>
              <a:rPr lang="es-PE" sz="1200" dirty="0" smtClean="0"/>
              <a:t>, ONU, 2014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4997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628650" y="207964"/>
            <a:ext cx="7886700" cy="810939"/>
          </a:xfrm>
        </p:spPr>
        <p:txBody>
          <a:bodyPr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 de </a:t>
            </a:r>
            <a:r>
              <a:rPr lang="es-P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paradigma</a:t>
            </a:r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el Perú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628650" y="3967704"/>
            <a:ext cx="3886200" cy="1985825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es-PE" sz="2400" dirty="0"/>
              <a:t>Poner el foco en la </a:t>
            </a:r>
            <a:r>
              <a:rPr lang="es-PE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gente</a:t>
            </a:r>
            <a:r>
              <a:rPr lang="es-PE" sz="2400" i="1" dirty="0"/>
              <a:t> </a:t>
            </a:r>
            <a:endParaRPr lang="es-PE" sz="2400" dirty="0" smtClean="0"/>
          </a:p>
          <a:p>
            <a:r>
              <a:rPr lang="es-PE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Hablar CON el </a:t>
            </a:r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otro ( lo considera)	 y no DEL otro (lo cosifica)</a:t>
            </a:r>
            <a:r>
              <a:rPr lang="es-PE" sz="2400" dirty="0"/>
              <a:t> </a:t>
            </a:r>
            <a:endParaRPr lang="es-PE" sz="2400" dirty="0" smtClean="0"/>
          </a:p>
          <a:p>
            <a:r>
              <a:rPr lang="es-PE" sz="2400" dirty="0" smtClean="0"/>
              <a:t>Comprensión </a:t>
            </a:r>
            <a:r>
              <a:rPr lang="es-PE" sz="2400" dirty="0"/>
              <a:t>del </a:t>
            </a:r>
            <a:r>
              <a:rPr lang="es-PE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espacio existencial </a:t>
            </a:r>
            <a:r>
              <a:rPr lang="es-PE" sz="2400" dirty="0"/>
              <a:t>de las diversas poblaciones (</a:t>
            </a:r>
            <a:r>
              <a:rPr lang="es-PE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habitar del otro/ </a:t>
            </a:r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diálogo</a:t>
            </a:r>
            <a:r>
              <a:rPr lang="es-PE" sz="2400" dirty="0" smtClean="0"/>
              <a:t>)</a:t>
            </a:r>
            <a:endParaRPr lang="es-PE" sz="2400" dirty="0"/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4715283" y="1199369"/>
            <a:ext cx="3886200" cy="4754160"/>
          </a:xfrm>
          <a:noFill/>
        </p:spPr>
        <p:txBody>
          <a:bodyPr>
            <a:normAutofit fontScale="77500" lnSpcReduction="20000"/>
          </a:bodyPr>
          <a:lstStyle/>
          <a:p>
            <a:r>
              <a:rPr lang="es-PE" sz="2400" dirty="0" smtClean="0"/>
              <a:t>Desarrollo </a:t>
            </a:r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desde lo local</a:t>
            </a:r>
            <a:r>
              <a:rPr lang="es-PE" sz="2400" dirty="0" smtClean="0"/>
              <a:t> hacia lo global</a:t>
            </a:r>
          </a:p>
          <a:p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Revalorización</a:t>
            </a:r>
            <a:r>
              <a:rPr lang="es-PE" sz="2400" dirty="0" smtClean="0"/>
              <a:t> y rescate de las </a:t>
            </a:r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raíces de la cultura local</a:t>
            </a:r>
          </a:p>
          <a:p>
            <a:r>
              <a:rPr lang="es-PE" sz="2400" dirty="0" smtClean="0"/>
              <a:t>El </a:t>
            </a:r>
            <a:r>
              <a:rPr lang="es-PE" sz="2400" dirty="0" err="1" smtClean="0"/>
              <a:t>ppal</a:t>
            </a:r>
            <a:r>
              <a:rPr lang="es-PE" sz="2400" dirty="0" smtClean="0"/>
              <a:t> recurso es el </a:t>
            </a:r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 humano</a:t>
            </a:r>
          </a:p>
          <a:p>
            <a:r>
              <a:rPr lang="es-PE" sz="2400" dirty="0" smtClean="0"/>
              <a:t>Gestionar </a:t>
            </a:r>
            <a:r>
              <a:rPr lang="es-PE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diversidad, desde la resiliencia</a:t>
            </a:r>
          </a:p>
          <a:p>
            <a:r>
              <a:rPr lang="es-PE" sz="2400" dirty="0" smtClean="0"/>
              <a:t>Nuevo enfoque de una </a:t>
            </a:r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planificación integrada </a:t>
            </a:r>
            <a:r>
              <a:rPr lang="es-PE" sz="2400" dirty="0" smtClean="0"/>
              <a:t>vinculada a los valores y RRNN, ecológico…</a:t>
            </a:r>
          </a:p>
          <a:p>
            <a:r>
              <a:rPr lang="es-PE" sz="2400" dirty="0" smtClean="0"/>
              <a:t>Concebir nuestras ciudades como </a:t>
            </a:r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centros de uso, intercambio, transformación y desperdicio de los </a:t>
            </a:r>
            <a:r>
              <a:rPr lang="es-PE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rrnn</a:t>
            </a:r>
            <a:endParaRPr lang="es-PE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Saber </a:t>
            </a:r>
            <a:r>
              <a:rPr lang="es-PE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prever, y prever para </a:t>
            </a:r>
            <a:r>
              <a:rPr lang="es-PE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gobernar</a:t>
            </a:r>
            <a:endParaRPr lang="es-PE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226978" y="6444199"/>
            <a:ext cx="1212173" cy="377825"/>
          </a:xfrm>
        </p:spPr>
        <p:txBody>
          <a:bodyPr/>
          <a:lstStyle/>
          <a:p>
            <a:fld id="{CA47F8AE-5558-49A2-A096-BD4BFC46A3BE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82733" y="6444199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15350" y="6444199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21</a:t>
            </a:fld>
            <a:endParaRPr lang="es-PE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495" y="1222229"/>
            <a:ext cx="3687900" cy="24737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feld 8"/>
          <p:cNvSpPr txBox="1">
            <a:spLocks noChangeArrowheads="1"/>
          </p:cNvSpPr>
          <p:nvPr/>
        </p:nvSpPr>
        <p:spPr bwMode="auto">
          <a:xfrm rot="16200000">
            <a:off x="-578287" y="2351383"/>
            <a:ext cx="257414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800" dirty="0"/>
              <a:t>Gráfico: Mafalda, web, 2016. Elaboración propia.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41678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7624" y="307164"/>
            <a:ext cx="7886700" cy="870876"/>
          </a:xfrm>
        </p:spPr>
        <p:txBody>
          <a:bodyPr>
            <a:normAutofit/>
          </a:bodyPr>
          <a:lstStyle/>
          <a:p>
            <a:pPr algn="ctr"/>
            <a:r>
              <a:rPr lang="es-P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Roles y Disparidad del Poder</a:t>
            </a:r>
            <a:endParaRPr lang="es-PE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Marcador de texto 10"/>
          <p:cNvSpPr>
            <a:spLocks noGrp="1"/>
          </p:cNvSpPr>
          <p:nvPr>
            <p:ph type="body" idx="1"/>
          </p:nvPr>
        </p:nvSpPr>
        <p:spPr>
          <a:xfrm>
            <a:off x="404993" y="2623912"/>
            <a:ext cx="2598780" cy="823912"/>
          </a:xfrm>
        </p:spPr>
        <p:txBody>
          <a:bodyPr/>
          <a:lstStyle/>
          <a:p>
            <a:r>
              <a:rPr lang="es-PE" dirty="0" smtClean="0"/>
              <a:t>Rol de diseñadores y Planificadores</a:t>
            </a:r>
            <a:endParaRPr lang="es-PE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"/>
          </p:nvPr>
        </p:nvSpPr>
        <p:spPr>
          <a:xfrm>
            <a:off x="5989652" y="2828833"/>
            <a:ext cx="2892188" cy="492036"/>
          </a:xfrm>
        </p:spPr>
        <p:txBody>
          <a:bodyPr/>
          <a:lstStyle/>
          <a:p>
            <a:r>
              <a:rPr lang="es-PE" dirty="0" smtClean="0"/>
              <a:t>Disparidad de Poder</a:t>
            </a:r>
            <a:endParaRPr lang="es-PE" dirty="0"/>
          </a:p>
        </p:txBody>
      </p:sp>
      <p:sp>
        <p:nvSpPr>
          <p:cNvPr id="14" name="Marcador de contenido 11"/>
          <p:cNvSpPr>
            <a:spLocks noGrp="1"/>
          </p:cNvSpPr>
          <p:nvPr>
            <p:ph sz="quarter" idx="4"/>
          </p:nvPr>
        </p:nvSpPr>
        <p:spPr>
          <a:xfrm>
            <a:off x="6561331" y="3348753"/>
            <a:ext cx="2072679" cy="667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E" i="1" dirty="0" smtClean="0"/>
              <a:t>Diversos intereses de cada grupo</a:t>
            </a:r>
            <a:endParaRPr lang="es-PE" i="1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280455" y="6395434"/>
            <a:ext cx="1212173" cy="377825"/>
          </a:xfrm>
        </p:spPr>
        <p:txBody>
          <a:bodyPr/>
          <a:lstStyle/>
          <a:p>
            <a:fld id="{8D6CE0DA-1BF6-40BA-BBAB-20D130E0C1E1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4739" y="6395434"/>
            <a:ext cx="5990311" cy="377825"/>
          </a:xfrm>
        </p:spPr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68827" y="6395434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22</a:t>
            </a:fld>
            <a:endParaRPr lang="es-PE"/>
          </a:p>
        </p:txBody>
      </p:sp>
      <p:sp>
        <p:nvSpPr>
          <p:cNvPr id="7" name="Triángulo isósceles 6"/>
          <p:cNvSpPr/>
          <p:nvPr/>
        </p:nvSpPr>
        <p:spPr>
          <a:xfrm>
            <a:off x="2835577" y="2270703"/>
            <a:ext cx="3370792" cy="2642058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CuadroTexto 7"/>
          <p:cNvSpPr txBox="1"/>
          <p:nvPr/>
        </p:nvSpPr>
        <p:spPr>
          <a:xfrm>
            <a:off x="3249504" y="1577827"/>
            <a:ext cx="254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PE" sz="3200" dirty="0"/>
              <a:t>Sociedad Civil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308249" y="5116420"/>
            <a:ext cx="2591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PE" dirty="0"/>
              <a:t>Sector </a:t>
            </a:r>
            <a:r>
              <a:rPr lang="es-PE" sz="3200" dirty="0"/>
              <a:t>Público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475458" y="5116420"/>
            <a:ext cx="2724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Privado</a:t>
            </a:r>
            <a:endParaRPr lang="es-PE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lecha curvada hacia arriba 15"/>
          <p:cNvSpPr/>
          <p:nvPr/>
        </p:nvSpPr>
        <p:spPr>
          <a:xfrm rot="1485187">
            <a:off x="1446240" y="3847330"/>
            <a:ext cx="1634750" cy="544544"/>
          </a:xfrm>
          <a:prstGeom prst="curvedUpArrow">
            <a:avLst>
              <a:gd name="adj1" fmla="val 25000"/>
              <a:gd name="adj2" fmla="val 50000"/>
              <a:gd name="adj3" fmla="val 21285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Marcador de contenido 11"/>
          <p:cNvSpPr>
            <a:spLocks noGrp="1"/>
          </p:cNvSpPr>
          <p:nvPr>
            <p:ph sz="half" idx="2"/>
          </p:nvPr>
        </p:nvSpPr>
        <p:spPr>
          <a:xfrm>
            <a:off x="3538545" y="4366068"/>
            <a:ext cx="1852347" cy="3430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2400" i="1" dirty="0" smtClean="0">
                <a:solidFill>
                  <a:schemeClr val="bg2"/>
                </a:solidFill>
              </a:rPr>
              <a:t>Gobernanza</a:t>
            </a:r>
            <a:endParaRPr lang="es-PE" sz="24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5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  <p:bldP spid="14" grpId="0" build="p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628650" y="499600"/>
            <a:ext cx="7886700" cy="803047"/>
          </a:xfrm>
        </p:spPr>
        <p:txBody>
          <a:bodyPr>
            <a:normAutofit/>
          </a:bodyPr>
          <a:lstStyle/>
          <a:p>
            <a:pPr algn="ctr"/>
            <a:r>
              <a:rPr lang="es-PE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Proyectar y construir desde la </a:t>
            </a:r>
            <a:r>
              <a:rPr lang="es-PE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resiliencia</a:t>
            </a:r>
            <a:endParaRPr lang="es-PE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half" idx="1"/>
          </p:nvPr>
        </p:nvSpPr>
        <p:spPr>
          <a:xfrm>
            <a:off x="518161" y="1666675"/>
            <a:ext cx="3813048" cy="283606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Transformar vulnerabilidades </a:t>
            </a:r>
            <a:r>
              <a:rPr lang="es-PE" dirty="0"/>
              <a:t>en oportunidades</a:t>
            </a:r>
          </a:p>
          <a:p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Planificar para la resiliencia </a:t>
            </a:r>
            <a:r>
              <a:rPr lang="es-PE" dirty="0"/>
              <a:t>(no sólo físico-geográfica sino institucional)  </a:t>
            </a:r>
          </a:p>
          <a:p>
            <a:r>
              <a:rPr lang="es-PE" dirty="0"/>
              <a:t>Más que </a:t>
            </a:r>
            <a:r>
              <a:rPr lang="es-P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adaptación</a:t>
            </a:r>
            <a:r>
              <a:rPr lang="es-PE" dirty="0"/>
              <a:t>, es auto-organización y </a:t>
            </a:r>
            <a:r>
              <a:rPr lang="es-PE" dirty="0" err="1"/>
              <a:t>transformabilidad</a:t>
            </a:r>
            <a:r>
              <a:rPr lang="es-PE" dirty="0"/>
              <a:t> 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half" idx="2"/>
          </p:nvPr>
        </p:nvSpPr>
        <p:spPr>
          <a:xfrm>
            <a:off x="4532763" y="1788812"/>
            <a:ext cx="3982587" cy="3599226"/>
          </a:xfrm>
          <a:noFill/>
        </p:spPr>
        <p:txBody>
          <a:bodyPr>
            <a:normAutofit/>
          </a:bodyPr>
          <a:lstStyle/>
          <a:p>
            <a:r>
              <a:rPr lang="es-PE" dirty="0" smtClean="0"/>
              <a:t>Es </a:t>
            </a:r>
            <a:r>
              <a:rPr lang="es-P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complejo</a:t>
            </a:r>
            <a:r>
              <a:rPr lang="es-PE" dirty="0" smtClean="0"/>
              <a:t> – cómo hacerlo con escasos $</a:t>
            </a:r>
            <a:endParaRPr lang="es-PE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PE" dirty="0" smtClean="0"/>
              <a:t>En el sur*: </a:t>
            </a:r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creatividad y planeamiento económico estratégico</a:t>
            </a:r>
          </a:p>
          <a:p>
            <a:r>
              <a:rPr lang="es-PE" dirty="0" smtClean="0"/>
              <a:t>Desastres naturales + </a:t>
            </a:r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estrés crónico citadino </a:t>
            </a:r>
            <a:r>
              <a:rPr lang="es-PE" dirty="0" smtClean="0"/>
              <a:t>(inequidad/violencia/ineficiencia de sistemas transporte…)</a:t>
            </a:r>
          </a:p>
          <a:p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Gestionar la convivencia en la diversidad...</a:t>
            </a:r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226978" y="6393093"/>
            <a:ext cx="1212173" cy="377825"/>
          </a:xfrm>
        </p:spPr>
        <p:txBody>
          <a:bodyPr/>
          <a:lstStyle/>
          <a:p>
            <a:fld id="{59203523-43EA-4AF4-9845-8DB8D08D683C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17567" y="6393093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15350" y="6393093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23</a:t>
            </a:fld>
            <a:endParaRPr lang="es-PE"/>
          </a:p>
        </p:txBody>
      </p:sp>
      <p:sp>
        <p:nvSpPr>
          <p:cNvPr id="2" name="CuadroTexto 1"/>
          <p:cNvSpPr txBox="1"/>
          <p:nvPr/>
        </p:nvSpPr>
        <p:spPr>
          <a:xfrm>
            <a:off x="725584" y="5629929"/>
            <a:ext cx="1638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200" i="1" dirty="0" smtClean="0"/>
              <a:t>* Referido al Sur Global</a:t>
            </a:r>
            <a:endParaRPr lang="es-PE" sz="1200" i="1" dirty="0"/>
          </a:p>
        </p:txBody>
      </p:sp>
    </p:spTree>
    <p:extLst>
      <p:ext uri="{BB962C8B-B14F-4D97-AF65-F5344CB8AC3E}">
        <p14:creationId xmlns:p14="http://schemas.microsoft.com/office/powerpoint/2010/main" val="40989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5360" y="566057"/>
            <a:ext cx="7886700" cy="784345"/>
          </a:xfrm>
        </p:spPr>
        <p:txBody>
          <a:bodyPr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Conclusiones 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0152" y="1226672"/>
            <a:ext cx="7397115" cy="3596067"/>
          </a:xfrm>
        </p:spPr>
        <p:txBody>
          <a:bodyPr>
            <a:normAutofit/>
          </a:bodyPr>
          <a:lstStyle/>
          <a:p>
            <a:r>
              <a:rPr lang="es-PE" dirty="0" smtClean="0"/>
              <a:t>Construir </a:t>
            </a:r>
            <a:r>
              <a:rPr lang="es-PE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desde la resiliencia</a:t>
            </a:r>
          </a:p>
          <a:p>
            <a:r>
              <a:rPr lang="es-PE" dirty="0" smtClean="0"/>
              <a:t>Valorar lo local – </a:t>
            </a:r>
            <a:r>
              <a:rPr lang="es-PE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riqueza de nuestra diversidad</a:t>
            </a:r>
          </a:p>
          <a:p>
            <a:r>
              <a:rPr lang="es-PE" dirty="0" smtClean="0"/>
              <a:t>Gestionar la </a:t>
            </a:r>
            <a:r>
              <a:rPr lang="es-PE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convivencia en la diversidad</a:t>
            </a:r>
          </a:p>
          <a:p>
            <a:r>
              <a:rPr lang="es-PE" dirty="0" smtClean="0"/>
              <a:t>La </a:t>
            </a:r>
            <a:r>
              <a:rPr lang="es-PE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ciudad locus privilegiado de diversidades</a:t>
            </a:r>
            <a:r>
              <a:rPr lang="es-PE" dirty="0" smtClean="0"/>
              <a:t>. Evitar </a:t>
            </a:r>
            <a:r>
              <a:rPr lang="es-PE" dirty="0" err="1" smtClean="0"/>
              <a:t>ghettos</a:t>
            </a:r>
            <a:r>
              <a:rPr lang="es-PE" dirty="0" smtClean="0"/>
              <a:t> desarticulados</a:t>
            </a:r>
          </a:p>
          <a:p>
            <a:r>
              <a:rPr lang="es-PE" dirty="0" smtClean="0"/>
              <a:t>La </a:t>
            </a:r>
            <a:r>
              <a:rPr lang="es-PE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ciudad</a:t>
            </a:r>
            <a:r>
              <a:rPr lang="es-PE" b="1" dirty="0" smtClean="0">
                <a:solidFill>
                  <a:srgbClr val="92D050"/>
                </a:solidFill>
              </a:rPr>
              <a:t> </a:t>
            </a:r>
            <a:r>
              <a:rPr lang="es-PE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espacio intercultural</a:t>
            </a:r>
          </a:p>
          <a:p>
            <a:r>
              <a:rPr lang="es-PE" dirty="0" smtClean="0"/>
              <a:t>El </a:t>
            </a:r>
            <a:r>
              <a:rPr lang="es-PE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poder del conocimiento </a:t>
            </a:r>
            <a:r>
              <a:rPr lang="es-PE" dirty="0"/>
              <a:t>– Educación</a:t>
            </a:r>
          </a:p>
          <a:p>
            <a:endParaRPr lang="es-PE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7223688" y="6323423"/>
            <a:ext cx="1212173" cy="377825"/>
          </a:xfrm>
        </p:spPr>
        <p:txBody>
          <a:bodyPr/>
          <a:lstStyle/>
          <a:p>
            <a:fld id="{A50AA7FF-DFAE-457D-B62F-0812A729D305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6275" y="6323423"/>
            <a:ext cx="5990311" cy="377825"/>
          </a:xfrm>
        </p:spPr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12060" y="6323423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24</a:t>
            </a:fld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 r="7185"/>
          <a:stretch/>
        </p:blipFill>
        <p:spPr>
          <a:xfrm>
            <a:off x="3923212" y="3322056"/>
            <a:ext cx="3496491" cy="33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914400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170" y="278675"/>
            <a:ext cx="7772400" cy="1339314"/>
          </a:xfrm>
        </p:spPr>
        <p:txBody>
          <a:bodyPr>
            <a:normAutofit fontScale="90000"/>
          </a:bodyPr>
          <a:lstStyle/>
          <a:p>
            <a:pPr algn="ctr"/>
            <a:r>
              <a:rPr lang="es-PE" sz="88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 !</a:t>
            </a:r>
            <a:endParaRPr lang="es-PE" sz="88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52120" y="5486400"/>
            <a:ext cx="5416732" cy="827313"/>
          </a:xfrm>
        </p:spPr>
        <p:txBody>
          <a:bodyPr>
            <a:no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s-PE" sz="1600" dirty="0" smtClean="0"/>
              <a:t>MAESTRIA EN ARQUITECTURA Y SOSTENIBILIDAD - MAS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es-PE" sz="1600" dirty="0" smtClean="0"/>
              <a:t>mas.coord@urp.edu.pe</a:t>
            </a:r>
          </a:p>
          <a:p>
            <a:pPr marL="0" indent="0" algn="ctr">
              <a:buNone/>
            </a:pPr>
            <a:r>
              <a:rPr lang="es-PE" sz="1600" dirty="0" err="1" smtClean="0"/>
              <a:t>tanitholortegui@yahoo.de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274181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1489166"/>
            <a:ext cx="9144000" cy="5368834"/>
            <a:chOff x="254704" y="0"/>
            <a:chExt cx="11662851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04" y="0"/>
              <a:ext cx="1166285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3"/>
            <p:cNvSpPr txBox="1">
              <a:spLocks noChangeArrowheads="1"/>
            </p:cNvSpPr>
            <p:nvPr/>
          </p:nvSpPr>
          <p:spPr bwMode="auto">
            <a:xfrm rot="16200000">
              <a:off x="-147097" y="5174610"/>
              <a:ext cx="1080189" cy="276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es-PE" sz="1200" i="1" dirty="0">
                  <a:latin typeface="Calibri" panose="020F0502020204030204" pitchFamily="34" charset="0"/>
                </a:rPr>
                <a:t>Foto NASA</a:t>
              </a:r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156758"/>
            <a:ext cx="7772400" cy="748934"/>
          </a:xfrm>
        </p:spPr>
        <p:txBody>
          <a:bodyPr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Marcador de contenido 9"/>
          <p:cNvSpPr>
            <a:spLocks noGrp="1"/>
          </p:cNvSpPr>
          <p:nvPr>
            <p:ph idx="1"/>
          </p:nvPr>
        </p:nvSpPr>
        <p:spPr>
          <a:xfrm>
            <a:off x="2052765" y="822897"/>
            <a:ext cx="5038469" cy="522753"/>
          </a:xfrm>
        </p:spPr>
        <p:txBody>
          <a:bodyPr/>
          <a:lstStyle/>
          <a:p>
            <a:pPr marL="0" indent="0">
              <a:buNone/>
            </a:pPr>
            <a:r>
              <a:rPr lang="es-PE" dirty="0">
                <a:hlinkClick r:id="rId3"/>
              </a:rPr>
              <a:t>https://www.youtube.com/watch?v=SlPMazkrABY</a:t>
            </a:r>
            <a:endParaRPr lang="es-PE" dirty="0" smtClean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7272650" y="6358258"/>
            <a:ext cx="1212173" cy="377825"/>
          </a:xfrm>
        </p:spPr>
        <p:txBody>
          <a:bodyPr/>
          <a:lstStyle/>
          <a:p>
            <a:fld id="{170DFA28-7CF4-4997-832D-B15B6F898E87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108426" y="6358258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561022" y="6358258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658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0863" y="3940548"/>
            <a:ext cx="6780575" cy="1937172"/>
          </a:xfrm>
        </p:spPr>
        <p:txBody>
          <a:bodyPr>
            <a:normAutofit fontScale="92500" lnSpcReduction="10000"/>
          </a:bodyPr>
          <a:lstStyle/>
          <a:p>
            <a:r>
              <a:rPr lang="es-PE" b="1" i="1" dirty="0" smtClean="0"/>
              <a:t>No estamos listos </a:t>
            </a:r>
            <a:r>
              <a:rPr lang="es-PE" dirty="0" smtClean="0"/>
              <a:t>para tal crecimiento </a:t>
            </a:r>
            <a:r>
              <a:rPr lang="es-PE" dirty="0" smtClean="0"/>
              <a:t>masivo ?</a:t>
            </a:r>
            <a:endParaRPr lang="es-PE" dirty="0" smtClean="0"/>
          </a:p>
          <a:p>
            <a:r>
              <a:rPr lang="es-PE" dirty="0" smtClean="0"/>
              <a:t>Es preciso </a:t>
            </a:r>
            <a:r>
              <a:rPr lang="es-PE" b="1" i="1" dirty="0" smtClean="0"/>
              <a:t>Evolucionar</a:t>
            </a:r>
            <a:r>
              <a:rPr lang="es-PE" dirty="0" smtClean="0"/>
              <a:t> en: Planificación, diseño y gobernanza urbana</a:t>
            </a:r>
          </a:p>
          <a:p>
            <a:r>
              <a:rPr lang="es-PE" dirty="0" smtClean="0"/>
              <a:t>Las ciudades se construyen </a:t>
            </a:r>
            <a:r>
              <a:rPr lang="es-PE" b="1" i="1" dirty="0" smtClean="0"/>
              <a:t>para la </a:t>
            </a:r>
            <a:r>
              <a:rPr lang="es-PE" b="1" i="1" dirty="0" smtClean="0"/>
              <a:t>gente </a:t>
            </a:r>
            <a:r>
              <a:rPr lang="es-PE" dirty="0" smtClean="0"/>
              <a:t>--- </a:t>
            </a:r>
            <a:r>
              <a:rPr lang="es-PE" dirty="0" smtClean="0"/>
              <a:t>es preciso incorporar la inteligencia colectiva de los ciudadanos</a:t>
            </a:r>
            <a:endParaRPr lang="es-PE" dirty="0"/>
          </a:p>
          <a:p>
            <a:pPr marL="0" indent="0" algn="ctr">
              <a:buNone/>
            </a:pPr>
            <a:r>
              <a:rPr lang="es-P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ciudades son los sistemas más complejos que los humanos hemos creado</a:t>
            </a:r>
          </a:p>
        </p:txBody>
      </p:sp>
      <p:sp>
        <p:nvSpPr>
          <p:cNvPr id="20" name="Marcador de fecha 19"/>
          <p:cNvSpPr>
            <a:spLocks noGrp="1"/>
          </p:cNvSpPr>
          <p:nvPr>
            <p:ph type="dt" sz="half" idx="10"/>
          </p:nvPr>
        </p:nvSpPr>
        <p:spPr>
          <a:xfrm>
            <a:off x="7261808" y="6331387"/>
            <a:ext cx="1212173" cy="377825"/>
          </a:xfrm>
        </p:spPr>
        <p:txBody>
          <a:bodyPr/>
          <a:lstStyle/>
          <a:p>
            <a:fld id="{A4D47FBD-63BB-4035-83EF-87CA091AD1BA}" type="datetime1">
              <a:rPr lang="es-PE" smtClean="0"/>
              <a:t>27/11/2019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126275" y="6352908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550180" y="6331387"/>
            <a:ext cx="417516" cy="377825"/>
          </a:xfrm>
        </p:spPr>
        <p:txBody>
          <a:bodyPr/>
          <a:lstStyle/>
          <a:p>
            <a:fld id="{4A43982B-900E-46FE-8834-0C6A0963CD5E}" type="slidenum">
              <a:rPr lang="es-PE" smtClean="0"/>
              <a:t>4</a:t>
            </a:fld>
            <a:endParaRPr lang="es-PE"/>
          </a:p>
        </p:txBody>
      </p:sp>
      <p:grpSp>
        <p:nvGrpSpPr>
          <p:cNvPr id="21" name="Grupo 20"/>
          <p:cNvGrpSpPr/>
          <p:nvPr/>
        </p:nvGrpSpPr>
        <p:grpSpPr>
          <a:xfrm>
            <a:off x="619691" y="319858"/>
            <a:ext cx="8348005" cy="3158923"/>
            <a:chOff x="619691" y="319858"/>
            <a:chExt cx="8348005" cy="3158923"/>
          </a:xfrm>
        </p:grpSpPr>
        <p:grpSp>
          <p:nvGrpSpPr>
            <p:cNvPr id="14" name="Grupo 13"/>
            <p:cNvGrpSpPr/>
            <p:nvPr/>
          </p:nvGrpSpPr>
          <p:grpSpPr>
            <a:xfrm>
              <a:off x="619691" y="319858"/>
              <a:ext cx="8348005" cy="3158923"/>
              <a:chOff x="1925342" y="-54748"/>
              <a:chExt cx="8507532" cy="3355334"/>
            </a:xfrm>
          </p:grpSpPr>
          <p:pic>
            <p:nvPicPr>
              <p:cNvPr id="15" name="Imagen 1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33595" y="-54748"/>
                <a:ext cx="4299279" cy="3158860"/>
              </a:xfrm>
              <a:prstGeom prst="rect">
                <a:avLst/>
              </a:prstGeom>
            </p:spPr>
          </p:pic>
          <p:sp>
            <p:nvSpPr>
              <p:cNvPr id="16" name="Rectángulo 15"/>
              <p:cNvSpPr/>
              <p:nvPr/>
            </p:nvSpPr>
            <p:spPr>
              <a:xfrm>
                <a:off x="1925342" y="3104438"/>
                <a:ext cx="1959963" cy="1961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600" dirty="0"/>
                  <a:t>Fuente: Tanith </a:t>
                </a:r>
                <a:r>
                  <a:rPr lang="es-PE" sz="600" dirty="0" err="1"/>
                  <a:t>Olórtegui</a:t>
                </a:r>
                <a:r>
                  <a:rPr lang="es-PE" sz="600" dirty="0"/>
                  <a:t>, Curso DUS </a:t>
                </a:r>
                <a:r>
                  <a:rPr lang="es-PE" sz="600" dirty="0" smtClean="0"/>
                  <a:t>2017-II/ ONU 2017</a:t>
                </a:r>
                <a:endParaRPr lang="es-PE" sz="600" dirty="0"/>
              </a:p>
            </p:txBody>
          </p:sp>
        </p:grpSp>
        <p:grpSp>
          <p:nvGrpSpPr>
            <p:cNvPr id="19" name="Grupo 18"/>
            <p:cNvGrpSpPr/>
            <p:nvPr/>
          </p:nvGrpSpPr>
          <p:grpSpPr>
            <a:xfrm>
              <a:off x="729512" y="1071155"/>
              <a:ext cx="3934809" cy="2250892"/>
              <a:chOff x="1707680" y="1630711"/>
              <a:chExt cx="2956641" cy="1691335"/>
            </a:xfrm>
          </p:grpSpPr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4861" y="1630711"/>
                <a:ext cx="2949460" cy="1691335"/>
              </a:xfrm>
              <a:prstGeom prst="rect">
                <a:avLst/>
              </a:prstGeom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1707680" y="2028102"/>
                <a:ext cx="573080" cy="34689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PE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30%</a:t>
                </a:r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3661969" y="2068028"/>
                <a:ext cx="573080" cy="34689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PE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70%</a:t>
                </a: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2691592" y="2070056"/>
                <a:ext cx="573080" cy="34689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PE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50%</a:t>
                </a:r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1830518" y="2095457"/>
                <a:ext cx="658043" cy="300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351" dirty="0"/>
                  <a:t>1900</a:t>
                </a:r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3771673" y="2133845"/>
                <a:ext cx="622127" cy="300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351" dirty="0"/>
                  <a:t>2050</a:t>
                </a:r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2759690" y="2133153"/>
                <a:ext cx="658043" cy="300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351" dirty="0"/>
                  <a:t>2007</a:t>
                </a:r>
              </a:p>
            </p:txBody>
          </p:sp>
          <p:cxnSp>
            <p:nvCxnSpPr>
              <p:cNvPr id="17" name="Conector recto de flecha 16"/>
              <p:cNvCxnSpPr/>
              <p:nvPr/>
            </p:nvCxnSpPr>
            <p:spPr>
              <a:xfrm flipV="1">
                <a:off x="1714861" y="2387113"/>
                <a:ext cx="1947107" cy="92699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CuadroTexto 1"/>
          <p:cNvSpPr txBox="1"/>
          <p:nvPr/>
        </p:nvSpPr>
        <p:spPr>
          <a:xfrm>
            <a:off x="829088" y="128498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10%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2117321" y="129103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+50%</a:t>
            </a:r>
            <a:endParaRPr lang="es-PE" dirty="0">
              <a:solidFill>
                <a:schemeClr val="bg1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3448529" y="1345955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dirty="0" smtClean="0">
                <a:solidFill>
                  <a:schemeClr val="bg1"/>
                </a:solidFill>
              </a:rPr>
              <a:t>75%</a:t>
            </a:r>
            <a:endParaRPr lang="es-P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1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1" y="130629"/>
            <a:ext cx="8316311" cy="667122"/>
          </a:xfrm>
        </p:spPr>
        <p:txBody>
          <a:bodyPr>
            <a:normAutofit/>
          </a:bodyPr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URBANOS Y MANEJO SOSTENIBLE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contenido 1"/>
          <p:cNvSpPr>
            <a:spLocks noGrp="1"/>
          </p:cNvSpPr>
          <p:nvPr>
            <p:ph idx="1"/>
          </p:nvPr>
        </p:nvSpPr>
        <p:spPr>
          <a:xfrm>
            <a:off x="461823" y="1980374"/>
            <a:ext cx="1760160" cy="590103"/>
          </a:xfrm>
        </p:spPr>
        <p:txBody>
          <a:bodyPr/>
          <a:lstStyle/>
          <a:p>
            <a:pPr marL="82151" indent="0">
              <a:buNone/>
            </a:pPr>
            <a:r>
              <a:rPr lang="es-PE" dirty="0" smtClean="0"/>
              <a:t>Contaminación</a:t>
            </a:r>
            <a:endParaRPr lang="es-PE" dirty="0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7276382" y="6375675"/>
            <a:ext cx="1212173" cy="377825"/>
          </a:xfrm>
        </p:spPr>
        <p:txBody>
          <a:bodyPr/>
          <a:lstStyle/>
          <a:p>
            <a:fld id="{22D3C95F-5E3F-43A3-BD12-C3F6FD415D01}" type="datetime1">
              <a:rPr lang="es-PE" smtClean="0"/>
              <a:t>27/11/2019</a:t>
            </a:fld>
            <a:endParaRPr lang="es-PE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>
          <a:xfrm>
            <a:off x="117567" y="6375675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8564754" y="6375675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5</a:t>
            </a:fld>
            <a:endParaRPr lang="es-PE"/>
          </a:p>
        </p:txBody>
      </p:sp>
      <p:grpSp>
        <p:nvGrpSpPr>
          <p:cNvPr id="7" name="Grupo 6"/>
          <p:cNvGrpSpPr/>
          <p:nvPr/>
        </p:nvGrpSpPr>
        <p:grpSpPr>
          <a:xfrm>
            <a:off x="5389819" y="2590785"/>
            <a:ext cx="4054420" cy="2106296"/>
            <a:chOff x="5389819" y="2669165"/>
            <a:chExt cx="4054420" cy="2106296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9819" y="2669165"/>
              <a:ext cx="3429000" cy="2017123"/>
            </a:xfrm>
            <a:prstGeom prst="rect">
              <a:avLst/>
            </a:prstGeom>
          </p:spPr>
        </p:pic>
        <p:sp>
          <p:nvSpPr>
            <p:cNvPr id="13" name="Marcador de contenido 1"/>
            <p:cNvSpPr txBox="1">
              <a:spLocks/>
            </p:cNvSpPr>
            <p:nvPr/>
          </p:nvSpPr>
          <p:spPr bwMode="auto">
            <a:xfrm>
              <a:off x="7270671" y="4305696"/>
              <a:ext cx="2173568" cy="46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>
              <a:lvl1pPr marL="365125" indent="-255588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0713" indent="-228600" algn="l" rtl="0" eaLnBrk="0" fontAlgn="base" hangingPunct="0">
                <a:spcBef>
                  <a:spcPts val="325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◦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8838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02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82151" indent="0" algn="ctr">
                <a:buNone/>
              </a:pPr>
              <a:r>
                <a:rPr lang="es-PE" sz="2025" dirty="0"/>
                <a:t>Desempleo	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-96906" y="2582498"/>
            <a:ext cx="2475979" cy="2064669"/>
            <a:chOff x="-96907" y="2670661"/>
            <a:chExt cx="2475979" cy="2064669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811" y="2670661"/>
              <a:ext cx="2020261" cy="2015627"/>
            </a:xfrm>
            <a:prstGeom prst="rect">
              <a:avLst/>
            </a:prstGeom>
          </p:spPr>
        </p:pic>
        <p:sp>
          <p:nvSpPr>
            <p:cNvPr id="11" name="Marcador de contenido 1"/>
            <p:cNvSpPr txBox="1">
              <a:spLocks/>
            </p:cNvSpPr>
            <p:nvPr/>
          </p:nvSpPr>
          <p:spPr>
            <a:xfrm>
              <a:off x="-96907" y="4145227"/>
              <a:ext cx="1941215" cy="59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1" rIns="68580" bIns="34291" numCol="1" rtlCol="0" anchor="t" anchorCtr="0" compatLnSpc="1">
              <a:prstTxWarp prst="textNoShape">
                <a:avLst/>
              </a:prstTxWarp>
              <a:normAutofit fontScale="92500" lnSpcReduction="20000"/>
            </a:bodyPr>
            <a:lstStyle>
              <a:lvl1pPr marL="2857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8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6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2001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4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5430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002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82151" indent="0" algn="ctr" defTabSz="9144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SzPct val="68000"/>
                <a:buFont typeface="Wingdings 3" pitchFamily="18" charset="2"/>
                <a:buNone/>
              </a:pPr>
              <a:r>
                <a:rPr lang="es-PE" sz="2025" dirty="0" smtClean="0"/>
                <a:t>Inadecuada </a:t>
              </a:r>
            </a:p>
            <a:p>
              <a:pPr marL="82151" indent="0" algn="ctr" defTabSz="9144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SzPct val="68000"/>
                <a:buFont typeface="Wingdings 3" pitchFamily="18" charset="2"/>
                <a:buNone/>
              </a:pPr>
              <a:r>
                <a:rPr lang="es-PE" sz="2025" dirty="0" smtClean="0"/>
                <a:t>vivienda	</a:t>
              </a:r>
              <a:endParaRPr lang="es-PE" sz="2025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2162871" y="2584632"/>
            <a:ext cx="3245435" cy="2023276"/>
            <a:chOff x="2162871" y="2663012"/>
            <a:chExt cx="3245435" cy="2023276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9073" y="2670661"/>
              <a:ext cx="3029233" cy="2015627"/>
            </a:xfrm>
            <a:prstGeom prst="rect">
              <a:avLst/>
            </a:prstGeom>
          </p:spPr>
        </p:pic>
        <p:sp>
          <p:nvSpPr>
            <p:cNvPr id="12" name="Marcador de contenido 1"/>
            <p:cNvSpPr txBox="1">
              <a:spLocks/>
            </p:cNvSpPr>
            <p:nvPr/>
          </p:nvSpPr>
          <p:spPr bwMode="auto">
            <a:xfrm>
              <a:off x="2162871" y="2663012"/>
              <a:ext cx="1786031" cy="59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>
              <a:lvl1pPr marL="365125" indent="-255588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0713" indent="-228600" algn="l" rtl="0" eaLnBrk="0" fontAlgn="base" hangingPunct="0">
                <a:spcBef>
                  <a:spcPts val="325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◦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8838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02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82151" indent="0" algn="ctr">
                <a:buNone/>
              </a:pPr>
              <a:r>
                <a:rPr lang="es-PE" sz="2025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Desigualdad social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498220" y="4607907"/>
            <a:ext cx="2697968" cy="1847710"/>
            <a:chOff x="173827" y="4388806"/>
            <a:chExt cx="2697968" cy="1847710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827" y="4388806"/>
              <a:ext cx="2697968" cy="1798644"/>
            </a:xfrm>
            <a:prstGeom prst="rect">
              <a:avLst/>
            </a:prstGeom>
          </p:spPr>
        </p:pic>
        <p:sp>
          <p:nvSpPr>
            <p:cNvPr id="19" name="Marcador de contenido 1"/>
            <p:cNvSpPr txBox="1">
              <a:spLocks/>
            </p:cNvSpPr>
            <p:nvPr/>
          </p:nvSpPr>
          <p:spPr>
            <a:xfrm>
              <a:off x="358811" y="5459324"/>
              <a:ext cx="2245903" cy="7771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857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8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6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2001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4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5430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002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82151" indent="0" algn="ctr">
                <a:buFont typeface="Arial"/>
                <a:buNone/>
              </a:pPr>
              <a:r>
                <a:rPr lang="es-PE" sz="2025" smtClean="0"/>
                <a:t>Atención</a:t>
              </a:r>
              <a:r>
                <a:rPr lang="es-PE" smtClean="0"/>
                <a:t> </a:t>
              </a:r>
              <a:r>
                <a:rPr lang="es-PE" sz="2025" smtClean="0"/>
                <a:t>médica precaria</a:t>
              </a:r>
              <a:endParaRPr lang="es-PE" sz="2025" dirty="0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2773430" y="4604370"/>
            <a:ext cx="3178441" cy="2022423"/>
            <a:chOff x="2449037" y="4385269"/>
            <a:chExt cx="3178441" cy="2022423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1799" y="4385269"/>
              <a:ext cx="2755679" cy="1804315"/>
            </a:xfrm>
            <a:prstGeom prst="rect">
              <a:avLst/>
            </a:prstGeom>
          </p:spPr>
        </p:pic>
        <p:sp>
          <p:nvSpPr>
            <p:cNvPr id="20" name="Marcador de contenido 1"/>
            <p:cNvSpPr txBox="1">
              <a:spLocks/>
            </p:cNvSpPr>
            <p:nvPr/>
          </p:nvSpPr>
          <p:spPr bwMode="auto">
            <a:xfrm>
              <a:off x="2449037" y="5817589"/>
              <a:ext cx="2971736" cy="59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>
              <a:lvl1pPr marL="365125" indent="-255588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0713" indent="-228600" algn="l" rtl="0" eaLnBrk="0" fontAlgn="base" hangingPunct="0">
                <a:spcBef>
                  <a:spcPts val="325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◦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8838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02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82151" indent="0" algn="ctr">
                <a:buNone/>
              </a:pPr>
              <a:r>
                <a:rPr lang="es-PE" sz="2025" dirty="0"/>
                <a:t>Educación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5634507" y="4604369"/>
            <a:ext cx="3067789" cy="2105411"/>
            <a:chOff x="5310114" y="4385268"/>
            <a:chExt cx="3067789" cy="2105411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7478" y="4385268"/>
              <a:ext cx="2750425" cy="1824628"/>
            </a:xfrm>
            <a:prstGeom prst="rect">
              <a:avLst/>
            </a:prstGeom>
          </p:spPr>
        </p:pic>
        <p:sp>
          <p:nvSpPr>
            <p:cNvPr id="21" name="Marcador de contenido 1"/>
            <p:cNvSpPr txBox="1">
              <a:spLocks/>
            </p:cNvSpPr>
            <p:nvPr/>
          </p:nvSpPr>
          <p:spPr bwMode="auto">
            <a:xfrm>
              <a:off x="5310114" y="5900576"/>
              <a:ext cx="2971736" cy="590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>
              <a:lvl1pPr marL="365125" indent="-255588" algn="l" rtl="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0713" indent="-228600" algn="l" rtl="0" eaLnBrk="0" fontAlgn="base" hangingPunct="0">
                <a:spcBef>
                  <a:spcPts val="325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◦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8838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43000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-228600" algn="l" rtl="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6002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574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86000" indent="-228600" algn="l" rtl="0" eaLnBrk="1" latinLnBrk="0" hangingPunct="1">
                <a:spcBef>
                  <a:spcPts val="350"/>
                </a:spcBef>
                <a:buClr>
                  <a:schemeClr val="accent3"/>
                </a:buClr>
                <a:buFont typeface="Wingdings 2"/>
                <a:buChar char=""/>
                <a:defRPr kumimoji="0"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82151" indent="0" algn="ctr">
                <a:buNone/>
              </a:pPr>
              <a:r>
                <a:rPr lang="es-PE" sz="2025" dirty="0"/>
                <a:t>Infraestructura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2717479" y="719370"/>
            <a:ext cx="2811139" cy="1934768"/>
            <a:chOff x="2717479" y="719370"/>
            <a:chExt cx="2811139" cy="193476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479" y="719370"/>
              <a:ext cx="2811139" cy="1871415"/>
            </a:xfrm>
            <a:prstGeom prst="rect">
              <a:avLst/>
            </a:prstGeom>
          </p:spPr>
        </p:pic>
        <p:sp>
          <p:nvSpPr>
            <p:cNvPr id="28" name="Marcador de contenido 1"/>
            <p:cNvSpPr txBox="1">
              <a:spLocks/>
            </p:cNvSpPr>
            <p:nvPr/>
          </p:nvSpPr>
          <p:spPr>
            <a:xfrm>
              <a:off x="3250601" y="2064035"/>
              <a:ext cx="1129087" cy="5901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857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8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6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2001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4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5430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002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82151" indent="0">
                <a:buFont typeface="Arial"/>
                <a:buNone/>
              </a:pPr>
              <a:r>
                <a:rPr lang="es-PE" dirty="0" smtClean="0"/>
                <a:t> Tráfico</a:t>
              </a:r>
              <a:endParaRPr lang="es-PE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5528617" y="719370"/>
            <a:ext cx="3142419" cy="1934767"/>
            <a:chOff x="5528617" y="719370"/>
            <a:chExt cx="3142419" cy="1934767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28617" y="719370"/>
              <a:ext cx="3142419" cy="1871415"/>
            </a:xfrm>
            <a:prstGeom prst="rect">
              <a:avLst/>
            </a:prstGeom>
          </p:spPr>
        </p:pic>
        <p:sp>
          <p:nvSpPr>
            <p:cNvPr id="30" name="Marcador de contenido 1"/>
            <p:cNvSpPr txBox="1">
              <a:spLocks/>
            </p:cNvSpPr>
            <p:nvPr/>
          </p:nvSpPr>
          <p:spPr>
            <a:xfrm>
              <a:off x="5592976" y="2064034"/>
              <a:ext cx="1320607" cy="5901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857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8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6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2001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4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5430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002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82151" indent="0">
                <a:buFont typeface="Arial"/>
                <a:buNone/>
              </a:pPr>
              <a:r>
                <a:rPr lang="es-PE" dirty="0" smtClean="0"/>
                <a:t>Violencia</a:t>
              </a:r>
              <a:endParaRPr lang="es-PE" dirty="0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498220" y="719370"/>
            <a:ext cx="2219261" cy="1934767"/>
            <a:chOff x="498220" y="719370"/>
            <a:chExt cx="2219261" cy="193476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220" y="719370"/>
              <a:ext cx="2219261" cy="1871415"/>
            </a:xfrm>
            <a:prstGeom prst="rect">
              <a:avLst/>
            </a:prstGeom>
          </p:spPr>
        </p:pic>
        <p:sp>
          <p:nvSpPr>
            <p:cNvPr id="32" name="Marcador de contenido 1"/>
            <p:cNvSpPr txBox="1">
              <a:spLocks/>
            </p:cNvSpPr>
            <p:nvPr/>
          </p:nvSpPr>
          <p:spPr>
            <a:xfrm>
              <a:off x="766002" y="2064034"/>
              <a:ext cx="1129087" cy="5901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857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8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6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200150" indent="-2857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4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5430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00250" indent="-17145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0"/>
                </a:spcBef>
                <a:spcAft>
                  <a:spcPts val="1000"/>
                </a:spcAft>
                <a:buClr>
                  <a:schemeClr val="tx1"/>
                </a:buClr>
                <a:buSzPct val="100000"/>
                <a:buFont typeface="Arial"/>
                <a:buChar char="•"/>
                <a:defRPr sz="12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82151" indent="0">
                <a:buFont typeface="Arial"/>
                <a:buNone/>
              </a:pPr>
              <a:r>
                <a:rPr lang="es-PE" dirty="0" smtClean="0"/>
                <a:t> </a:t>
              </a:r>
              <a:r>
                <a:rPr lang="es-PE" dirty="0" smtClean="0"/>
                <a:t>Basura</a:t>
              </a:r>
              <a:endParaRPr lang="es-PE" dirty="0"/>
            </a:p>
          </p:txBody>
        </p:sp>
      </p:grpSp>
    </p:spTree>
    <p:extLst>
      <p:ext uri="{BB962C8B-B14F-4D97-AF65-F5344CB8AC3E}">
        <p14:creationId xmlns:p14="http://schemas.microsoft.com/office/powerpoint/2010/main" val="14787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376307" y="568033"/>
            <a:ext cx="8470629" cy="857251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PE" alt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Y POSIBILIDADES / RS y RDC / INFRAESTRUCTURA ECOLÓGICA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7301725" y="6365989"/>
            <a:ext cx="1212173" cy="377825"/>
          </a:xfrm>
        </p:spPr>
        <p:txBody>
          <a:bodyPr/>
          <a:lstStyle/>
          <a:p>
            <a:fld id="{7CDF50EE-E981-460D-91C8-0B93A4D13276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9" name="Marcador de pie de página 8"/>
          <p:cNvSpPr>
            <a:spLocks noGrp="1"/>
          </p:cNvSpPr>
          <p:nvPr>
            <p:ph type="ftr" sz="quarter" idx="11"/>
          </p:nvPr>
        </p:nvSpPr>
        <p:spPr>
          <a:xfrm>
            <a:off x="117567" y="6365989"/>
            <a:ext cx="5990311" cy="377825"/>
          </a:xfrm>
        </p:spPr>
        <p:txBody>
          <a:bodyPr/>
          <a:lstStyle/>
          <a:p>
            <a:r>
              <a:rPr lang="it-IT" smtClean="0"/>
              <a:t>TANITH OLÓRTEGUI DEL CASTILLO - URP</a:t>
            </a:r>
            <a:endParaRPr lang="es-P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90097" y="6365989"/>
            <a:ext cx="417516" cy="3778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29" indent="-17144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21" indent="-17144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12" indent="-17144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04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795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686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578" indent="-1714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E68C33-D728-433D-812C-53195E40EB11}" type="slidenum">
              <a:rPr lang="pt-BR" altLang="es-PE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pt-BR" altLang="es-PE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Marcador de contenido 1"/>
          <p:cNvSpPr txBox="1">
            <a:spLocks/>
          </p:cNvSpPr>
          <p:nvPr/>
        </p:nvSpPr>
        <p:spPr bwMode="auto">
          <a:xfrm>
            <a:off x="280513" y="2033496"/>
            <a:ext cx="5336516" cy="281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Arial" panose="020B0604020202020204" pitchFamily="34" charset="0"/>
              <a:buChar char="•"/>
            </a:pPr>
            <a:r>
              <a:rPr lang="es-PE" sz="2025" dirty="0"/>
              <a:t>Según la OMS, los residuos mundiales son: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PE" sz="1725" b="1" dirty="0"/>
              <a:t>20</a:t>
            </a:r>
            <a:r>
              <a:rPr lang="es-PE" sz="1725" dirty="0"/>
              <a:t>% residuos </a:t>
            </a:r>
            <a:r>
              <a:rPr lang="es-PE" sz="1725" dirty="0" err="1" smtClean="0"/>
              <a:t>bio</a:t>
            </a:r>
            <a:r>
              <a:rPr lang="es-PE" sz="1725" dirty="0" smtClean="0"/>
              <a:t>-contaminantes</a:t>
            </a:r>
            <a:endParaRPr lang="es-PE" sz="1725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s-PE" sz="1725" b="1" dirty="0"/>
              <a:t>75</a:t>
            </a:r>
            <a:r>
              <a:rPr lang="es-PE" sz="1725" dirty="0"/>
              <a:t>% residuos comunes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PE" sz="1725" b="1" dirty="0"/>
              <a:t>5</a:t>
            </a:r>
            <a:r>
              <a:rPr lang="es-PE" sz="1725" dirty="0"/>
              <a:t>% residuos </a:t>
            </a:r>
            <a:r>
              <a:rPr lang="es-PE" sz="1725" dirty="0" smtClean="0"/>
              <a:t>especiales</a:t>
            </a:r>
            <a:endParaRPr lang="es-PE" sz="1725" dirty="0"/>
          </a:p>
          <a:p>
            <a:pPr>
              <a:buFont typeface="Arial" panose="020B0604020202020204" pitchFamily="34" charset="0"/>
              <a:buChar char="•"/>
            </a:pPr>
            <a:r>
              <a:rPr lang="es-PE" sz="2025" dirty="0"/>
              <a:t>A dónde van los residuos sólidos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PE" sz="1725" dirty="0"/>
              <a:t>Reciclaje </a:t>
            </a:r>
            <a:r>
              <a:rPr lang="es-PE" sz="1725" b="1" dirty="0"/>
              <a:t>15</a:t>
            </a:r>
            <a:r>
              <a:rPr lang="es-PE" sz="1725" dirty="0"/>
              <a:t>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PE" sz="1725" dirty="0"/>
              <a:t>Sanitarios </a:t>
            </a:r>
            <a:r>
              <a:rPr lang="es-PE" sz="1725" b="1" dirty="0"/>
              <a:t>37</a:t>
            </a:r>
            <a:r>
              <a:rPr lang="es-PE" sz="1725" dirty="0"/>
              <a:t>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PE" sz="1725" dirty="0"/>
              <a:t>Botaderos a cielo abierto </a:t>
            </a:r>
            <a:r>
              <a:rPr lang="es-PE" sz="1725" b="1" dirty="0"/>
              <a:t>30</a:t>
            </a:r>
            <a:r>
              <a:rPr lang="es-PE" sz="1725" dirty="0"/>
              <a:t>%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s-PE" sz="1725" dirty="0"/>
              <a:t>Quemados </a:t>
            </a:r>
            <a:r>
              <a:rPr lang="es-PE" sz="1725" b="1" dirty="0"/>
              <a:t>18</a:t>
            </a:r>
            <a:r>
              <a:rPr lang="es-PE" sz="1725" dirty="0"/>
              <a:t>%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152228" y="1571901"/>
            <a:ext cx="4855385" cy="4630872"/>
            <a:chOff x="4152228" y="1571901"/>
            <a:chExt cx="4855385" cy="4630872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2789" y="1571901"/>
              <a:ext cx="3024824" cy="2083767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2228" y="3382983"/>
              <a:ext cx="2772848" cy="1847411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7122" y="4469905"/>
              <a:ext cx="2310491" cy="1732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8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978" y="227400"/>
            <a:ext cx="7598569" cy="685800"/>
          </a:xfrm>
        </p:spPr>
        <p:txBody>
          <a:bodyPr/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 Qué es La sostenibilidad ?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1286332" y="4320884"/>
            <a:ext cx="6315864" cy="1783825"/>
          </a:xfrm>
        </p:spPr>
        <p:txBody>
          <a:bodyPr>
            <a:normAutofit lnSpcReduction="10000"/>
          </a:bodyPr>
          <a:lstStyle/>
          <a:p>
            <a:r>
              <a:rPr lang="de-DE" sz="1600" dirty="0" err="1"/>
              <a:t>Sostenibilidad</a:t>
            </a:r>
            <a:r>
              <a:rPr lang="de-DE" sz="1600" dirty="0"/>
              <a:t> – </a:t>
            </a:r>
            <a:r>
              <a:rPr lang="de-DE" sz="1600" b="1" i="1" dirty="0" err="1"/>
              <a:t>capacidad</a:t>
            </a:r>
            <a:r>
              <a:rPr lang="de-DE" sz="1600" b="1" i="1" dirty="0"/>
              <a:t> de </a:t>
            </a:r>
            <a:r>
              <a:rPr lang="de-DE" sz="1600" b="1" i="1" dirty="0" err="1"/>
              <a:t>soporte</a:t>
            </a:r>
            <a:r>
              <a:rPr lang="de-DE" sz="1600" b="1" i="1" dirty="0"/>
              <a:t> </a:t>
            </a:r>
            <a:r>
              <a:rPr lang="de-DE" sz="1600" b="1" i="1" dirty="0" err="1"/>
              <a:t>sostenible</a:t>
            </a:r>
            <a:endParaRPr lang="de-DE" sz="1600" b="1" i="1" dirty="0"/>
          </a:p>
          <a:p>
            <a:r>
              <a:rPr lang="de-DE" sz="1600" b="1" dirty="0" err="1"/>
              <a:t>Crecer</a:t>
            </a:r>
            <a:r>
              <a:rPr lang="de-DE" sz="1600" i="1" dirty="0"/>
              <a:t> </a:t>
            </a:r>
            <a:r>
              <a:rPr lang="de-DE" sz="1600" i="1" dirty="0" err="1"/>
              <a:t>con</a:t>
            </a:r>
            <a:r>
              <a:rPr lang="de-DE" sz="1600" i="1" dirty="0"/>
              <a:t> </a:t>
            </a:r>
            <a:r>
              <a:rPr lang="de-DE" sz="1600" b="1" dirty="0" err="1"/>
              <a:t>control</a:t>
            </a:r>
            <a:endParaRPr lang="de-DE" sz="1600" b="1" dirty="0"/>
          </a:p>
          <a:p>
            <a:r>
              <a:rPr lang="de-DE" sz="1600" b="1" dirty="0" err="1"/>
              <a:t>Crecimiento</a:t>
            </a:r>
            <a:r>
              <a:rPr lang="de-DE" sz="1600" dirty="0"/>
              <a:t> vs. </a:t>
            </a:r>
            <a:r>
              <a:rPr lang="de-DE" sz="1600" b="1" dirty="0" err="1"/>
              <a:t>Desarrollo</a:t>
            </a:r>
            <a:endParaRPr lang="de-DE" sz="1600" b="1" dirty="0"/>
          </a:p>
          <a:p>
            <a:r>
              <a:rPr lang="de-DE" sz="1600" dirty="0" err="1"/>
              <a:t>Actuar</a:t>
            </a:r>
            <a:r>
              <a:rPr lang="de-DE" sz="1600" dirty="0"/>
              <a:t> </a:t>
            </a:r>
            <a:r>
              <a:rPr lang="de-DE" sz="1600" dirty="0" err="1"/>
              <a:t>sobre</a:t>
            </a:r>
            <a:r>
              <a:rPr lang="de-DE" sz="1600" dirty="0"/>
              <a:t> la causa o </a:t>
            </a:r>
            <a:r>
              <a:rPr lang="de-DE" sz="1600" dirty="0" err="1"/>
              <a:t>sobre</a:t>
            </a:r>
            <a:r>
              <a:rPr lang="de-DE" sz="1600" dirty="0"/>
              <a:t> </a:t>
            </a:r>
            <a:r>
              <a:rPr lang="de-DE" sz="1600" dirty="0" err="1"/>
              <a:t>el</a:t>
            </a:r>
            <a:r>
              <a:rPr lang="de-DE" sz="1600" dirty="0"/>
              <a:t> </a:t>
            </a:r>
            <a:r>
              <a:rPr lang="de-DE" sz="1600" dirty="0" err="1"/>
              <a:t>control</a:t>
            </a:r>
            <a:r>
              <a:rPr lang="de-DE" sz="1600" dirty="0"/>
              <a:t> de </a:t>
            </a:r>
            <a:r>
              <a:rPr lang="de-DE" sz="1600" dirty="0" err="1"/>
              <a:t>sus</a:t>
            </a:r>
            <a:r>
              <a:rPr lang="de-DE" sz="1600" dirty="0"/>
              <a:t> </a:t>
            </a:r>
            <a:r>
              <a:rPr lang="de-DE" sz="1600" dirty="0" err="1"/>
              <a:t>efectos</a:t>
            </a:r>
            <a:r>
              <a:rPr lang="de-DE" sz="1600" dirty="0"/>
              <a:t> y </a:t>
            </a:r>
            <a:r>
              <a:rPr lang="de-DE" sz="1600" dirty="0" err="1"/>
              <a:t>consecuencias</a:t>
            </a:r>
            <a:endParaRPr lang="de-DE" sz="1600" dirty="0"/>
          </a:p>
          <a:p>
            <a:r>
              <a:rPr lang="de-DE" sz="1600" b="1" dirty="0" err="1"/>
              <a:t>Cambios</a:t>
            </a:r>
            <a:r>
              <a:rPr lang="de-DE" sz="1600" dirty="0"/>
              <a:t> en </a:t>
            </a:r>
            <a:r>
              <a:rPr lang="de-DE" sz="1600" dirty="0" err="1"/>
              <a:t>el</a:t>
            </a:r>
            <a:r>
              <a:rPr lang="de-DE" sz="1600" dirty="0"/>
              <a:t> </a:t>
            </a:r>
            <a:r>
              <a:rPr lang="de-DE" sz="1600" dirty="0" err="1"/>
              <a:t>patrón</a:t>
            </a:r>
            <a:r>
              <a:rPr lang="de-DE" sz="1600" dirty="0"/>
              <a:t> de </a:t>
            </a:r>
            <a:r>
              <a:rPr lang="de-DE" sz="1600" dirty="0" err="1"/>
              <a:t>consumo</a:t>
            </a:r>
            <a:endParaRPr lang="de-DE" sz="1600" dirty="0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7237816" y="6314715"/>
            <a:ext cx="1212173" cy="377825"/>
          </a:xfrm>
        </p:spPr>
        <p:txBody>
          <a:bodyPr/>
          <a:lstStyle/>
          <a:p>
            <a:fld id="{70F3159A-BAC7-41D3-8309-CE2DB2189389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108858" y="6393092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8526188" y="6314715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7</a:t>
            </a:fld>
            <a:endParaRPr lang="es-PE"/>
          </a:p>
        </p:txBody>
      </p:sp>
      <p:pic>
        <p:nvPicPr>
          <p:cNvPr id="5" name="Grafik 6" descr="imagem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79" y="1072870"/>
            <a:ext cx="3309509" cy="3138853"/>
          </a:xfrm>
          <a:prstGeom prst="rect">
            <a:avLst/>
          </a:prstGeom>
        </p:spPr>
      </p:pic>
      <p:pic>
        <p:nvPicPr>
          <p:cNvPr id="9" name="Marcador de contenido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>
          <a:xfrm>
            <a:off x="514349" y="1072870"/>
            <a:ext cx="4410835" cy="3138853"/>
          </a:xfrm>
          <a:prstGeom prst="rect">
            <a:avLst/>
          </a:prstGeom>
        </p:spPr>
      </p:pic>
      <p:sp>
        <p:nvSpPr>
          <p:cNvPr id="10" name="Textplatzhalter 3"/>
          <p:cNvSpPr txBox="1">
            <a:spLocks/>
          </p:cNvSpPr>
          <p:nvPr/>
        </p:nvSpPr>
        <p:spPr>
          <a:xfrm>
            <a:off x="1912912" y="674406"/>
            <a:ext cx="5062699" cy="358379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205735" indent="-205735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de-DE" sz="1600" i="1" dirty="0" smtClean="0"/>
              <a:t>actuar </a:t>
            </a:r>
            <a:r>
              <a:rPr lang="de-DE" sz="1600" b="1" i="1" dirty="0"/>
              <a:t>hoy</a:t>
            </a:r>
            <a:r>
              <a:rPr lang="de-DE" sz="1600" i="1" dirty="0"/>
              <a:t> pensando también en el </a:t>
            </a:r>
            <a:r>
              <a:rPr lang="de-DE" sz="1600" b="1" i="1" dirty="0"/>
              <a:t>mañana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327868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1" y="212820"/>
            <a:ext cx="8316311" cy="867043"/>
          </a:xfrm>
        </p:spPr>
        <p:txBody>
          <a:bodyPr>
            <a:normAutofit/>
          </a:bodyPr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URBANOS Y MANEJO SOSTENIBLE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7276382" y="6323424"/>
            <a:ext cx="1212173" cy="377825"/>
          </a:xfrm>
        </p:spPr>
        <p:txBody>
          <a:bodyPr/>
          <a:lstStyle/>
          <a:p>
            <a:fld id="{8F9D9520-4308-4BEF-AA82-72ABD29AFA21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108858" y="6410509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564754" y="6323424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8</a:t>
            </a:fld>
            <a:endParaRPr lang="es-PE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45" b="11218"/>
          <a:stretch/>
        </p:blipFill>
        <p:spPr>
          <a:xfrm>
            <a:off x="1883457" y="1665033"/>
            <a:ext cx="5463797" cy="37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30398" y="457011"/>
            <a:ext cx="8229600" cy="857251"/>
          </a:xfrm>
        </p:spPr>
        <p:txBody>
          <a:bodyPr>
            <a:normAutofit/>
          </a:bodyPr>
          <a:lstStyle/>
          <a:p>
            <a:pPr algn="ctr"/>
            <a:r>
              <a:rPr lang="es-P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Desafíos de la Sostenibilidad</a:t>
            </a:r>
            <a:endParaRPr lang="es-P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95" y="1397631"/>
            <a:ext cx="2578035" cy="1986631"/>
          </a:xfr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7262868" y="6393399"/>
            <a:ext cx="1212173" cy="377825"/>
          </a:xfrm>
        </p:spPr>
        <p:txBody>
          <a:bodyPr/>
          <a:lstStyle/>
          <a:p>
            <a:fld id="{D0439192-C532-4230-A24B-9421DF0FA7E8}" type="datetime1">
              <a:rPr lang="es-PE" smtClean="0"/>
              <a:t>27/11/2019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114395" y="6393399"/>
            <a:ext cx="5990311" cy="377825"/>
          </a:xfrm>
        </p:spPr>
        <p:txBody>
          <a:bodyPr/>
          <a:lstStyle/>
          <a:p>
            <a:r>
              <a:rPr lang="it-IT" dirty="0" smtClean="0"/>
              <a:t>TANITH OLÓRTEGUI DEL CASTILLO - URP</a:t>
            </a:r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551240" y="6393399"/>
            <a:ext cx="417516" cy="377825"/>
          </a:xfrm>
        </p:spPr>
        <p:txBody>
          <a:bodyPr/>
          <a:lstStyle/>
          <a:p>
            <a:fld id="{DCF888FC-5A48-4B8E-92B0-5D58CFDA816B}" type="slidenum">
              <a:rPr lang="es-PE" smtClean="0"/>
              <a:t>9</a:t>
            </a:fld>
            <a:endParaRPr lang="es-PE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775" y="2484508"/>
            <a:ext cx="2573887" cy="251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Flecha derecha"/>
          <p:cNvSpPr/>
          <p:nvPr/>
        </p:nvSpPr>
        <p:spPr>
          <a:xfrm>
            <a:off x="2186008" y="3467631"/>
            <a:ext cx="767767" cy="92223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1"/>
          </a:p>
        </p:txBody>
      </p:sp>
      <p:sp>
        <p:nvSpPr>
          <p:cNvPr id="10" name="9 Flecha derecha"/>
          <p:cNvSpPr/>
          <p:nvPr/>
        </p:nvSpPr>
        <p:spPr>
          <a:xfrm>
            <a:off x="5527663" y="3467631"/>
            <a:ext cx="767765" cy="92223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1"/>
          </a:p>
        </p:txBody>
      </p:sp>
      <p:sp>
        <p:nvSpPr>
          <p:cNvPr id="11" name="11 Flecha circular"/>
          <p:cNvSpPr/>
          <p:nvPr/>
        </p:nvSpPr>
        <p:spPr>
          <a:xfrm rot="10346429">
            <a:off x="1782406" y="4281671"/>
            <a:ext cx="4159388" cy="1297688"/>
          </a:xfrm>
          <a:prstGeom prst="circularArrow">
            <a:avLst>
              <a:gd name="adj1" fmla="val 4961"/>
              <a:gd name="adj2" fmla="val 687447"/>
              <a:gd name="adj3" fmla="val 1167765"/>
              <a:gd name="adj4" fmla="val 10318620"/>
              <a:gd name="adj5" fmla="val 1018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 sz="1351">
              <a:solidFill>
                <a:schemeClr val="tx1"/>
              </a:solidFill>
            </a:endParaRPr>
          </a:p>
        </p:txBody>
      </p:sp>
      <p:pic>
        <p:nvPicPr>
          <p:cNvPr id="12" name="Grafik 4" descr="vitruvio fotografía manuscrit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8295" y="1636241"/>
            <a:ext cx="1771703" cy="241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Marcador de contenido 2"/>
          <p:cNvSpPr txBox="1">
            <a:spLocks/>
          </p:cNvSpPr>
          <p:nvPr/>
        </p:nvSpPr>
        <p:spPr bwMode="auto">
          <a:xfrm>
            <a:off x="6331649" y="4204958"/>
            <a:ext cx="2637107" cy="229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1" rIns="68580" bIns="34291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65125" indent="-255588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0713" indent="-228600" algn="l" rtl="0" eaLnBrk="0" fontAlgn="base" hangingPunct="0">
              <a:spcBef>
                <a:spcPts val="325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◦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de-DE" sz="2025" dirty="0"/>
              <a:t>La escala es</a:t>
            </a:r>
            <a:r>
              <a:rPr lang="de-DE" sz="2025" b="1" dirty="0"/>
              <a:t> </a:t>
            </a:r>
            <a:r>
              <a:rPr lang="de-DE" sz="1800" b="1" dirty="0"/>
              <a:t>el hombre </a:t>
            </a:r>
            <a:r>
              <a:rPr lang="de-DE" sz="2025" i="1" dirty="0"/>
              <a:t>: principal recurso</a:t>
            </a:r>
          </a:p>
          <a:p>
            <a:pPr marL="0" indent="0">
              <a:buNone/>
            </a:pPr>
            <a:endParaRPr lang="de-DE" sz="2025" i="1" dirty="0"/>
          </a:p>
          <a:p>
            <a:r>
              <a:rPr lang="es-PE" sz="2025" dirty="0"/>
              <a:t>La </a:t>
            </a:r>
            <a:r>
              <a:rPr lang="es-PE" sz="1800" b="1" dirty="0"/>
              <a:t>vida</a:t>
            </a:r>
            <a:r>
              <a:rPr lang="es-PE" sz="2025" dirty="0"/>
              <a:t>, el </a:t>
            </a:r>
            <a:r>
              <a:rPr lang="es-PE" sz="1800" b="1" dirty="0"/>
              <a:t>espacio</a:t>
            </a:r>
            <a:r>
              <a:rPr lang="es-PE" sz="2025" dirty="0"/>
              <a:t> y </a:t>
            </a:r>
            <a:r>
              <a:rPr lang="es-PE" sz="2025" b="1" dirty="0"/>
              <a:t>los </a:t>
            </a:r>
            <a:r>
              <a:rPr lang="es-PE" sz="1800" b="1" dirty="0"/>
              <a:t>edificios</a:t>
            </a:r>
            <a:r>
              <a:rPr lang="es-PE" sz="2025" b="1" dirty="0"/>
              <a:t>  </a:t>
            </a:r>
            <a:r>
              <a:rPr lang="es-PE" sz="2025" dirty="0"/>
              <a:t>- en ese orden!</a:t>
            </a:r>
          </a:p>
          <a:p>
            <a:pPr marL="0" indent="0">
              <a:buNone/>
            </a:pPr>
            <a:endParaRPr lang="es-PE" sz="2025" dirty="0"/>
          </a:p>
          <a:p>
            <a:r>
              <a:rPr lang="es-PE" sz="2025" dirty="0"/>
              <a:t>La </a:t>
            </a:r>
            <a:r>
              <a:rPr lang="es-PE" sz="1800" b="1" dirty="0"/>
              <a:t>dimensión humana </a:t>
            </a:r>
            <a:r>
              <a:rPr lang="es-PE" sz="2025" dirty="0"/>
              <a:t>– punto de partida </a:t>
            </a:r>
            <a:r>
              <a:rPr lang="es-PE" sz="2025" dirty="0" smtClean="0"/>
              <a:t>universal !</a:t>
            </a:r>
            <a:endParaRPr lang="es-PE" sz="2025" dirty="0"/>
          </a:p>
        </p:txBody>
      </p:sp>
    </p:spTree>
    <p:extLst>
      <p:ext uri="{BB962C8B-B14F-4D97-AF65-F5344CB8AC3E}">
        <p14:creationId xmlns:p14="http://schemas.microsoft.com/office/powerpoint/2010/main" val="410851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1015</TotalTime>
  <Words>1164</Words>
  <Application>Microsoft Office PowerPoint</Application>
  <PresentationFormat>Presentación en pantalla (4:3)</PresentationFormat>
  <Paragraphs>233</Paragraphs>
  <Slides>25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 3</vt:lpstr>
      <vt:lpstr>Celestial</vt:lpstr>
      <vt:lpstr>Presentación de PowerPoint</vt:lpstr>
      <vt:lpstr>Contenido</vt:lpstr>
      <vt:lpstr>introducción</vt:lpstr>
      <vt:lpstr>Presentación de PowerPoint</vt:lpstr>
      <vt:lpstr>PROBLEMAS URBANOS Y MANEJO SOSTENIBLE</vt:lpstr>
      <vt:lpstr>PROBLEMAS Y POSIBILIDADES / RS y RDC / INFRAESTRUCTURA ECOLÓGICA</vt:lpstr>
      <vt:lpstr>¿ Qué es La sostenibilidad ?</vt:lpstr>
      <vt:lpstr>PROBLEMAS URBANOS Y MANEJO SOSTENIBLE</vt:lpstr>
      <vt:lpstr>Desafíos de la Sostenibilidad</vt:lpstr>
      <vt:lpstr>Desafíos de la evolución urbanística en américa latina</vt:lpstr>
      <vt:lpstr>Desafíos de las Ciudades Latinoamericanas</vt:lpstr>
      <vt:lpstr>Desafíos de las Ciudades Latinoamericanas</vt:lpstr>
      <vt:lpstr>De Smart Cities a Responsive Cities</vt:lpstr>
      <vt:lpstr>Nuestra megadiversidad…</vt:lpstr>
      <vt:lpstr>Presentación de PowerPoint</vt:lpstr>
      <vt:lpstr>Presentación de PowerPoint</vt:lpstr>
      <vt:lpstr>¿ Qué hacer con esta mega-diversidad?</vt:lpstr>
      <vt:lpstr>Presentación de PowerPoint</vt:lpstr>
      <vt:lpstr>Qué hacer ?</vt:lpstr>
      <vt:lpstr>6 Imperativos a encarar:</vt:lpstr>
      <vt:lpstr>Cambio de paradigma para el Perú</vt:lpstr>
      <vt:lpstr>Roles y Disparidad del Poder</vt:lpstr>
      <vt:lpstr>Proyectar y construir desde la resiliencia</vt:lpstr>
      <vt:lpstr>Conclusiones </vt:lpstr>
      <vt:lpstr>GRACIAS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Ciudades y sostenibilidad</dc:title>
  <dc:creator>Tanith</dc:creator>
  <cp:lastModifiedBy>Tanith</cp:lastModifiedBy>
  <cp:revision>44</cp:revision>
  <dcterms:created xsi:type="dcterms:W3CDTF">2019-11-06T18:18:41Z</dcterms:created>
  <dcterms:modified xsi:type="dcterms:W3CDTF">2019-11-27T17:06:02Z</dcterms:modified>
</cp:coreProperties>
</file>