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10" r:id="rId3"/>
    <p:sldId id="261" r:id="rId4"/>
    <p:sldId id="264" r:id="rId5"/>
    <p:sldId id="265" r:id="rId6"/>
    <p:sldId id="262" r:id="rId7"/>
    <p:sldId id="266" r:id="rId8"/>
    <p:sldId id="267" r:id="rId9"/>
    <p:sldId id="268" r:id="rId10"/>
    <p:sldId id="269" r:id="rId11"/>
    <p:sldId id="505" r:id="rId12"/>
    <p:sldId id="504" r:id="rId13"/>
    <p:sldId id="508" r:id="rId14"/>
    <p:sldId id="260" r:id="rId15"/>
    <p:sldId id="507" r:id="rId16"/>
    <p:sldId id="509" r:id="rId17"/>
    <p:sldId id="263" r:id="rId1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0DAF42-AC59-4D51-BC7D-89949096E44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2544C219-6582-49F1-AE8E-685A416A97B0}">
      <dgm:prSet phldrT="[Texto]"/>
      <dgm:spPr>
        <a:xfrm>
          <a:off x="563571" y="384082"/>
          <a:ext cx="6279292" cy="768564"/>
        </a:xfrm>
        <a:prstGeom prst="rect">
          <a:avLst/>
        </a:prstGeom>
      </dgm:spPr>
      <dgm:t>
        <a:bodyPr/>
        <a:lstStyle/>
        <a:p>
          <a:r>
            <a:rPr lang="es-PE" dirty="0">
              <a:latin typeface="Calibri" panose="020F0502020204030204"/>
              <a:ea typeface="+mn-ea"/>
              <a:cs typeface="+mn-cs"/>
            </a:rPr>
            <a:t>Organización comunal es clave, diálogo, discusión, concertación, planificación y normatividad.</a:t>
          </a:r>
          <a:endParaRPr lang="es-ES" dirty="0">
            <a:latin typeface="Calibri" panose="020F0502020204030204"/>
            <a:ea typeface="+mn-ea"/>
            <a:cs typeface="+mn-cs"/>
          </a:endParaRPr>
        </a:p>
      </dgm:t>
    </dgm:pt>
    <dgm:pt modelId="{26729EA6-C30B-48A6-92B8-0195D9E824A8}" type="parTrans" cxnId="{C7B230E9-DE1B-46F6-A9A1-BFB0D47FEF16}">
      <dgm:prSet/>
      <dgm:spPr/>
      <dgm:t>
        <a:bodyPr/>
        <a:lstStyle/>
        <a:p>
          <a:endParaRPr lang="es-PE"/>
        </a:p>
      </dgm:t>
    </dgm:pt>
    <dgm:pt modelId="{B1D05ECE-A860-44C8-88F9-424A9F2CE659}" type="sibTrans" cxnId="{C7B230E9-DE1B-46F6-A9A1-BFB0D47FEF16}">
      <dgm:prSet/>
      <dgm:spPr>
        <a:xfrm>
          <a:off x="-5648633" y="-864689"/>
          <a:ext cx="6725245" cy="6725245"/>
        </a:xfrm>
        <a:prstGeom prst="blockArc">
          <a:avLst>
            <a:gd name="adj1" fmla="val 18900000"/>
            <a:gd name="adj2" fmla="val 2700000"/>
            <a:gd name="adj3" fmla="val 321"/>
          </a:avLst>
        </a:prstGeom>
      </dgm:spPr>
      <dgm:t>
        <a:bodyPr/>
        <a:lstStyle/>
        <a:p>
          <a:endParaRPr lang="es-PE"/>
        </a:p>
      </dgm:t>
    </dgm:pt>
    <dgm:pt modelId="{5AF38F06-3ADF-4001-BAD4-39A1B0AE8C92}">
      <dgm:prSet phldrT="[Texto]"/>
      <dgm:spPr>
        <a:xfrm>
          <a:off x="1004206" y="1537128"/>
          <a:ext cx="5838656" cy="768564"/>
        </a:xfrm>
        <a:prstGeom prst="rect">
          <a:avLst/>
        </a:prstGeom>
      </dgm:spPr>
      <dgm:t>
        <a:bodyPr/>
        <a:lstStyle/>
        <a:p>
          <a:r>
            <a:rPr lang="es-ES">
              <a:latin typeface="Calibri" panose="020F0502020204030204"/>
              <a:ea typeface="+mn-ea"/>
              <a:cs typeface="+mn-cs"/>
            </a:rPr>
            <a:t>Manejo vertical de pisos ecológicos, rotación sectorial de suelos, diversidad de cultivos</a:t>
          </a:r>
          <a:endParaRPr lang="es-ES" dirty="0">
            <a:latin typeface="Calibri" panose="020F0502020204030204"/>
            <a:ea typeface="+mn-ea"/>
            <a:cs typeface="+mn-cs"/>
          </a:endParaRPr>
        </a:p>
      </dgm:t>
    </dgm:pt>
    <dgm:pt modelId="{A44F5EAF-C651-4793-9FDF-E92DA28C745E}" type="parTrans" cxnId="{8FF14B3E-7BDB-4E6F-96D3-7591B68E963C}">
      <dgm:prSet/>
      <dgm:spPr/>
      <dgm:t>
        <a:bodyPr/>
        <a:lstStyle/>
        <a:p>
          <a:endParaRPr lang="es-PE"/>
        </a:p>
      </dgm:t>
    </dgm:pt>
    <dgm:pt modelId="{7AF2A3DD-CF13-4FA9-8E26-186DA1783846}" type="sibTrans" cxnId="{8FF14B3E-7BDB-4E6F-96D3-7591B68E963C}">
      <dgm:prSet/>
      <dgm:spPr/>
      <dgm:t>
        <a:bodyPr/>
        <a:lstStyle/>
        <a:p>
          <a:endParaRPr lang="es-PE"/>
        </a:p>
      </dgm:t>
    </dgm:pt>
    <dgm:pt modelId="{47EB89AC-AFCC-43FB-829A-D071AC82C780}">
      <dgm:prSet phldrT="[Texto]"/>
      <dgm:spPr>
        <a:xfrm>
          <a:off x="1004206" y="2690174"/>
          <a:ext cx="5838656" cy="768564"/>
        </a:xfrm>
        <a:prstGeom prst="rect">
          <a:avLst/>
        </a:prstGeom>
      </dgm:spPr>
      <dgm:t>
        <a:bodyPr/>
        <a:lstStyle/>
        <a:p>
          <a:r>
            <a:rPr lang="es-PE" b="0">
              <a:latin typeface="Calibri" panose="020F0502020204030204"/>
              <a:ea typeface="+mn-ea"/>
              <a:cs typeface="+mn-cs"/>
            </a:rPr>
            <a:t>Siembra y cosecha de agua</a:t>
          </a:r>
          <a:endParaRPr lang="es-ES" b="0" dirty="0">
            <a:latin typeface="Calibri" panose="020F0502020204030204"/>
            <a:ea typeface="+mn-ea"/>
            <a:cs typeface="+mn-cs"/>
          </a:endParaRPr>
        </a:p>
      </dgm:t>
    </dgm:pt>
    <dgm:pt modelId="{EDBCE237-0392-4098-BAF4-C50AB7713DF8}" type="parTrans" cxnId="{FC0CB704-F012-40B7-A63A-4D1394547AAE}">
      <dgm:prSet/>
      <dgm:spPr/>
      <dgm:t>
        <a:bodyPr/>
        <a:lstStyle/>
        <a:p>
          <a:endParaRPr lang="es-PE"/>
        </a:p>
      </dgm:t>
    </dgm:pt>
    <dgm:pt modelId="{54C0E8DA-8F5F-4A7E-9868-8857D6F1ABA1}" type="sibTrans" cxnId="{FC0CB704-F012-40B7-A63A-4D1394547AAE}">
      <dgm:prSet/>
      <dgm:spPr/>
      <dgm:t>
        <a:bodyPr/>
        <a:lstStyle/>
        <a:p>
          <a:endParaRPr lang="es-PE"/>
        </a:p>
      </dgm:t>
    </dgm:pt>
    <dgm:pt modelId="{74C7581A-3012-4021-85B2-E8313BE4E42B}">
      <dgm:prSet/>
      <dgm:spPr>
        <a:xfrm>
          <a:off x="563571" y="3843220"/>
          <a:ext cx="6279292" cy="768564"/>
        </a:xfrm>
        <a:prstGeom prst="rect">
          <a:avLst/>
        </a:prstGeom>
      </dgm:spPr>
      <dgm:t>
        <a:bodyPr/>
        <a:lstStyle/>
        <a:p>
          <a:r>
            <a:rPr lang="es-PE">
              <a:latin typeface="Calibri" panose="020F0502020204030204"/>
              <a:ea typeface="+mn-ea"/>
              <a:cs typeface="+mn-cs"/>
            </a:rPr>
            <a:t>Protección de zonas de riesgo</a:t>
          </a:r>
          <a:endParaRPr lang="es-ES">
            <a:latin typeface="Calibri" panose="020F0502020204030204"/>
            <a:ea typeface="+mn-ea"/>
            <a:cs typeface="+mn-cs"/>
          </a:endParaRPr>
        </a:p>
        <a:p>
          <a:endParaRPr lang="es-ES" dirty="0">
            <a:latin typeface="Calibri" panose="020F0502020204030204"/>
            <a:ea typeface="+mn-ea"/>
            <a:cs typeface="+mn-cs"/>
          </a:endParaRPr>
        </a:p>
      </dgm:t>
    </dgm:pt>
    <dgm:pt modelId="{DC3DACBB-B835-4303-B897-A1563F666006}" type="parTrans" cxnId="{6C28B528-EA21-4F66-94DB-A7A59846A382}">
      <dgm:prSet/>
      <dgm:spPr/>
      <dgm:t>
        <a:bodyPr/>
        <a:lstStyle/>
        <a:p>
          <a:endParaRPr lang="es-PE"/>
        </a:p>
      </dgm:t>
    </dgm:pt>
    <dgm:pt modelId="{B5E5F6C1-AE86-4FB3-9CA8-5746FE76DE65}" type="sibTrans" cxnId="{6C28B528-EA21-4F66-94DB-A7A59846A382}">
      <dgm:prSet/>
      <dgm:spPr/>
      <dgm:t>
        <a:bodyPr/>
        <a:lstStyle/>
        <a:p>
          <a:endParaRPr lang="es-PE"/>
        </a:p>
      </dgm:t>
    </dgm:pt>
    <dgm:pt modelId="{3D18C00A-1581-4310-837A-C22B1DB1AB9C}" type="pres">
      <dgm:prSet presAssocID="{0F0DAF42-AC59-4D51-BC7D-89949096E44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9116E9E4-02C6-4E88-A3FA-69197CB01AB2}" type="pres">
      <dgm:prSet presAssocID="{0F0DAF42-AC59-4D51-BC7D-89949096E445}" presName="Name1" presStyleCnt="0"/>
      <dgm:spPr/>
    </dgm:pt>
    <dgm:pt modelId="{EEAF23F3-DCE1-4A50-BF37-7A609F2BA11B}" type="pres">
      <dgm:prSet presAssocID="{0F0DAF42-AC59-4D51-BC7D-89949096E445}" presName="cycle" presStyleCnt="0"/>
      <dgm:spPr/>
    </dgm:pt>
    <dgm:pt modelId="{DB7990E0-B8F4-498B-8FFD-C351D5A7AF23}" type="pres">
      <dgm:prSet presAssocID="{0F0DAF42-AC59-4D51-BC7D-89949096E445}" presName="srcNode" presStyleLbl="node1" presStyleIdx="0" presStyleCnt="4"/>
      <dgm:spPr/>
    </dgm:pt>
    <dgm:pt modelId="{68EF8FB1-FFFE-4C3D-BC75-D2169ACB1A05}" type="pres">
      <dgm:prSet presAssocID="{0F0DAF42-AC59-4D51-BC7D-89949096E445}" presName="conn" presStyleLbl="parChTrans1D2" presStyleIdx="0" presStyleCnt="1"/>
      <dgm:spPr/>
      <dgm:t>
        <a:bodyPr/>
        <a:lstStyle/>
        <a:p>
          <a:endParaRPr lang="es-ES"/>
        </a:p>
      </dgm:t>
    </dgm:pt>
    <dgm:pt modelId="{C781FFFE-89AF-4CB1-88A7-4D668C5E24A9}" type="pres">
      <dgm:prSet presAssocID="{0F0DAF42-AC59-4D51-BC7D-89949096E445}" presName="extraNode" presStyleLbl="node1" presStyleIdx="0" presStyleCnt="4"/>
      <dgm:spPr/>
    </dgm:pt>
    <dgm:pt modelId="{93413C15-9F95-4CCF-B65C-E237EC5A2301}" type="pres">
      <dgm:prSet presAssocID="{0F0DAF42-AC59-4D51-BC7D-89949096E445}" presName="dstNode" presStyleLbl="node1" presStyleIdx="0" presStyleCnt="4"/>
      <dgm:spPr/>
    </dgm:pt>
    <dgm:pt modelId="{8F5C9B5D-6273-4430-B195-481D16DB2372}" type="pres">
      <dgm:prSet presAssocID="{2544C219-6582-49F1-AE8E-685A416A97B0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12EAE3-77FF-4E9E-AEAB-48B99579B6EC}" type="pres">
      <dgm:prSet presAssocID="{2544C219-6582-49F1-AE8E-685A416A97B0}" presName="accent_1" presStyleCnt="0"/>
      <dgm:spPr/>
    </dgm:pt>
    <dgm:pt modelId="{7C9793C7-90D8-4ED6-9727-CF857F3A5759}" type="pres">
      <dgm:prSet presAssocID="{2544C219-6582-49F1-AE8E-685A416A97B0}" presName="accentRepeatNode" presStyleLbl="solidFgAcc1" presStyleIdx="0" presStyleCnt="4" custLinFactNeighborX="4264"/>
      <dgm:spPr>
        <a:xfrm>
          <a:off x="124183" y="288011"/>
          <a:ext cx="960705" cy="9607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4DB2507-EB82-4040-B1AC-C3E257929ECB}" type="pres">
      <dgm:prSet presAssocID="{5AF38F06-3ADF-4001-BAD4-39A1B0AE8C9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B9B350-2532-4F03-8EAC-D6E7237485F4}" type="pres">
      <dgm:prSet presAssocID="{5AF38F06-3ADF-4001-BAD4-39A1B0AE8C92}" presName="accent_2" presStyleCnt="0"/>
      <dgm:spPr/>
    </dgm:pt>
    <dgm:pt modelId="{F359469E-FBFB-4F80-BC5B-EC2603AA337B}" type="pres">
      <dgm:prSet presAssocID="{5AF38F06-3ADF-4001-BAD4-39A1B0AE8C92}" presName="accentRepeatNode" presStyleLbl="solidFgAcc1" presStyleIdx="1" presStyleCnt="4"/>
      <dgm:spPr>
        <a:xfrm>
          <a:off x="523854" y="1441057"/>
          <a:ext cx="960705" cy="96070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3202426-CCA4-4016-887E-29D3C350DCE6}" type="pres">
      <dgm:prSet presAssocID="{47EB89AC-AFCC-43FB-829A-D071AC82C78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7818B0-9F88-4C2E-A8D9-ED85E5A0BB70}" type="pres">
      <dgm:prSet presAssocID="{47EB89AC-AFCC-43FB-829A-D071AC82C780}" presName="accent_3" presStyleCnt="0"/>
      <dgm:spPr/>
    </dgm:pt>
    <dgm:pt modelId="{A56A447B-8286-4DF8-BAC2-3ABE5A792483}" type="pres">
      <dgm:prSet presAssocID="{47EB89AC-AFCC-43FB-829A-D071AC82C780}" presName="accentRepeatNode" presStyleLbl="solidFgAcc1" presStyleIdx="2" presStyleCnt="4"/>
      <dgm:spPr>
        <a:xfrm>
          <a:off x="523854" y="2594103"/>
          <a:ext cx="960705" cy="96070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AC24EC8-892E-4B95-8D8D-5CD670F87EFA}" type="pres">
      <dgm:prSet presAssocID="{74C7581A-3012-4021-85B2-E8313BE4E42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D527F1-4594-4420-B041-6050E5F66BCA}" type="pres">
      <dgm:prSet presAssocID="{74C7581A-3012-4021-85B2-E8313BE4E42B}" presName="accent_4" presStyleCnt="0"/>
      <dgm:spPr/>
    </dgm:pt>
    <dgm:pt modelId="{AC8EDCD6-5C8A-426C-B05B-ED881D8D4939}" type="pres">
      <dgm:prSet presAssocID="{74C7581A-3012-4021-85B2-E8313BE4E42B}" presName="accentRepeatNode" presStyleLbl="solidFgAcc1" presStyleIdx="3" presStyleCnt="4"/>
      <dgm:spPr>
        <a:xfrm>
          <a:off x="83218" y="3747150"/>
          <a:ext cx="960705" cy="96070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54F10496-39D3-4BBB-9C4B-0D5F73B0BD51}" type="presOf" srcId="{5AF38F06-3ADF-4001-BAD4-39A1B0AE8C92}" destId="{B4DB2507-EB82-4040-B1AC-C3E257929ECB}" srcOrd="0" destOrd="0" presId="urn:microsoft.com/office/officeart/2008/layout/VerticalCurvedList"/>
    <dgm:cxn modelId="{6C28B528-EA21-4F66-94DB-A7A59846A382}" srcId="{0F0DAF42-AC59-4D51-BC7D-89949096E445}" destId="{74C7581A-3012-4021-85B2-E8313BE4E42B}" srcOrd="3" destOrd="0" parTransId="{DC3DACBB-B835-4303-B897-A1563F666006}" sibTransId="{B5E5F6C1-AE86-4FB3-9CA8-5746FE76DE65}"/>
    <dgm:cxn modelId="{CBDB8DDD-4895-4069-BB94-A89380C5D12D}" type="presOf" srcId="{2544C219-6582-49F1-AE8E-685A416A97B0}" destId="{8F5C9B5D-6273-4430-B195-481D16DB2372}" srcOrd="0" destOrd="0" presId="urn:microsoft.com/office/officeart/2008/layout/VerticalCurvedList"/>
    <dgm:cxn modelId="{3F8F804A-B00A-4EFD-B8FE-9670CCDDEBAE}" type="presOf" srcId="{0F0DAF42-AC59-4D51-BC7D-89949096E445}" destId="{3D18C00A-1581-4310-837A-C22B1DB1AB9C}" srcOrd="0" destOrd="0" presId="urn:microsoft.com/office/officeart/2008/layout/VerticalCurvedList"/>
    <dgm:cxn modelId="{A73BE69C-8FA1-4C74-A5A0-D37FD813513B}" type="presOf" srcId="{74C7581A-3012-4021-85B2-E8313BE4E42B}" destId="{3AC24EC8-892E-4B95-8D8D-5CD670F87EFA}" srcOrd="0" destOrd="0" presId="urn:microsoft.com/office/officeart/2008/layout/VerticalCurvedList"/>
    <dgm:cxn modelId="{C7B230E9-DE1B-46F6-A9A1-BFB0D47FEF16}" srcId="{0F0DAF42-AC59-4D51-BC7D-89949096E445}" destId="{2544C219-6582-49F1-AE8E-685A416A97B0}" srcOrd="0" destOrd="0" parTransId="{26729EA6-C30B-48A6-92B8-0195D9E824A8}" sibTransId="{B1D05ECE-A860-44C8-88F9-424A9F2CE659}"/>
    <dgm:cxn modelId="{8FF14B3E-7BDB-4E6F-96D3-7591B68E963C}" srcId="{0F0DAF42-AC59-4D51-BC7D-89949096E445}" destId="{5AF38F06-3ADF-4001-BAD4-39A1B0AE8C92}" srcOrd="1" destOrd="0" parTransId="{A44F5EAF-C651-4793-9FDF-E92DA28C745E}" sibTransId="{7AF2A3DD-CF13-4FA9-8E26-186DA1783846}"/>
    <dgm:cxn modelId="{FC0CB704-F012-40B7-A63A-4D1394547AAE}" srcId="{0F0DAF42-AC59-4D51-BC7D-89949096E445}" destId="{47EB89AC-AFCC-43FB-829A-D071AC82C780}" srcOrd="2" destOrd="0" parTransId="{EDBCE237-0392-4098-BAF4-C50AB7713DF8}" sibTransId="{54C0E8DA-8F5F-4A7E-9868-8857D6F1ABA1}"/>
    <dgm:cxn modelId="{E94D9E66-92A0-471F-96FE-569E094DBA07}" type="presOf" srcId="{47EB89AC-AFCC-43FB-829A-D071AC82C780}" destId="{C3202426-CCA4-4016-887E-29D3C350DCE6}" srcOrd="0" destOrd="0" presId="urn:microsoft.com/office/officeart/2008/layout/VerticalCurvedList"/>
    <dgm:cxn modelId="{CC28E754-9672-4A54-9D92-42E88D8A18C9}" type="presOf" srcId="{B1D05ECE-A860-44C8-88F9-424A9F2CE659}" destId="{68EF8FB1-FFFE-4C3D-BC75-D2169ACB1A05}" srcOrd="0" destOrd="0" presId="urn:microsoft.com/office/officeart/2008/layout/VerticalCurvedList"/>
    <dgm:cxn modelId="{1C0402F8-20B3-458E-9C1C-0C2FC49A40E3}" type="presParOf" srcId="{3D18C00A-1581-4310-837A-C22B1DB1AB9C}" destId="{9116E9E4-02C6-4E88-A3FA-69197CB01AB2}" srcOrd="0" destOrd="0" presId="urn:microsoft.com/office/officeart/2008/layout/VerticalCurvedList"/>
    <dgm:cxn modelId="{C4852E64-E581-412B-B547-3C843D19ABC7}" type="presParOf" srcId="{9116E9E4-02C6-4E88-A3FA-69197CB01AB2}" destId="{EEAF23F3-DCE1-4A50-BF37-7A609F2BA11B}" srcOrd="0" destOrd="0" presId="urn:microsoft.com/office/officeart/2008/layout/VerticalCurvedList"/>
    <dgm:cxn modelId="{EB1D200E-3F27-4197-9FB5-BEF0518A453D}" type="presParOf" srcId="{EEAF23F3-DCE1-4A50-BF37-7A609F2BA11B}" destId="{DB7990E0-B8F4-498B-8FFD-C351D5A7AF23}" srcOrd="0" destOrd="0" presId="urn:microsoft.com/office/officeart/2008/layout/VerticalCurvedList"/>
    <dgm:cxn modelId="{A7958674-9DB0-41BD-B0E0-2AB7829420C4}" type="presParOf" srcId="{EEAF23F3-DCE1-4A50-BF37-7A609F2BA11B}" destId="{68EF8FB1-FFFE-4C3D-BC75-D2169ACB1A05}" srcOrd="1" destOrd="0" presId="urn:microsoft.com/office/officeart/2008/layout/VerticalCurvedList"/>
    <dgm:cxn modelId="{6498937C-B786-4BFB-96B6-C8A27A7AD65A}" type="presParOf" srcId="{EEAF23F3-DCE1-4A50-BF37-7A609F2BA11B}" destId="{C781FFFE-89AF-4CB1-88A7-4D668C5E24A9}" srcOrd="2" destOrd="0" presId="urn:microsoft.com/office/officeart/2008/layout/VerticalCurvedList"/>
    <dgm:cxn modelId="{12B590B6-697C-4A42-BC09-5DF581928993}" type="presParOf" srcId="{EEAF23F3-DCE1-4A50-BF37-7A609F2BA11B}" destId="{93413C15-9F95-4CCF-B65C-E237EC5A2301}" srcOrd="3" destOrd="0" presId="urn:microsoft.com/office/officeart/2008/layout/VerticalCurvedList"/>
    <dgm:cxn modelId="{DA6533A1-1E58-4CA7-BAF0-DADBEC6929C7}" type="presParOf" srcId="{9116E9E4-02C6-4E88-A3FA-69197CB01AB2}" destId="{8F5C9B5D-6273-4430-B195-481D16DB2372}" srcOrd="1" destOrd="0" presId="urn:microsoft.com/office/officeart/2008/layout/VerticalCurvedList"/>
    <dgm:cxn modelId="{EBD80F1C-6F41-4A50-ACC1-39FB01434A9C}" type="presParOf" srcId="{9116E9E4-02C6-4E88-A3FA-69197CB01AB2}" destId="{9012EAE3-77FF-4E9E-AEAB-48B99579B6EC}" srcOrd="2" destOrd="0" presId="urn:microsoft.com/office/officeart/2008/layout/VerticalCurvedList"/>
    <dgm:cxn modelId="{ABEE1BE7-F362-436B-9B89-AF34EDAE371A}" type="presParOf" srcId="{9012EAE3-77FF-4E9E-AEAB-48B99579B6EC}" destId="{7C9793C7-90D8-4ED6-9727-CF857F3A5759}" srcOrd="0" destOrd="0" presId="urn:microsoft.com/office/officeart/2008/layout/VerticalCurvedList"/>
    <dgm:cxn modelId="{3E204FF6-8EC6-4D7D-9A6E-CB62E3EF5D6D}" type="presParOf" srcId="{9116E9E4-02C6-4E88-A3FA-69197CB01AB2}" destId="{B4DB2507-EB82-4040-B1AC-C3E257929ECB}" srcOrd="3" destOrd="0" presId="urn:microsoft.com/office/officeart/2008/layout/VerticalCurvedList"/>
    <dgm:cxn modelId="{D30AB74A-66CD-4BE6-A43C-2D650CF844BF}" type="presParOf" srcId="{9116E9E4-02C6-4E88-A3FA-69197CB01AB2}" destId="{52B9B350-2532-4F03-8EAC-D6E7237485F4}" srcOrd="4" destOrd="0" presId="urn:microsoft.com/office/officeart/2008/layout/VerticalCurvedList"/>
    <dgm:cxn modelId="{28ED7195-6034-4E6B-8B8D-1A82731AFF37}" type="presParOf" srcId="{52B9B350-2532-4F03-8EAC-D6E7237485F4}" destId="{F359469E-FBFB-4F80-BC5B-EC2603AA337B}" srcOrd="0" destOrd="0" presId="urn:microsoft.com/office/officeart/2008/layout/VerticalCurvedList"/>
    <dgm:cxn modelId="{BABD86B5-F7CF-4C1B-9A88-118D892FDEB6}" type="presParOf" srcId="{9116E9E4-02C6-4E88-A3FA-69197CB01AB2}" destId="{C3202426-CCA4-4016-887E-29D3C350DCE6}" srcOrd="5" destOrd="0" presId="urn:microsoft.com/office/officeart/2008/layout/VerticalCurvedList"/>
    <dgm:cxn modelId="{52318345-0897-478A-8255-D89191083263}" type="presParOf" srcId="{9116E9E4-02C6-4E88-A3FA-69197CB01AB2}" destId="{4D7818B0-9F88-4C2E-A8D9-ED85E5A0BB70}" srcOrd="6" destOrd="0" presId="urn:microsoft.com/office/officeart/2008/layout/VerticalCurvedList"/>
    <dgm:cxn modelId="{76224C44-4E36-46C9-A947-64F8D58331E9}" type="presParOf" srcId="{4D7818B0-9F88-4C2E-A8D9-ED85E5A0BB70}" destId="{A56A447B-8286-4DF8-BAC2-3ABE5A792483}" srcOrd="0" destOrd="0" presId="urn:microsoft.com/office/officeart/2008/layout/VerticalCurvedList"/>
    <dgm:cxn modelId="{33372DFC-B992-4FEC-942B-88A56EAB5A42}" type="presParOf" srcId="{9116E9E4-02C6-4E88-A3FA-69197CB01AB2}" destId="{3AC24EC8-892E-4B95-8D8D-5CD670F87EFA}" srcOrd="7" destOrd="0" presId="urn:microsoft.com/office/officeart/2008/layout/VerticalCurvedList"/>
    <dgm:cxn modelId="{2CF89D5A-F206-459E-A7BF-A6F9A4DCB020}" type="presParOf" srcId="{9116E9E4-02C6-4E88-A3FA-69197CB01AB2}" destId="{19D527F1-4594-4420-B041-6050E5F66BCA}" srcOrd="8" destOrd="0" presId="urn:microsoft.com/office/officeart/2008/layout/VerticalCurvedList"/>
    <dgm:cxn modelId="{51FD7C32-E676-4691-9CD5-8AF0CA5449B7}" type="presParOf" srcId="{19D527F1-4594-4420-B041-6050E5F66BCA}" destId="{AC8EDCD6-5C8A-426C-B05B-ED881D8D493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0DAF42-AC59-4D51-BC7D-89949096E44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2544C219-6582-49F1-AE8E-685A416A97B0}">
      <dgm:prSet phldrT="[Texto]"/>
      <dgm:spPr>
        <a:xfrm>
          <a:off x="563571" y="384082"/>
          <a:ext cx="6279292" cy="768564"/>
        </a:xfrm>
        <a:prstGeom prst="rect">
          <a:avLst/>
        </a:prstGeom>
      </dgm:spPr>
      <dgm:t>
        <a:bodyPr/>
        <a:lstStyle/>
        <a:p>
          <a:r>
            <a:rPr lang="es-PE" dirty="0">
              <a:latin typeface="Calibri" panose="020F0502020204030204"/>
              <a:ea typeface="+mn-ea"/>
              <a:cs typeface="+mn-cs"/>
            </a:rPr>
            <a:t>Organización comunal es clave, diálogo, discusión, concertación, planificación y normatividad.</a:t>
          </a:r>
          <a:endParaRPr lang="es-ES" dirty="0">
            <a:latin typeface="Calibri" panose="020F0502020204030204"/>
            <a:ea typeface="+mn-ea"/>
            <a:cs typeface="+mn-cs"/>
          </a:endParaRPr>
        </a:p>
      </dgm:t>
    </dgm:pt>
    <dgm:pt modelId="{26729EA6-C30B-48A6-92B8-0195D9E824A8}" type="parTrans" cxnId="{C7B230E9-DE1B-46F6-A9A1-BFB0D47FEF16}">
      <dgm:prSet/>
      <dgm:spPr/>
      <dgm:t>
        <a:bodyPr/>
        <a:lstStyle/>
        <a:p>
          <a:endParaRPr lang="es-PE"/>
        </a:p>
      </dgm:t>
    </dgm:pt>
    <dgm:pt modelId="{B1D05ECE-A860-44C8-88F9-424A9F2CE659}" type="sibTrans" cxnId="{C7B230E9-DE1B-46F6-A9A1-BFB0D47FEF16}">
      <dgm:prSet/>
      <dgm:spPr>
        <a:xfrm>
          <a:off x="-5648633" y="-864689"/>
          <a:ext cx="6725245" cy="6725245"/>
        </a:xfrm>
        <a:prstGeom prst="blockArc">
          <a:avLst>
            <a:gd name="adj1" fmla="val 18900000"/>
            <a:gd name="adj2" fmla="val 2700000"/>
            <a:gd name="adj3" fmla="val 321"/>
          </a:avLst>
        </a:prstGeom>
      </dgm:spPr>
      <dgm:t>
        <a:bodyPr/>
        <a:lstStyle/>
        <a:p>
          <a:endParaRPr lang="es-PE"/>
        </a:p>
      </dgm:t>
    </dgm:pt>
    <dgm:pt modelId="{5AF38F06-3ADF-4001-BAD4-39A1B0AE8C92}">
      <dgm:prSet phldrT="[Texto]"/>
      <dgm:spPr>
        <a:xfrm>
          <a:off x="1004206" y="1537128"/>
          <a:ext cx="5838656" cy="768564"/>
        </a:xfrm>
        <a:prstGeom prst="rect">
          <a:avLst/>
        </a:prstGeom>
      </dgm:spPr>
      <dgm:t>
        <a:bodyPr/>
        <a:lstStyle/>
        <a:p>
          <a:r>
            <a:rPr lang="es-ES">
              <a:latin typeface="Calibri" panose="020F0502020204030204"/>
              <a:ea typeface="+mn-ea"/>
              <a:cs typeface="+mn-cs"/>
            </a:rPr>
            <a:t>Manejo vertical de pisos ecológicos, rotación sectorial de suelos, diversidad de cultivos</a:t>
          </a:r>
          <a:endParaRPr lang="es-ES" dirty="0">
            <a:latin typeface="Calibri" panose="020F0502020204030204"/>
            <a:ea typeface="+mn-ea"/>
            <a:cs typeface="+mn-cs"/>
          </a:endParaRPr>
        </a:p>
      </dgm:t>
    </dgm:pt>
    <dgm:pt modelId="{A44F5EAF-C651-4793-9FDF-E92DA28C745E}" type="parTrans" cxnId="{8FF14B3E-7BDB-4E6F-96D3-7591B68E963C}">
      <dgm:prSet/>
      <dgm:spPr/>
      <dgm:t>
        <a:bodyPr/>
        <a:lstStyle/>
        <a:p>
          <a:endParaRPr lang="es-PE"/>
        </a:p>
      </dgm:t>
    </dgm:pt>
    <dgm:pt modelId="{7AF2A3DD-CF13-4FA9-8E26-186DA1783846}" type="sibTrans" cxnId="{8FF14B3E-7BDB-4E6F-96D3-7591B68E963C}">
      <dgm:prSet/>
      <dgm:spPr/>
      <dgm:t>
        <a:bodyPr/>
        <a:lstStyle/>
        <a:p>
          <a:endParaRPr lang="es-PE"/>
        </a:p>
      </dgm:t>
    </dgm:pt>
    <dgm:pt modelId="{47EB89AC-AFCC-43FB-829A-D071AC82C780}">
      <dgm:prSet phldrT="[Texto]"/>
      <dgm:spPr>
        <a:xfrm>
          <a:off x="1004206" y="2690174"/>
          <a:ext cx="5838656" cy="768564"/>
        </a:xfrm>
        <a:prstGeom prst="rect">
          <a:avLst/>
        </a:prstGeom>
      </dgm:spPr>
      <dgm:t>
        <a:bodyPr/>
        <a:lstStyle/>
        <a:p>
          <a:r>
            <a:rPr lang="es-PE" b="0">
              <a:latin typeface="Calibri" panose="020F0502020204030204"/>
              <a:ea typeface="+mn-ea"/>
              <a:cs typeface="+mn-cs"/>
            </a:rPr>
            <a:t>Siembra y cosecha de agua</a:t>
          </a:r>
          <a:endParaRPr lang="es-ES" b="0" dirty="0">
            <a:latin typeface="Calibri" panose="020F0502020204030204"/>
            <a:ea typeface="+mn-ea"/>
            <a:cs typeface="+mn-cs"/>
          </a:endParaRPr>
        </a:p>
      </dgm:t>
    </dgm:pt>
    <dgm:pt modelId="{EDBCE237-0392-4098-BAF4-C50AB7713DF8}" type="parTrans" cxnId="{FC0CB704-F012-40B7-A63A-4D1394547AAE}">
      <dgm:prSet/>
      <dgm:spPr/>
      <dgm:t>
        <a:bodyPr/>
        <a:lstStyle/>
        <a:p>
          <a:endParaRPr lang="es-PE"/>
        </a:p>
      </dgm:t>
    </dgm:pt>
    <dgm:pt modelId="{54C0E8DA-8F5F-4A7E-9868-8857D6F1ABA1}" type="sibTrans" cxnId="{FC0CB704-F012-40B7-A63A-4D1394547AAE}">
      <dgm:prSet/>
      <dgm:spPr/>
      <dgm:t>
        <a:bodyPr/>
        <a:lstStyle/>
        <a:p>
          <a:endParaRPr lang="es-PE"/>
        </a:p>
      </dgm:t>
    </dgm:pt>
    <dgm:pt modelId="{74C7581A-3012-4021-85B2-E8313BE4E42B}">
      <dgm:prSet/>
      <dgm:spPr>
        <a:xfrm>
          <a:off x="563571" y="3843220"/>
          <a:ext cx="6279292" cy="768564"/>
        </a:xfrm>
        <a:prstGeom prst="rect">
          <a:avLst/>
        </a:prstGeom>
      </dgm:spPr>
      <dgm:t>
        <a:bodyPr/>
        <a:lstStyle/>
        <a:p>
          <a:r>
            <a:rPr lang="es-PE">
              <a:latin typeface="Calibri" panose="020F0502020204030204"/>
              <a:ea typeface="+mn-ea"/>
              <a:cs typeface="+mn-cs"/>
            </a:rPr>
            <a:t>Protección de zonas de riesgo</a:t>
          </a:r>
          <a:endParaRPr lang="es-ES">
            <a:latin typeface="Calibri" panose="020F0502020204030204"/>
            <a:ea typeface="+mn-ea"/>
            <a:cs typeface="+mn-cs"/>
          </a:endParaRPr>
        </a:p>
        <a:p>
          <a:endParaRPr lang="es-ES" dirty="0">
            <a:latin typeface="Calibri" panose="020F0502020204030204"/>
            <a:ea typeface="+mn-ea"/>
            <a:cs typeface="+mn-cs"/>
          </a:endParaRPr>
        </a:p>
      </dgm:t>
    </dgm:pt>
    <dgm:pt modelId="{DC3DACBB-B835-4303-B897-A1563F666006}" type="parTrans" cxnId="{6C28B528-EA21-4F66-94DB-A7A59846A382}">
      <dgm:prSet/>
      <dgm:spPr/>
      <dgm:t>
        <a:bodyPr/>
        <a:lstStyle/>
        <a:p>
          <a:endParaRPr lang="es-PE"/>
        </a:p>
      </dgm:t>
    </dgm:pt>
    <dgm:pt modelId="{B5E5F6C1-AE86-4FB3-9CA8-5746FE76DE65}" type="sibTrans" cxnId="{6C28B528-EA21-4F66-94DB-A7A59846A382}">
      <dgm:prSet/>
      <dgm:spPr/>
      <dgm:t>
        <a:bodyPr/>
        <a:lstStyle/>
        <a:p>
          <a:endParaRPr lang="es-PE"/>
        </a:p>
      </dgm:t>
    </dgm:pt>
    <dgm:pt modelId="{3D18C00A-1581-4310-837A-C22B1DB1AB9C}" type="pres">
      <dgm:prSet presAssocID="{0F0DAF42-AC59-4D51-BC7D-89949096E44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9116E9E4-02C6-4E88-A3FA-69197CB01AB2}" type="pres">
      <dgm:prSet presAssocID="{0F0DAF42-AC59-4D51-BC7D-89949096E445}" presName="Name1" presStyleCnt="0"/>
      <dgm:spPr/>
    </dgm:pt>
    <dgm:pt modelId="{EEAF23F3-DCE1-4A50-BF37-7A609F2BA11B}" type="pres">
      <dgm:prSet presAssocID="{0F0DAF42-AC59-4D51-BC7D-89949096E445}" presName="cycle" presStyleCnt="0"/>
      <dgm:spPr/>
    </dgm:pt>
    <dgm:pt modelId="{DB7990E0-B8F4-498B-8FFD-C351D5A7AF23}" type="pres">
      <dgm:prSet presAssocID="{0F0DAF42-AC59-4D51-BC7D-89949096E445}" presName="srcNode" presStyleLbl="node1" presStyleIdx="0" presStyleCnt="4"/>
      <dgm:spPr/>
    </dgm:pt>
    <dgm:pt modelId="{68EF8FB1-FFFE-4C3D-BC75-D2169ACB1A05}" type="pres">
      <dgm:prSet presAssocID="{0F0DAF42-AC59-4D51-BC7D-89949096E445}" presName="conn" presStyleLbl="parChTrans1D2" presStyleIdx="0" presStyleCnt="1"/>
      <dgm:spPr/>
      <dgm:t>
        <a:bodyPr/>
        <a:lstStyle/>
        <a:p>
          <a:endParaRPr lang="es-ES"/>
        </a:p>
      </dgm:t>
    </dgm:pt>
    <dgm:pt modelId="{C781FFFE-89AF-4CB1-88A7-4D668C5E24A9}" type="pres">
      <dgm:prSet presAssocID="{0F0DAF42-AC59-4D51-BC7D-89949096E445}" presName="extraNode" presStyleLbl="node1" presStyleIdx="0" presStyleCnt="4"/>
      <dgm:spPr/>
    </dgm:pt>
    <dgm:pt modelId="{93413C15-9F95-4CCF-B65C-E237EC5A2301}" type="pres">
      <dgm:prSet presAssocID="{0F0DAF42-AC59-4D51-BC7D-89949096E445}" presName="dstNode" presStyleLbl="node1" presStyleIdx="0" presStyleCnt="4"/>
      <dgm:spPr/>
    </dgm:pt>
    <dgm:pt modelId="{8F5C9B5D-6273-4430-B195-481D16DB2372}" type="pres">
      <dgm:prSet presAssocID="{2544C219-6582-49F1-AE8E-685A416A97B0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12EAE3-77FF-4E9E-AEAB-48B99579B6EC}" type="pres">
      <dgm:prSet presAssocID="{2544C219-6582-49F1-AE8E-685A416A97B0}" presName="accent_1" presStyleCnt="0"/>
      <dgm:spPr/>
    </dgm:pt>
    <dgm:pt modelId="{7C9793C7-90D8-4ED6-9727-CF857F3A5759}" type="pres">
      <dgm:prSet presAssocID="{2544C219-6582-49F1-AE8E-685A416A97B0}" presName="accentRepeatNode" presStyleLbl="solidFgAcc1" presStyleIdx="0" presStyleCnt="4" custLinFactNeighborX="4264"/>
      <dgm:spPr>
        <a:xfrm>
          <a:off x="124183" y="288011"/>
          <a:ext cx="960705" cy="9607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4DB2507-EB82-4040-B1AC-C3E257929ECB}" type="pres">
      <dgm:prSet presAssocID="{5AF38F06-3ADF-4001-BAD4-39A1B0AE8C9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B9B350-2532-4F03-8EAC-D6E7237485F4}" type="pres">
      <dgm:prSet presAssocID="{5AF38F06-3ADF-4001-BAD4-39A1B0AE8C92}" presName="accent_2" presStyleCnt="0"/>
      <dgm:spPr/>
    </dgm:pt>
    <dgm:pt modelId="{F359469E-FBFB-4F80-BC5B-EC2603AA337B}" type="pres">
      <dgm:prSet presAssocID="{5AF38F06-3ADF-4001-BAD4-39A1B0AE8C92}" presName="accentRepeatNode" presStyleLbl="solidFgAcc1" presStyleIdx="1" presStyleCnt="4"/>
      <dgm:spPr>
        <a:xfrm>
          <a:off x="523854" y="1441057"/>
          <a:ext cx="960705" cy="96070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3202426-CCA4-4016-887E-29D3C350DCE6}" type="pres">
      <dgm:prSet presAssocID="{47EB89AC-AFCC-43FB-829A-D071AC82C78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7818B0-9F88-4C2E-A8D9-ED85E5A0BB70}" type="pres">
      <dgm:prSet presAssocID="{47EB89AC-AFCC-43FB-829A-D071AC82C780}" presName="accent_3" presStyleCnt="0"/>
      <dgm:spPr/>
    </dgm:pt>
    <dgm:pt modelId="{A56A447B-8286-4DF8-BAC2-3ABE5A792483}" type="pres">
      <dgm:prSet presAssocID="{47EB89AC-AFCC-43FB-829A-D071AC82C780}" presName="accentRepeatNode" presStyleLbl="solidFgAcc1" presStyleIdx="2" presStyleCnt="4"/>
      <dgm:spPr>
        <a:xfrm>
          <a:off x="523854" y="2594103"/>
          <a:ext cx="960705" cy="96070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AC24EC8-892E-4B95-8D8D-5CD670F87EFA}" type="pres">
      <dgm:prSet presAssocID="{74C7581A-3012-4021-85B2-E8313BE4E42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D527F1-4594-4420-B041-6050E5F66BCA}" type="pres">
      <dgm:prSet presAssocID="{74C7581A-3012-4021-85B2-E8313BE4E42B}" presName="accent_4" presStyleCnt="0"/>
      <dgm:spPr/>
    </dgm:pt>
    <dgm:pt modelId="{AC8EDCD6-5C8A-426C-B05B-ED881D8D4939}" type="pres">
      <dgm:prSet presAssocID="{74C7581A-3012-4021-85B2-E8313BE4E42B}" presName="accentRepeatNode" presStyleLbl="solidFgAcc1" presStyleIdx="3" presStyleCnt="4"/>
      <dgm:spPr>
        <a:xfrm>
          <a:off x="83218" y="3747150"/>
          <a:ext cx="960705" cy="96070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54F10496-39D3-4BBB-9C4B-0D5F73B0BD51}" type="presOf" srcId="{5AF38F06-3ADF-4001-BAD4-39A1B0AE8C92}" destId="{B4DB2507-EB82-4040-B1AC-C3E257929ECB}" srcOrd="0" destOrd="0" presId="urn:microsoft.com/office/officeart/2008/layout/VerticalCurvedList"/>
    <dgm:cxn modelId="{6C28B528-EA21-4F66-94DB-A7A59846A382}" srcId="{0F0DAF42-AC59-4D51-BC7D-89949096E445}" destId="{74C7581A-3012-4021-85B2-E8313BE4E42B}" srcOrd="3" destOrd="0" parTransId="{DC3DACBB-B835-4303-B897-A1563F666006}" sibTransId="{B5E5F6C1-AE86-4FB3-9CA8-5746FE76DE65}"/>
    <dgm:cxn modelId="{CBDB8DDD-4895-4069-BB94-A89380C5D12D}" type="presOf" srcId="{2544C219-6582-49F1-AE8E-685A416A97B0}" destId="{8F5C9B5D-6273-4430-B195-481D16DB2372}" srcOrd="0" destOrd="0" presId="urn:microsoft.com/office/officeart/2008/layout/VerticalCurvedList"/>
    <dgm:cxn modelId="{3F8F804A-B00A-4EFD-B8FE-9670CCDDEBAE}" type="presOf" srcId="{0F0DAF42-AC59-4D51-BC7D-89949096E445}" destId="{3D18C00A-1581-4310-837A-C22B1DB1AB9C}" srcOrd="0" destOrd="0" presId="urn:microsoft.com/office/officeart/2008/layout/VerticalCurvedList"/>
    <dgm:cxn modelId="{A73BE69C-8FA1-4C74-A5A0-D37FD813513B}" type="presOf" srcId="{74C7581A-3012-4021-85B2-E8313BE4E42B}" destId="{3AC24EC8-892E-4B95-8D8D-5CD670F87EFA}" srcOrd="0" destOrd="0" presId="urn:microsoft.com/office/officeart/2008/layout/VerticalCurvedList"/>
    <dgm:cxn modelId="{C7B230E9-DE1B-46F6-A9A1-BFB0D47FEF16}" srcId="{0F0DAF42-AC59-4D51-BC7D-89949096E445}" destId="{2544C219-6582-49F1-AE8E-685A416A97B0}" srcOrd="0" destOrd="0" parTransId="{26729EA6-C30B-48A6-92B8-0195D9E824A8}" sibTransId="{B1D05ECE-A860-44C8-88F9-424A9F2CE659}"/>
    <dgm:cxn modelId="{8FF14B3E-7BDB-4E6F-96D3-7591B68E963C}" srcId="{0F0DAF42-AC59-4D51-BC7D-89949096E445}" destId="{5AF38F06-3ADF-4001-BAD4-39A1B0AE8C92}" srcOrd="1" destOrd="0" parTransId="{A44F5EAF-C651-4793-9FDF-E92DA28C745E}" sibTransId="{7AF2A3DD-CF13-4FA9-8E26-186DA1783846}"/>
    <dgm:cxn modelId="{FC0CB704-F012-40B7-A63A-4D1394547AAE}" srcId="{0F0DAF42-AC59-4D51-BC7D-89949096E445}" destId="{47EB89AC-AFCC-43FB-829A-D071AC82C780}" srcOrd="2" destOrd="0" parTransId="{EDBCE237-0392-4098-BAF4-C50AB7713DF8}" sibTransId="{54C0E8DA-8F5F-4A7E-9868-8857D6F1ABA1}"/>
    <dgm:cxn modelId="{E94D9E66-92A0-471F-96FE-569E094DBA07}" type="presOf" srcId="{47EB89AC-AFCC-43FB-829A-D071AC82C780}" destId="{C3202426-CCA4-4016-887E-29D3C350DCE6}" srcOrd="0" destOrd="0" presId="urn:microsoft.com/office/officeart/2008/layout/VerticalCurvedList"/>
    <dgm:cxn modelId="{CC28E754-9672-4A54-9D92-42E88D8A18C9}" type="presOf" srcId="{B1D05ECE-A860-44C8-88F9-424A9F2CE659}" destId="{68EF8FB1-FFFE-4C3D-BC75-D2169ACB1A05}" srcOrd="0" destOrd="0" presId="urn:microsoft.com/office/officeart/2008/layout/VerticalCurvedList"/>
    <dgm:cxn modelId="{1C0402F8-20B3-458E-9C1C-0C2FC49A40E3}" type="presParOf" srcId="{3D18C00A-1581-4310-837A-C22B1DB1AB9C}" destId="{9116E9E4-02C6-4E88-A3FA-69197CB01AB2}" srcOrd="0" destOrd="0" presId="urn:microsoft.com/office/officeart/2008/layout/VerticalCurvedList"/>
    <dgm:cxn modelId="{C4852E64-E581-412B-B547-3C843D19ABC7}" type="presParOf" srcId="{9116E9E4-02C6-4E88-A3FA-69197CB01AB2}" destId="{EEAF23F3-DCE1-4A50-BF37-7A609F2BA11B}" srcOrd="0" destOrd="0" presId="urn:microsoft.com/office/officeart/2008/layout/VerticalCurvedList"/>
    <dgm:cxn modelId="{EB1D200E-3F27-4197-9FB5-BEF0518A453D}" type="presParOf" srcId="{EEAF23F3-DCE1-4A50-BF37-7A609F2BA11B}" destId="{DB7990E0-B8F4-498B-8FFD-C351D5A7AF23}" srcOrd="0" destOrd="0" presId="urn:microsoft.com/office/officeart/2008/layout/VerticalCurvedList"/>
    <dgm:cxn modelId="{A7958674-9DB0-41BD-B0E0-2AB7829420C4}" type="presParOf" srcId="{EEAF23F3-DCE1-4A50-BF37-7A609F2BA11B}" destId="{68EF8FB1-FFFE-4C3D-BC75-D2169ACB1A05}" srcOrd="1" destOrd="0" presId="urn:microsoft.com/office/officeart/2008/layout/VerticalCurvedList"/>
    <dgm:cxn modelId="{6498937C-B786-4BFB-96B6-C8A27A7AD65A}" type="presParOf" srcId="{EEAF23F3-DCE1-4A50-BF37-7A609F2BA11B}" destId="{C781FFFE-89AF-4CB1-88A7-4D668C5E24A9}" srcOrd="2" destOrd="0" presId="urn:microsoft.com/office/officeart/2008/layout/VerticalCurvedList"/>
    <dgm:cxn modelId="{12B590B6-697C-4A42-BC09-5DF581928993}" type="presParOf" srcId="{EEAF23F3-DCE1-4A50-BF37-7A609F2BA11B}" destId="{93413C15-9F95-4CCF-B65C-E237EC5A2301}" srcOrd="3" destOrd="0" presId="urn:microsoft.com/office/officeart/2008/layout/VerticalCurvedList"/>
    <dgm:cxn modelId="{DA6533A1-1E58-4CA7-BAF0-DADBEC6929C7}" type="presParOf" srcId="{9116E9E4-02C6-4E88-A3FA-69197CB01AB2}" destId="{8F5C9B5D-6273-4430-B195-481D16DB2372}" srcOrd="1" destOrd="0" presId="urn:microsoft.com/office/officeart/2008/layout/VerticalCurvedList"/>
    <dgm:cxn modelId="{EBD80F1C-6F41-4A50-ACC1-39FB01434A9C}" type="presParOf" srcId="{9116E9E4-02C6-4E88-A3FA-69197CB01AB2}" destId="{9012EAE3-77FF-4E9E-AEAB-48B99579B6EC}" srcOrd="2" destOrd="0" presId="urn:microsoft.com/office/officeart/2008/layout/VerticalCurvedList"/>
    <dgm:cxn modelId="{ABEE1BE7-F362-436B-9B89-AF34EDAE371A}" type="presParOf" srcId="{9012EAE3-77FF-4E9E-AEAB-48B99579B6EC}" destId="{7C9793C7-90D8-4ED6-9727-CF857F3A5759}" srcOrd="0" destOrd="0" presId="urn:microsoft.com/office/officeart/2008/layout/VerticalCurvedList"/>
    <dgm:cxn modelId="{3E204FF6-8EC6-4D7D-9A6E-CB62E3EF5D6D}" type="presParOf" srcId="{9116E9E4-02C6-4E88-A3FA-69197CB01AB2}" destId="{B4DB2507-EB82-4040-B1AC-C3E257929ECB}" srcOrd="3" destOrd="0" presId="urn:microsoft.com/office/officeart/2008/layout/VerticalCurvedList"/>
    <dgm:cxn modelId="{D30AB74A-66CD-4BE6-A43C-2D650CF844BF}" type="presParOf" srcId="{9116E9E4-02C6-4E88-A3FA-69197CB01AB2}" destId="{52B9B350-2532-4F03-8EAC-D6E7237485F4}" srcOrd="4" destOrd="0" presId="urn:microsoft.com/office/officeart/2008/layout/VerticalCurvedList"/>
    <dgm:cxn modelId="{28ED7195-6034-4E6B-8B8D-1A82731AFF37}" type="presParOf" srcId="{52B9B350-2532-4F03-8EAC-D6E7237485F4}" destId="{F359469E-FBFB-4F80-BC5B-EC2603AA337B}" srcOrd="0" destOrd="0" presId="urn:microsoft.com/office/officeart/2008/layout/VerticalCurvedList"/>
    <dgm:cxn modelId="{BABD86B5-F7CF-4C1B-9A88-118D892FDEB6}" type="presParOf" srcId="{9116E9E4-02C6-4E88-A3FA-69197CB01AB2}" destId="{C3202426-CCA4-4016-887E-29D3C350DCE6}" srcOrd="5" destOrd="0" presId="urn:microsoft.com/office/officeart/2008/layout/VerticalCurvedList"/>
    <dgm:cxn modelId="{52318345-0897-478A-8255-D89191083263}" type="presParOf" srcId="{9116E9E4-02C6-4E88-A3FA-69197CB01AB2}" destId="{4D7818B0-9F88-4C2E-A8D9-ED85E5A0BB70}" srcOrd="6" destOrd="0" presId="urn:microsoft.com/office/officeart/2008/layout/VerticalCurvedList"/>
    <dgm:cxn modelId="{76224C44-4E36-46C9-A947-64F8D58331E9}" type="presParOf" srcId="{4D7818B0-9F88-4C2E-A8D9-ED85E5A0BB70}" destId="{A56A447B-8286-4DF8-BAC2-3ABE5A792483}" srcOrd="0" destOrd="0" presId="urn:microsoft.com/office/officeart/2008/layout/VerticalCurvedList"/>
    <dgm:cxn modelId="{33372DFC-B992-4FEC-942B-88A56EAB5A42}" type="presParOf" srcId="{9116E9E4-02C6-4E88-A3FA-69197CB01AB2}" destId="{3AC24EC8-892E-4B95-8D8D-5CD670F87EFA}" srcOrd="7" destOrd="0" presId="urn:microsoft.com/office/officeart/2008/layout/VerticalCurvedList"/>
    <dgm:cxn modelId="{2CF89D5A-F206-459E-A7BF-A6F9A4DCB020}" type="presParOf" srcId="{9116E9E4-02C6-4E88-A3FA-69197CB01AB2}" destId="{19D527F1-4594-4420-B041-6050E5F66BCA}" srcOrd="8" destOrd="0" presId="urn:microsoft.com/office/officeart/2008/layout/VerticalCurvedList"/>
    <dgm:cxn modelId="{51FD7C32-E676-4691-9CD5-8AF0CA5449B7}" type="presParOf" srcId="{19D527F1-4594-4420-B041-6050E5F66BCA}" destId="{AC8EDCD6-5C8A-426C-B05B-ED881D8D493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DAF42-AC59-4D51-BC7D-89949096E44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2544C219-6582-49F1-AE8E-685A416A97B0}">
      <dgm:prSet phldrT="[Texto]"/>
      <dgm:spPr/>
      <dgm:t>
        <a:bodyPr/>
        <a:lstStyle/>
        <a:p>
          <a:r>
            <a:rPr lang="es-PE" dirty="0"/>
            <a:t>Conoce el clima, el suelo y la naturaleza de la cual se siente parte</a:t>
          </a:r>
          <a:endParaRPr lang="es-ES" dirty="0"/>
        </a:p>
      </dgm:t>
    </dgm:pt>
    <dgm:pt modelId="{26729EA6-C30B-48A6-92B8-0195D9E824A8}" type="parTrans" cxnId="{C7B230E9-DE1B-46F6-A9A1-BFB0D47FEF16}">
      <dgm:prSet/>
      <dgm:spPr/>
      <dgm:t>
        <a:bodyPr/>
        <a:lstStyle/>
        <a:p>
          <a:endParaRPr lang="es-PE"/>
        </a:p>
      </dgm:t>
    </dgm:pt>
    <dgm:pt modelId="{B1D05ECE-A860-44C8-88F9-424A9F2CE659}" type="sibTrans" cxnId="{C7B230E9-DE1B-46F6-A9A1-BFB0D47FEF16}">
      <dgm:prSet/>
      <dgm:spPr/>
      <dgm:t>
        <a:bodyPr/>
        <a:lstStyle/>
        <a:p>
          <a:endParaRPr lang="es-PE"/>
        </a:p>
      </dgm:t>
    </dgm:pt>
    <dgm:pt modelId="{5AF38F06-3ADF-4001-BAD4-39A1B0AE8C92}">
      <dgm:prSet phldrT="[Texto]"/>
      <dgm:spPr/>
      <dgm:t>
        <a:bodyPr/>
        <a:lstStyle/>
        <a:p>
          <a:r>
            <a:rPr lang="es-PE" dirty="0"/>
            <a:t>Técnicas de cultivo y manejo del agua, para reducir la erosión, según tipo de suelo, pendiente, tipo de cultivo, agua disponible</a:t>
          </a:r>
          <a:endParaRPr lang="es-ES" dirty="0"/>
        </a:p>
      </dgm:t>
    </dgm:pt>
    <dgm:pt modelId="{A44F5EAF-C651-4793-9FDF-E92DA28C745E}" type="parTrans" cxnId="{8FF14B3E-7BDB-4E6F-96D3-7591B68E963C}">
      <dgm:prSet/>
      <dgm:spPr/>
      <dgm:t>
        <a:bodyPr/>
        <a:lstStyle/>
        <a:p>
          <a:endParaRPr lang="es-PE"/>
        </a:p>
      </dgm:t>
    </dgm:pt>
    <dgm:pt modelId="{7AF2A3DD-CF13-4FA9-8E26-186DA1783846}" type="sibTrans" cxnId="{8FF14B3E-7BDB-4E6F-96D3-7591B68E963C}">
      <dgm:prSet/>
      <dgm:spPr/>
      <dgm:t>
        <a:bodyPr/>
        <a:lstStyle/>
        <a:p>
          <a:endParaRPr lang="es-PE"/>
        </a:p>
      </dgm:t>
    </dgm:pt>
    <dgm:pt modelId="{47EB89AC-AFCC-43FB-829A-D071AC82C780}">
      <dgm:prSet phldrT="[Texto]"/>
      <dgm:spPr/>
      <dgm:t>
        <a:bodyPr/>
        <a:lstStyle/>
        <a:p>
          <a:r>
            <a:rPr lang="es-PE" b="0" dirty="0"/>
            <a:t>Técnicas de labranza de suelo para proteger los cultivos de las heladas, del exceso de agua y déficit hídrico</a:t>
          </a:r>
          <a:endParaRPr lang="es-ES" b="0" dirty="0"/>
        </a:p>
      </dgm:t>
    </dgm:pt>
    <dgm:pt modelId="{EDBCE237-0392-4098-BAF4-C50AB7713DF8}" type="parTrans" cxnId="{FC0CB704-F012-40B7-A63A-4D1394547AAE}">
      <dgm:prSet/>
      <dgm:spPr/>
      <dgm:t>
        <a:bodyPr/>
        <a:lstStyle/>
        <a:p>
          <a:endParaRPr lang="es-PE"/>
        </a:p>
      </dgm:t>
    </dgm:pt>
    <dgm:pt modelId="{54C0E8DA-8F5F-4A7E-9868-8857D6F1ABA1}" type="sibTrans" cxnId="{FC0CB704-F012-40B7-A63A-4D1394547AAE}">
      <dgm:prSet/>
      <dgm:spPr/>
      <dgm:t>
        <a:bodyPr/>
        <a:lstStyle/>
        <a:p>
          <a:endParaRPr lang="es-PE"/>
        </a:p>
      </dgm:t>
    </dgm:pt>
    <dgm:pt modelId="{74C7581A-3012-4021-85B2-E8313BE4E42B}">
      <dgm:prSet/>
      <dgm:spPr/>
      <dgm:t>
        <a:bodyPr/>
        <a:lstStyle/>
        <a:p>
          <a:r>
            <a:rPr lang="es-PE" dirty="0"/>
            <a:t>Técnicas para procesar y almacenar productos de las cosechas: secado, almacenamiento, racionalización.</a:t>
          </a:r>
          <a:endParaRPr lang="es-ES" dirty="0"/>
        </a:p>
      </dgm:t>
    </dgm:pt>
    <dgm:pt modelId="{DC3DACBB-B835-4303-B897-A1563F666006}" type="parTrans" cxnId="{6C28B528-EA21-4F66-94DB-A7A59846A382}">
      <dgm:prSet/>
      <dgm:spPr/>
      <dgm:t>
        <a:bodyPr/>
        <a:lstStyle/>
        <a:p>
          <a:endParaRPr lang="es-PE"/>
        </a:p>
      </dgm:t>
    </dgm:pt>
    <dgm:pt modelId="{B5E5F6C1-AE86-4FB3-9CA8-5746FE76DE65}" type="sibTrans" cxnId="{6C28B528-EA21-4F66-94DB-A7A59846A382}">
      <dgm:prSet/>
      <dgm:spPr/>
      <dgm:t>
        <a:bodyPr/>
        <a:lstStyle/>
        <a:p>
          <a:endParaRPr lang="es-PE"/>
        </a:p>
      </dgm:t>
    </dgm:pt>
    <dgm:pt modelId="{3D18C00A-1581-4310-837A-C22B1DB1AB9C}" type="pres">
      <dgm:prSet presAssocID="{0F0DAF42-AC59-4D51-BC7D-89949096E44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9116E9E4-02C6-4E88-A3FA-69197CB01AB2}" type="pres">
      <dgm:prSet presAssocID="{0F0DAF42-AC59-4D51-BC7D-89949096E445}" presName="Name1" presStyleCnt="0"/>
      <dgm:spPr/>
    </dgm:pt>
    <dgm:pt modelId="{EEAF23F3-DCE1-4A50-BF37-7A609F2BA11B}" type="pres">
      <dgm:prSet presAssocID="{0F0DAF42-AC59-4D51-BC7D-89949096E445}" presName="cycle" presStyleCnt="0"/>
      <dgm:spPr/>
    </dgm:pt>
    <dgm:pt modelId="{DB7990E0-B8F4-498B-8FFD-C351D5A7AF23}" type="pres">
      <dgm:prSet presAssocID="{0F0DAF42-AC59-4D51-BC7D-89949096E445}" presName="srcNode" presStyleLbl="node1" presStyleIdx="0" presStyleCnt="4"/>
      <dgm:spPr/>
    </dgm:pt>
    <dgm:pt modelId="{68EF8FB1-FFFE-4C3D-BC75-D2169ACB1A05}" type="pres">
      <dgm:prSet presAssocID="{0F0DAF42-AC59-4D51-BC7D-89949096E445}" presName="conn" presStyleLbl="parChTrans1D2" presStyleIdx="0" presStyleCnt="1"/>
      <dgm:spPr/>
      <dgm:t>
        <a:bodyPr/>
        <a:lstStyle/>
        <a:p>
          <a:endParaRPr lang="es-ES"/>
        </a:p>
      </dgm:t>
    </dgm:pt>
    <dgm:pt modelId="{C781FFFE-89AF-4CB1-88A7-4D668C5E24A9}" type="pres">
      <dgm:prSet presAssocID="{0F0DAF42-AC59-4D51-BC7D-89949096E445}" presName="extraNode" presStyleLbl="node1" presStyleIdx="0" presStyleCnt="4"/>
      <dgm:spPr/>
    </dgm:pt>
    <dgm:pt modelId="{93413C15-9F95-4CCF-B65C-E237EC5A2301}" type="pres">
      <dgm:prSet presAssocID="{0F0DAF42-AC59-4D51-BC7D-89949096E445}" presName="dstNode" presStyleLbl="node1" presStyleIdx="0" presStyleCnt="4"/>
      <dgm:spPr/>
    </dgm:pt>
    <dgm:pt modelId="{8F5C9B5D-6273-4430-B195-481D16DB2372}" type="pres">
      <dgm:prSet presAssocID="{2544C219-6582-49F1-AE8E-685A416A97B0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12EAE3-77FF-4E9E-AEAB-48B99579B6EC}" type="pres">
      <dgm:prSet presAssocID="{2544C219-6582-49F1-AE8E-685A416A97B0}" presName="accent_1" presStyleCnt="0"/>
      <dgm:spPr/>
    </dgm:pt>
    <dgm:pt modelId="{7C9793C7-90D8-4ED6-9727-CF857F3A5759}" type="pres">
      <dgm:prSet presAssocID="{2544C219-6582-49F1-AE8E-685A416A97B0}" presName="accentRepeatNode" presStyleLbl="solidFgAcc1" presStyleIdx="0" presStyleCnt="4" custLinFactNeighborX="426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4DB2507-EB82-4040-B1AC-C3E257929ECB}" type="pres">
      <dgm:prSet presAssocID="{5AF38F06-3ADF-4001-BAD4-39A1B0AE8C9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B9B350-2532-4F03-8EAC-D6E7237485F4}" type="pres">
      <dgm:prSet presAssocID="{5AF38F06-3ADF-4001-BAD4-39A1B0AE8C92}" presName="accent_2" presStyleCnt="0"/>
      <dgm:spPr/>
    </dgm:pt>
    <dgm:pt modelId="{F359469E-FBFB-4F80-BC5B-EC2603AA337B}" type="pres">
      <dgm:prSet presAssocID="{5AF38F06-3ADF-4001-BAD4-39A1B0AE8C92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3202426-CCA4-4016-887E-29D3C350DCE6}" type="pres">
      <dgm:prSet presAssocID="{47EB89AC-AFCC-43FB-829A-D071AC82C78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7818B0-9F88-4C2E-A8D9-ED85E5A0BB70}" type="pres">
      <dgm:prSet presAssocID="{47EB89AC-AFCC-43FB-829A-D071AC82C780}" presName="accent_3" presStyleCnt="0"/>
      <dgm:spPr/>
    </dgm:pt>
    <dgm:pt modelId="{A56A447B-8286-4DF8-BAC2-3ABE5A792483}" type="pres">
      <dgm:prSet presAssocID="{47EB89AC-AFCC-43FB-829A-D071AC82C780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AC24EC8-892E-4B95-8D8D-5CD670F87EFA}" type="pres">
      <dgm:prSet presAssocID="{74C7581A-3012-4021-85B2-E8313BE4E42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D527F1-4594-4420-B041-6050E5F66BCA}" type="pres">
      <dgm:prSet presAssocID="{74C7581A-3012-4021-85B2-E8313BE4E42B}" presName="accent_4" presStyleCnt="0"/>
      <dgm:spPr/>
    </dgm:pt>
    <dgm:pt modelId="{AC8EDCD6-5C8A-426C-B05B-ED881D8D4939}" type="pres">
      <dgm:prSet presAssocID="{74C7581A-3012-4021-85B2-E8313BE4E42B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54F10496-39D3-4BBB-9C4B-0D5F73B0BD51}" type="presOf" srcId="{5AF38F06-3ADF-4001-BAD4-39A1B0AE8C92}" destId="{B4DB2507-EB82-4040-B1AC-C3E257929ECB}" srcOrd="0" destOrd="0" presId="urn:microsoft.com/office/officeart/2008/layout/VerticalCurvedList"/>
    <dgm:cxn modelId="{6C28B528-EA21-4F66-94DB-A7A59846A382}" srcId="{0F0DAF42-AC59-4D51-BC7D-89949096E445}" destId="{74C7581A-3012-4021-85B2-E8313BE4E42B}" srcOrd="3" destOrd="0" parTransId="{DC3DACBB-B835-4303-B897-A1563F666006}" sibTransId="{B5E5F6C1-AE86-4FB3-9CA8-5746FE76DE65}"/>
    <dgm:cxn modelId="{CBDB8DDD-4895-4069-BB94-A89380C5D12D}" type="presOf" srcId="{2544C219-6582-49F1-AE8E-685A416A97B0}" destId="{8F5C9B5D-6273-4430-B195-481D16DB2372}" srcOrd="0" destOrd="0" presId="urn:microsoft.com/office/officeart/2008/layout/VerticalCurvedList"/>
    <dgm:cxn modelId="{3F8F804A-B00A-4EFD-B8FE-9670CCDDEBAE}" type="presOf" srcId="{0F0DAF42-AC59-4D51-BC7D-89949096E445}" destId="{3D18C00A-1581-4310-837A-C22B1DB1AB9C}" srcOrd="0" destOrd="0" presId="urn:microsoft.com/office/officeart/2008/layout/VerticalCurvedList"/>
    <dgm:cxn modelId="{A73BE69C-8FA1-4C74-A5A0-D37FD813513B}" type="presOf" srcId="{74C7581A-3012-4021-85B2-E8313BE4E42B}" destId="{3AC24EC8-892E-4B95-8D8D-5CD670F87EFA}" srcOrd="0" destOrd="0" presId="urn:microsoft.com/office/officeart/2008/layout/VerticalCurvedList"/>
    <dgm:cxn modelId="{C7B230E9-DE1B-46F6-A9A1-BFB0D47FEF16}" srcId="{0F0DAF42-AC59-4D51-BC7D-89949096E445}" destId="{2544C219-6582-49F1-AE8E-685A416A97B0}" srcOrd="0" destOrd="0" parTransId="{26729EA6-C30B-48A6-92B8-0195D9E824A8}" sibTransId="{B1D05ECE-A860-44C8-88F9-424A9F2CE659}"/>
    <dgm:cxn modelId="{8FF14B3E-7BDB-4E6F-96D3-7591B68E963C}" srcId="{0F0DAF42-AC59-4D51-BC7D-89949096E445}" destId="{5AF38F06-3ADF-4001-BAD4-39A1B0AE8C92}" srcOrd="1" destOrd="0" parTransId="{A44F5EAF-C651-4793-9FDF-E92DA28C745E}" sibTransId="{7AF2A3DD-CF13-4FA9-8E26-186DA1783846}"/>
    <dgm:cxn modelId="{FC0CB704-F012-40B7-A63A-4D1394547AAE}" srcId="{0F0DAF42-AC59-4D51-BC7D-89949096E445}" destId="{47EB89AC-AFCC-43FB-829A-D071AC82C780}" srcOrd="2" destOrd="0" parTransId="{EDBCE237-0392-4098-BAF4-C50AB7713DF8}" sibTransId="{54C0E8DA-8F5F-4A7E-9868-8857D6F1ABA1}"/>
    <dgm:cxn modelId="{E94D9E66-92A0-471F-96FE-569E094DBA07}" type="presOf" srcId="{47EB89AC-AFCC-43FB-829A-D071AC82C780}" destId="{C3202426-CCA4-4016-887E-29D3C350DCE6}" srcOrd="0" destOrd="0" presId="urn:microsoft.com/office/officeart/2008/layout/VerticalCurvedList"/>
    <dgm:cxn modelId="{CC28E754-9672-4A54-9D92-42E88D8A18C9}" type="presOf" srcId="{B1D05ECE-A860-44C8-88F9-424A9F2CE659}" destId="{68EF8FB1-FFFE-4C3D-BC75-D2169ACB1A05}" srcOrd="0" destOrd="0" presId="urn:microsoft.com/office/officeart/2008/layout/VerticalCurvedList"/>
    <dgm:cxn modelId="{1C0402F8-20B3-458E-9C1C-0C2FC49A40E3}" type="presParOf" srcId="{3D18C00A-1581-4310-837A-C22B1DB1AB9C}" destId="{9116E9E4-02C6-4E88-A3FA-69197CB01AB2}" srcOrd="0" destOrd="0" presId="urn:microsoft.com/office/officeart/2008/layout/VerticalCurvedList"/>
    <dgm:cxn modelId="{C4852E64-E581-412B-B547-3C843D19ABC7}" type="presParOf" srcId="{9116E9E4-02C6-4E88-A3FA-69197CB01AB2}" destId="{EEAF23F3-DCE1-4A50-BF37-7A609F2BA11B}" srcOrd="0" destOrd="0" presId="urn:microsoft.com/office/officeart/2008/layout/VerticalCurvedList"/>
    <dgm:cxn modelId="{EB1D200E-3F27-4197-9FB5-BEF0518A453D}" type="presParOf" srcId="{EEAF23F3-DCE1-4A50-BF37-7A609F2BA11B}" destId="{DB7990E0-B8F4-498B-8FFD-C351D5A7AF23}" srcOrd="0" destOrd="0" presId="urn:microsoft.com/office/officeart/2008/layout/VerticalCurvedList"/>
    <dgm:cxn modelId="{A7958674-9DB0-41BD-B0E0-2AB7829420C4}" type="presParOf" srcId="{EEAF23F3-DCE1-4A50-BF37-7A609F2BA11B}" destId="{68EF8FB1-FFFE-4C3D-BC75-D2169ACB1A05}" srcOrd="1" destOrd="0" presId="urn:microsoft.com/office/officeart/2008/layout/VerticalCurvedList"/>
    <dgm:cxn modelId="{6498937C-B786-4BFB-96B6-C8A27A7AD65A}" type="presParOf" srcId="{EEAF23F3-DCE1-4A50-BF37-7A609F2BA11B}" destId="{C781FFFE-89AF-4CB1-88A7-4D668C5E24A9}" srcOrd="2" destOrd="0" presId="urn:microsoft.com/office/officeart/2008/layout/VerticalCurvedList"/>
    <dgm:cxn modelId="{12B590B6-697C-4A42-BC09-5DF581928993}" type="presParOf" srcId="{EEAF23F3-DCE1-4A50-BF37-7A609F2BA11B}" destId="{93413C15-9F95-4CCF-B65C-E237EC5A2301}" srcOrd="3" destOrd="0" presId="urn:microsoft.com/office/officeart/2008/layout/VerticalCurvedList"/>
    <dgm:cxn modelId="{DA6533A1-1E58-4CA7-BAF0-DADBEC6929C7}" type="presParOf" srcId="{9116E9E4-02C6-4E88-A3FA-69197CB01AB2}" destId="{8F5C9B5D-6273-4430-B195-481D16DB2372}" srcOrd="1" destOrd="0" presId="urn:microsoft.com/office/officeart/2008/layout/VerticalCurvedList"/>
    <dgm:cxn modelId="{EBD80F1C-6F41-4A50-ACC1-39FB01434A9C}" type="presParOf" srcId="{9116E9E4-02C6-4E88-A3FA-69197CB01AB2}" destId="{9012EAE3-77FF-4E9E-AEAB-48B99579B6EC}" srcOrd="2" destOrd="0" presId="urn:microsoft.com/office/officeart/2008/layout/VerticalCurvedList"/>
    <dgm:cxn modelId="{ABEE1BE7-F362-436B-9B89-AF34EDAE371A}" type="presParOf" srcId="{9012EAE3-77FF-4E9E-AEAB-48B99579B6EC}" destId="{7C9793C7-90D8-4ED6-9727-CF857F3A5759}" srcOrd="0" destOrd="0" presId="urn:microsoft.com/office/officeart/2008/layout/VerticalCurvedList"/>
    <dgm:cxn modelId="{3E204FF6-8EC6-4D7D-9A6E-CB62E3EF5D6D}" type="presParOf" srcId="{9116E9E4-02C6-4E88-A3FA-69197CB01AB2}" destId="{B4DB2507-EB82-4040-B1AC-C3E257929ECB}" srcOrd="3" destOrd="0" presId="urn:microsoft.com/office/officeart/2008/layout/VerticalCurvedList"/>
    <dgm:cxn modelId="{D30AB74A-66CD-4BE6-A43C-2D650CF844BF}" type="presParOf" srcId="{9116E9E4-02C6-4E88-A3FA-69197CB01AB2}" destId="{52B9B350-2532-4F03-8EAC-D6E7237485F4}" srcOrd="4" destOrd="0" presId="urn:microsoft.com/office/officeart/2008/layout/VerticalCurvedList"/>
    <dgm:cxn modelId="{28ED7195-6034-4E6B-8B8D-1A82731AFF37}" type="presParOf" srcId="{52B9B350-2532-4F03-8EAC-D6E7237485F4}" destId="{F359469E-FBFB-4F80-BC5B-EC2603AA337B}" srcOrd="0" destOrd="0" presId="urn:microsoft.com/office/officeart/2008/layout/VerticalCurvedList"/>
    <dgm:cxn modelId="{BABD86B5-F7CF-4C1B-9A88-118D892FDEB6}" type="presParOf" srcId="{9116E9E4-02C6-4E88-A3FA-69197CB01AB2}" destId="{C3202426-CCA4-4016-887E-29D3C350DCE6}" srcOrd="5" destOrd="0" presId="urn:microsoft.com/office/officeart/2008/layout/VerticalCurvedList"/>
    <dgm:cxn modelId="{52318345-0897-478A-8255-D89191083263}" type="presParOf" srcId="{9116E9E4-02C6-4E88-A3FA-69197CB01AB2}" destId="{4D7818B0-9F88-4C2E-A8D9-ED85E5A0BB70}" srcOrd="6" destOrd="0" presId="urn:microsoft.com/office/officeart/2008/layout/VerticalCurvedList"/>
    <dgm:cxn modelId="{76224C44-4E36-46C9-A947-64F8D58331E9}" type="presParOf" srcId="{4D7818B0-9F88-4C2E-A8D9-ED85E5A0BB70}" destId="{A56A447B-8286-4DF8-BAC2-3ABE5A792483}" srcOrd="0" destOrd="0" presId="urn:microsoft.com/office/officeart/2008/layout/VerticalCurvedList"/>
    <dgm:cxn modelId="{33372DFC-B992-4FEC-942B-88A56EAB5A42}" type="presParOf" srcId="{9116E9E4-02C6-4E88-A3FA-69197CB01AB2}" destId="{3AC24EC8-892E-4B95-8D8D-5CD670F87EFA}" srcOrd="7" destOrd="0" presId="urn:microsoft.com/office/officeart/2008/layout/VerticalCurvedList"/>
    <dgm:cxn modelId="{2CF89D5A-F206-459E-A7BF-A6F9A4DCB020}" type="presParOf" srcId="{9116E9E4-02C6-4E88-A3FA-69197CB01AB2}" destId="{19D527F1-4594-4420-B041-6050E5F66BCA}" srcOrd="8" destOrd="0" presId="urn:microsoft.com/office/officeart/2008/layout/VerticalCurvedList"/>
    <dgm:cxn modelId="{51FD7C32-E676-4691-9CD5-8AF0CA5449B7}" type="presParOf" srcId="{19D527F1-4594-4420-B041-6050E5F66BCA}" destId="{AC8EDCD6-5C8A-426C-B05B-ED881D8D493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F8FB1-FFFE-4C3D-BC75-D2169ACB1A05}">
      <dsp:nvSpPr>
        <dsp:cNvPr id="0" name=""/>
        <dsp:cNvSpPr/>
      </dsp:nvSpPr>
      <dsp:spPr>
        <a:xfrm>
          <a:off x="-5473446" y="-838056"/>
          <a:ext cx="6517136" cy="6517136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C9B5D-6273-4430-B195-481D16DB2372}">
      <dsp:nvSpPr>
        <dsp:cNvPr id="0" name=""/>
        <dsp:cNvSpPr/>
      </dsp:nvSpPr>
      <dsp:spPr>
        <a:xfrm>
          <a:off x="546383" y="372177"/>
          <a:ext cx="6084670" cy="7447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114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900" kern="1200" dirty="0">
              <a:latin typeface="Calibri" panose="020F0502020204030204"/>
              <a:ea typeface="+mn-ea"/>
              <a:cs typeface="+mn-cs"/>
            </a:rPr>
            <a:t>Organización comunal es clave, diálogo, discusión, concertación, planificación y normatividad.</a:t>
          </a:r>
          <a:endParaRPr lang="es-ES" sz="1900" kern="1200" dirty="0">
            <a:latin typeface="Calibri" panose="020F0502020204030204"/>
            <a:ea typeface="+mn-ea"/>
            <a:cs typeface="+mn-cs"/>
          </a:endParaRPr>
        </a:p>
      </dsp:txBody>
      <dsp:txXfrm>
        <a:off x="546383" y="372177"/>
        <a:ext cx="6084670" cy="744743"/>
      </dsp:txXfrm>
    </dsp:sp>
    <dsp:sp modelId="{7C9793C7-90D8-4ED6-9727-CF857F3A5759}">
      <dsp:nvSpPr>
        <dsp:cNvPr id="0" name=""/>
        <dsp:cNvSpPr/>
      </dsp:nvSpPr>
      <dsp:spPr>
        <a:xfrm>
          <a:off x="120613" y="279085"/>
          <a:ext cx="930928" cy="93092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B2507-EB82-4040-B1AC-C3E257929ECB}">
      <dsp:nvSpPr>
        <dsp:cNvPr id="0" name=""/>
        <dsp:cNvSpPr/>
      </dsp:nvSpPr>
      <dsp:spPr>
        <a:xfrm>
          <a:off x="973361" y="1489486"/>
          <a:ext cx="5657691" cy="744743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114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>
              <a:latin typeface="Calibri" panose="020F0502020204030204"/>
              <a:ea typeface="+mn-ea"/>
              <a:cs typeface="+mn-cs"/>
            </a:rPr>
            <a:t>Manejo vertical de pisos ecológicos, rotación sectorial de suelos, diversidad de cultivos</a:t>
          </a:r>
          <a:endParaRPr lang="es-ES" sz="1900" kern="1200" dirty="0">
            <a:latin typeface="Calibri" panose="020F0502020204030204"/>
            <a:ea typeface="+mn-ea"/>
            <a:cs typeface="+mn-cs"/>
          </a:endParaRPr>
        </a:p>
      </dsp:txBody>
      <dsp:txXfrm>
        <a:off x="973361" y="1489486"/>
        <a:ext cx="5657691" cy="744743"/>
      </dsp:txXfrm>
    </dsp:sp>
    <dsp:sp modelId="{F359469E-FBFB-4F80-BC5B-EC2603AA337B}">
      <dsp:nvSpPr>
        <dsp:cNvPr id="0" name=""/>
        <dsp:cNvSpPr/>
      </dsp:nvSpPr>
      <dsp:spPr>
        <a:xfrm>
          <a:off x="507896" y="1396393"/>
          <a:ext cx="930928" cy="93092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02426-CCA4-4016-887E-29D3C350DCE6}">
      <dsp:nvSpPr>
        <dsp:cNvPr id="0" name=""/>
        <dsp:cNvSpPr/>
      </dsp:nvSpPr>
      <dsp:spPr>
        <a:xfrm>
          <a:off x="973361" y="2606794"/>
          <a:ext cx="5657691" cy="744743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114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900" b="0" kern="1200">
              <a:latin typeface="Calibri" panose="020F0502020204030204"/>
              <a:ea typeface="+mn-ea"/>
              <a:cs typeface="+mn-cs"/>
            </a:rPr>
            <a:t>Siembra y cosecha de agua</a:t>
          </a:r>
          <a:endParaRPr lang="es-ES" sz="1900" b="0" kern="1200" dirty="0">
            <a:latin typeface="Calibri" panose="020F0502020204030204"/>
            <a:ea typeface="+mn-ea"/>
            <a:cs typeface="+mn-cs"/>
          </a:endParaRPr>
        </a:p>
      </dsp:txBody>
      <dsp:txXfrm>
        <a:off x="973361" y="2606794"/>
        <a:ext cx="5657691" cy="744743"/>
      </dsp:txXfrm>
    </dsp:sp>
    <dsp:sp modelId="{A56A447B-8286-4DF8-BAC2-3ABE5A792483}">
      <dsp:nvSpPr>
        <dsp:cNvPr id="0" name=""/>
        <dsp:cNvSpPr/>
      </dsp:nvSpPr>
      <dsp:spPr>
        <a:xfrm>
          <a:off x="507896" y="2513701"/>
          <a:ext cx="930928" cy="93092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24EC8-892E-4B95-8D8D-5CD670F87EFA}">
      <dsp:nvSpPr>
        <dsp:cNvPr id="0" name=""/>
        <dsp:cNvSpPr/>
      </dsp:nvSpPr>
      <dsp:spPr>
        <a:xfrm>
          <a:off x="546383" y="3724102"/>
          <a:ext cx="6084670" cy="744743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114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900" kern="1200">
              <a:latin typeface="Calibri" panose="020F0502020204030204"/>
              <a:ea typeface="+mn-ea"/>
              <a:cs typeface="+mn-cs"/>
            </a:rPr>
            <a:t>Protección de zonas de riesgo</a:t>
          </a:r>
          <a:endParaRPr lang="es-ES" sz="1900" kern="1200">
            <a:latin typeface="Calibri" panose="020F0502020204030204"/>
            <a:ea typeface="+mn-ea"/>
            <a:cs typeface="+mn-cs"/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>
            <a:latin typeface="Calibri" panose="020F0502020204030204"/>
            <a:ea typeface="+mn-ea"/>
            <a:cs typeface="+mn-cs"/>
          </a:endParaRPr>
        </a:p>
      </dsp:txBody>
      <dsp:txXfrm>
        <a:off x="546383" y="3724102"/>
        <a:ext cx="6084670" cy="744743"/>
      </dsp:txXfrm>
    </dsp:sp>
    <dsp:sp modelId="{AC8EDCD6-5C8A-426C-B05B-ED881D8D4939}">
      <dsp:nvSpPr>
        <dsp:cNvPr id="0" name=""/>
        <dsp:cNvSpPr/>
      </dsp:nvSpPr>
      <dsp:spPr>
        <a:xfrm>
          <a:off x="80918" y="3631010"/>
          <a:ext cx="930928" cy="93092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F8FB1-FFFE-4C3D-BC75-D2169ACB1A05}">
      <dsp:nvSpPr>
        <dsp:cNvPr id="0" name=""/>
        <dsp:cNvSpPr/>
      </dsp:nvSpPr>
      <dsp:spPr>
        <a:xfrm>
          <a:off x="-5473446" y="-838056"/>
          <a:ext cx="6517136" cy="6517136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C9B5D-6273-4430-B195-481D16DB2372}">
      <dsp:nvSpPr>
        <dsp:cNvPr id="0" name=""/>
        <dsp:cNvSpPr/>
      </dsp:nvSpPr>
      <dsp:spPr>
        <a:xfrm>
          <a:off x="546383" y="372177"/>
          <a:ext cx="6084670" cy="7447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114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900" kern="1200" dirty="0">
              <a:latin typeface="Calibri" panose="020F0502020204030204"/>
              <a:ea typeface="+mn-ea"/>
              <a:cs typeface="+mn-cs"/>
            </a:rPr>
            <a:t>Organización comunal es clave, diálogo, discusión, concertación, planificación y normatividad.</a:t>
          </a:r>
          <a:endParaRPr lang="es-ES" sz="1900" kern="1200" dirty="0">
            <a:latin typeface="Calibri" panose="020F0502020204030204"/>
            <a:ea typeface="+mn-ea"/>
            <a:cs typeface="+mn-cs"/>
          </a:endParaRPr>
        </a:p>
      </dsp:txBody>
      <dsp:txXfrm>
        <a:off x="546383" y="372177"/>
        <a:ext cx="6084670" cy="744743"/>
      </dsp:txXfrm>
    </dsp:sp>
    <dsp:sp modelId="{7C9793C7-90D8-4ED6-9727-CF857F3A5759}">
      <dsp:nvSpPr>
        <dsp:cNvPr id="0" name=""/>
        <dsp:cNvSpPr/>
      </dsp:nvSpPr>
      <dsp:spPr>
        <a:xfrm>
          <a:off x="120613" y="279085"/>
          <a:ext cx="930928" cy="93092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B2507-EB82-4040-B1AC-C3E257929ECB}">
      <dsp:nvSpPr>
        <dsp:cNvPr id="0" name=""/>
        <dsp:cNvSpPr/>
      </dsp:nvSpPr>
      <dsp:spPr>
        <a:xfrm>
          <a:off x="973361" y="1489486"/>
          <a:ext cx="5657691" cy="744743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114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>
              <a:latin typeface="Calibri" panose="020F0502020204030204"/>
              <a:ea typeface="+mn-ea"/>
              <a:cs typeface="+mn-cs"/>
            </a:rPr>
            <a:t>Manejo vertical de pisos ecológicos, rotación sectorial de suelos, diversidad de cultivos</a:t>
          </a:r>
          <a:endParaRPr lang="es-ES" sz="1900" kern="1200" dirty="0">
            <a:latin typeface="Calibri" panose="020F0502020204030204"/>
            <a:ea typeface="+mn-ea"/>
            <a:cs typeface="+mn-cs"/>
          </a:endParaRPr>
        </a:p>
      </dsp:txBody>
      <dsp:txXfrm>
        <a:off x="973361" y="1489486"/>
        <a:ext cx="5657691" cy="744743"/>
      </dsp:txXfrm>
    </dsp:sp>
    <dsp:sp modelId="{F359469E-FBFB-4F80-BC5B-EC2603AA337B}">
      <dsp:nvSpPr>
        <dsp:cNvPr id="0" name=""/>
        <dsp:cNvSpPr/>
      </dsp:nvSpPr>
      <dsp:spPr>
        <a:xfrm>
          <a:off x="507896" y="1396393"/>
          <a:ext cx="930928" cy="93092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02426-CCA4-4016-887E-29D3C350DCE6}">
      <dsp:nvSpPr>
        <dsp:cNvPr id="0" name=""/>
        <dsp:cNvSpPr/>
      </dsp:nvSpPr>
      <dsp:spPr>
        <a:xfrm>
          <a:off x="973361" y="2606794"/>
          <a:ext cx="5657691" cy="744743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114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900" b="0" kern="1200">
              <a:latin typeface="Calibri" panose="020F0502020204030204"/>
              <a:ea typeface="+mn-ea"/>
              <a:cs typeface="+mn-cs"/>
            </a:rPr>
            <a:t>Siembra y cosecha de agua</a:t>
          </a:r>
          <a:endParaRPr lang="es-ES" sz="1900" b="0" kern="1200" dirty="0">
            <a:latin typeface="Calibri" panose="020F0502020204030204"/>
            <a:ea typeface="+mn-ea"/>
            <a:cs typeface="+mn-cs"/>
          </a:endParaRPr>
        </a:p>
      </dsp:txBody>
      <dsp:txXfrm>
        <a:off x="973361" y="2606794"/>
        <a:ext cx="5657691" cy="744743"/>
      </dsp:txXfrm>
    </dsp:sp>
    <dsp:sp modelId="{A56A447B-8286-4DF8-BAC2-3ABE5A792483}">
      <dsp:nvSpPr>
        <dsp:cNvPr id="0" name=""/>
        <dsp:cNvSpPr/>
      </dsp:nvSpPr>
      <dsp:spPr>
        <a:xfrm>
          <a:off x="507896" y="2513701"/>
          <a:ext cx="930928" cy="93092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24EC8-892E-4B95-8D8D-5CD670F87EFA}">
      <dsp:nvSpPr>
        <dsp:cNvPr id="0" name=""/>
        <dsp:cNvSpPr/>
      </dsp:nvSpPr>
      <dsp:spPr>
        <a:xfrm>
          <a:off x="546383" y="3724102"/>
          <a:ext cx="6084670" cy="744743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114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900" kern="1200">
              <a:latin typeface="Calibri" panose="020F0502020204030204"/>
              <a:ea typeface="+mn-ea"/>
              <a:cs typeface="+mn-cs"/>
            </a:rPr>
            <a:t>Protección de zonas de riesgo</a:t>
          </a:r>
          <a:endParaRPr lang="es-ES" sz="1900" kern="1200">
            <a:latin typeface="Calibri" panose="020F0502020204030204"/>
            <a:ea typeface="+mn-ea"/>
            <a:cs typeface="+mn-cs"/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>
            <a:latin typeface="Calibri" panose="020F0502020204030204"/>
            <a:ea typeface="+mn-ea"/>
            <a:cs typeface="+mn-cs"/>
          </a:endParaRPr>
        </a:p>
      </dsp:txBody>
      <dsp:txXfrm>
        <a:off x="546383" y="3724102"/>
        <a:ext cx="6084670" cy="744743"/>
      </dsp:txXfrm>
    </dsp:sp>
    <dsp:sp modelId="{AC8EDCD6-5C8A-426C-B05B-ED881D8D4939}">
      <dsp:nvSpPr>
        <dsp:cNvPr id="0" name=""/>
        <dsp:cNvSpPr/>
      </dsp:nvSpPr>
      <dsp:spPr>
        <a:xfrm>
          <a:off x="80918" y="3631010"/>
          <a:ext cx="930928" cy="93092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F8FB1-FFFE-4C3D-BC75-D2169ACB1A05}">
      <dsp:nvSpPr>
        <dsp:cNvPr id="0" name=""/>
        <dsp:cNvSpPr/>
      </dsp:nvSpPr>
      <dsp:spPr>
        <a:xfrm>
          <a:off x="-5435209" y="-832243"/>
          <a:ext cx="6471713" cy="6471713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C9B5D-6273-4430-B195-481D16DB2372}">
      <dsp:nvSpPr>
        <dsp:cNvPr id="0" name=""/>
        <dsp:cNvSpPr/>
      </dsp:nvSpPr>
      <dsp:spPr>
        <a:xfrm>
          <a:off x="542631" y="369579"/>
          <a:ext cx="6303211" cy="7395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701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/>
            <a:t>Conoce el clima, el suelo y la naturaleza de la cual se siente parte</a:t>
          </a:r>
          <a:endParaRPr lang="es-ES" sz="1600" kern="1200" dirty="0"/>
        </a:p>
      </dsp:txBody>
      <dsp:txXfrm>
        <a:off x="542631" y="369579"/>
        <a:ext cx="6303211" cy="739543"/>
      </dsp:txXfrm>
    </dsp:sp>
    <dsp:sp modelId="{7C9793C7-90D8-4ED6-9727-CF857F3A5759}">
      <dsp:nvSpPr>
        <dsp:cNvPr id="0" name=""/>
        <dsp:cNvSpPr/>
      </dsp:nvSpPr>
      <dsp:spPr>
        <a:xfrm>
          <a:off x="119834" y="277136"/>
          <a:ext cx="924429" cy="9244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B2507-EB82-4040-B1AC-C3E257929ECB}">
      <dsp:nvSpPr>
        <dsp:cNvPr id="0" name=""/>
        <dsp:cNvSpPr/>
      </dsp:nvSpPr>
      <dsp:spPr>
        <a:xfrm>
          <a:off x="966628" y="1479087"/>
          <a:ext cx="5879214" cy="739543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701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/>
            <a:t>Técnicas de cultivo y manejo del agua, para reducir la erosión, según tipo de suelo, pendiente, tipo de cultivo, agua disponible</a:t>
          </a:r>
          <a:endParaRPr lang="es-ES" sz="1600" kern="1200" dirty="0"/>
        </a:p>
      </dsp:txBody>
      <dsp:txXfrm>
        <a:off x="966628" y="1479087"/>
        <a:ext cx="5879214" cy="739543"/>
      </dsp:txXfrm>
    </dsp:sp>
    <dsp:sp modelId="{F359469E-FBFB-4F80-BC5B-EC2603AA337B}">
      <dsp:nvSpPr>
        <dsp:cNvPr id="0" name=""/>
        <dsp:cNvSpPr/>
      </dsp:nvSpPr>
      <dsp:spPr>
        <a:xfrm>
          <a:off x="504413" y="1386644"/>
          <a:ext cx="924429" cy="92442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02426-CCA4-4016-887E-29D3C350DCE6}">
      <dsp:nvSpPr>
        <dsp:cNvPr id="0" name=""/>
        <dsp:cNvSpPr/>
      </dsp:nvSpPr>
      <dsp:spPr>
        <a:xfrm>
          <a:off x="966628" y="2588595"/>
          <a:ext cx="5879214" cy="739543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701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b="0" kern="1200" dirty="0"/>
            <a:t>Técnicas de labranza de suelo para proteger los cultivos de las heladas, del exceso de agua y déficit hídrico</a:t>
          </a:r>
          <a:endParaRPr lang="es-ES" sz="1600" b="0" kern="1200" dirty="0"/>
        </a:p>
      </dsp:txBody>
      <dsp:txXfrm>
        <a:off x="966628" y="2588595"/>
        <a:ext cx="5879214" cy="739543"/>
      </dsp:txXfrm>
    </dsp:sp>
    <dsp:sp modelId="{A56A447B-8286-4DF8-BAC2-3ABE5A792483}">
      <dsp:nvSpPr>
        <dsp:cNvPr id="0" name=""/>
        <dsp:cNvSpPr/>
      </dsp:nvSpPr>
      <dsp:spPr>
        <a:xfrm>
          <a:off x="504413" y="2496152"/>
          <a:ext cx="924429" cy="92442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24EC8-892E-4B95-8D8D-5CD670F87EFA}">
      <dsp:nvSpPr>
        <dsp:cNvPr id="0" name=""/>
        <dsp:cNvSpPr/>
      </dsp:nvSpPr>
      <dsp:spPr>
        <a:xfrm>
          <a:off x="542631" y="3698103"/>
          <a:ext cx="6303211" cy="739543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701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/>
            <a:t>Técnicas para procesar y almacenar productos de las cosechas: secado, almacenamiento, racionalización.</a:t>
          </a:r>
          <a:endParaRPr lang="es-ES" sz="1600" kern="1200" dirty="0"/>
        </a:p>
      </dsp:txBody>
      <dsp:txXfrm>
        <a:off x="542631" y="3698103"/>
        <a:ext cx="6303211" cy="739543"/>
      </dsp:txXfrm>
    </dsp:sp>
    <dsp:sp modelId="{AC8EDCD6-5C8A-426C-B05B-ED881D8D4939}">
      <dsp:nvSpPr>
        <dsp:cNvPr id="0" name=""/>
        <dsp:cNvSpPr/>
      </dsp:nvSpPr>
      <dsp:spPr>
        <a:xfrm>
          <a:off x="80416" y="3605660"/>
          <a:ext cx="924429" cy="92442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" y="14751"/>
            <a:ext cx="12288249" cy="682850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5EF821F-782B-4EE9-849B-B87154EF83D9}"/>
              </a:ext>
            </a:extLst>
          </p:cNvPr>
          <p:cNvSpPr/>
          <p:nvPr userDrawn="1"/>
        </p:nvSpPr>
        <p:spPr>
          <a:xfrm>
            <a:off x="-1" y="14751"/>
            <a:ext cx="12336087" cy="6896170"/>
          </a:xfrm>
          <a:prstGeom prst="rect">
            <a:avLst/>
          </a:prstGeom>
          <a:solidFill>
            <a:srgbClr val="006038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4761" y="2177437"/>
            <a:ext cx="11608993" cy="2387600"/>
          </a:xfrm>
        </p:spPr>
        <p:txBody>
          <a:bodyPr anchor="ctr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868126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57" y="359181"/>
            <a:ext cx="4321278" cy="14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F0C1-D289-4CC0-ADEB-4011CECFCCE4}" type="datetimeFigureOut">
              <a:rPr lang="es-PE" smtClean="0"/>
              <a:t>27/11/2019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F03E-DC8D-4498-8EDC-E40AA788E90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2008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F0C1-D289-4CC0-ADEB-4011CECFCCE4}" type="datetimeFigureOut">
              <a:rPr lang="es-PE" smtClean="0"/>
              <a:t>27/11/2019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F03E-DC8D-4498-8EDC-E40AA788E90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0929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0" y="1"/>
            <a:ext cx="12192000" cy="1690688"/>
          </a:xfrm>
          <a:prstGeom prst="rect">
            <a:avLst/>
          </a:prstGeom>
          <a:solidFill>
            <a:srgbClr val="00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05908" y="247895"/>
            <a:ext cx="8516812" cy="1325563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2369" y="1825625"/>
            <a:ext cx="11330351" cy="4812212"/>
          </a:xfrm>
        </p:spPr>
        <p:txBody>
          <a:bodyPr/>
          <a:lstStyle>
            <a:lvl1pPr marL="446088" indent="-446088">
              <a:buClr>
                <a:srgbClr val="006038"/>
              </a:buClr>
              <a:buFont typeface="Wingdings" panose="05000000000000000000" pitchFamily="2" charset="2"/>
              <a:buChar char="["/>
              <a:defRPr sz="3200"/>
            </a:lvl1pPr>
            <a:lvl2pPr marL="890588" indent="-433388">
              <a:buClr>
                <a:srgbClr val="006038"/>
              </a:buClr>
              <a:buFont typeface="Wingdings" panose="05000000000000000000" pitchFamily="2" charset="2"/>
              <a:buChar char="l"/>
              <a:defRPr sz="2800"/>
            </a:lvl2pPr>
            <a:lvl3pPr marL="1266825" indent="-376238">
              <a:buClr>
                <a:srgbClr val="006038"/>
              </a:buClr>
              <a:buFont typeface="Wingdings" panose="05000000000000000000" pitchFamily="2" charset="2"/>
              <a:buChar char="¢"/>
              <a:defRPr sz="2400"/>
            </a:lvl3pPr>
            <a:lvl4pPr marL="1600200" indent="-333375">
              <a:buClr>
                <a:srgbClr val="006038"/>
              </a:buClr>
              <a:buFont typeface="Wingdings" panose="05000000000000000000" pitchFamily="2" charset="2"/>
              <a:buChar char="["/>
              <a:defRPr sz="2000"/>
            </a:lvl4pPr>
            <a:lvl5pPr marL="1970088" indent="-352425">
              <a:buClr>
                <a:srgbClr val="006038"/>
              </a:buClr>
              <a:buFont typeface="Wingdings" panose="05000000000000000000" pitchFamily="2" charset="2"/>
              <a:buChar char="l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2" y="430541"/>
            <a:ext cx="2499466" cy="82960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4398976-491B-4D0C-86A3-EFBACD1F1FDF}"/>
              </a:ext>
            </a:extLst>
          </p:cNvPr>
          <p:cNvSpPr/>
          <p:nvPr userDrawn="1"/>
        </p:nvSpPr>
        <p:spPr>
          <a:xfrm>
            <a:off x="3039519" y="6755068"/>
            <a:ext cx="3043084" cy="112660"/>
          </a:xfrm>
          <a:prstGeom prst="rect">
            <a:avLst/>
          </a:prstGeom>
          <a:solidFill>
            <a:srgbClr val="5A9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8AD25CB-B0C0-4EDF-8319-DAEDBC70CD48}"/>
              </a:ext>
            </a:extLst>
          </p:cNvPr>
          <p:cNvSpPr/>
          <p:nvPr userDrawn="1"/>
        </p:nvSpPr>
        <p:spPr>
          <a:xfrm>
            <a:off x="6082603" y="6755068"/>
            <a:ext cx="3043084" cy="112660"/>
          </a:xfrm>
          <a:prstGeom prst="rect">
            <a:avLst/>
          </a:prstGeom>
          <a:solidFill>
            <a:srgbClr val="6FA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2028C14-130E-4DC0-82B1-CDE9A543D1FF}"/>
              </a:ext>
            </a:extLst>
          </p:cNvPr>
          <p:cNvSpPr/>
          <p:nvPr userDrawn="1"/>
        </p:nvSpPr>
        <p:spPr>
          <a:xfrm>
            <a:off x="1" y="6755068"/>
            <a:ext cx="3043084" cy="112660"/>
          </a:xfrm>
          <a:prstGeom prst="rect">
            <a:avLst/>
          </a:prstGeom>
          <a:solidFill>
            <a:srgbClr val="00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9C4F8F9-CFF3-4611-B432-F9171B6C19B4}"/>
              </a:ext>
            </a:extLst>
          </p:cNvPr>
          <p:cNvSpPr/>
          <p:nvPr userDrawn="1"/>
        </p:nvSpPr>
        <p:spPr>
          <a:xfrm>
            <a:off x="9122122" y="6755068"/>
            <a:ext cx="3069879" cy="112660"/>
          </a:xfrm>
          <a:prstGeom prst="rect">
            <a:avLst/>
          </a:prstGeom>
          <a:solidFill>
            <a:srgbClr val="9AB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3688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1603" y="351693"/>
            <a:ext cx="6353906" cy="6072553"/>
          </a:xfrm>
        </p:spPr>
        <p:txBody>
          <a:bodyPr anchor="ctr"/>
          <a:lstStyle>
            <a:lvl1pPr algn="ctr">
              <a:defRPr sz="6000" b="1">
                <a:latin typeface="Yu Gothic Medium" panose="020B0500000000000000" pitchFamily="34" charset="-128"/>
                <a:ea typeface="Yu Gothic Medium" panose="020B0500000000000000" pitchFamily="34" charset="-128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86154" y="1242646"/>
            <a:ext cx="4243754" cy="5181600"/>
          </a:xfrm>
          <a:solidFill>
            <a:srgbClr val="006038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07" y="351693"/>
            <a:ext cx="1864102" cy="618166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57F3AF0A-0224-49BB-A172-4540A5F84B58}"/>
              </a:ext>
            </a:extLst>
          </p:cNvPr>
          <p:cNvSpPr/>
          <p:nvPr userDrawn="1"/>
        </p:nvSpPr>
        <p:spPr>
          <a:xfrm rot="5400000">
            <a:off x="11235334" y="2494147"/>
            <a:ext cx="1716227" cy="150213"/>
          </a:xfrm>
          <a:prstGeom prst="rect">
            <a:avLst/>
          </a:prstGeom>
          <a:solidFill>
            <a:srgbClr val="5A9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DC1576B-5ADB-4414-A608-F7ACC4825122}"/>
              </a:ext>
            </a:extLst>
          </p:cNvPr>
          <p:cNvSpPr/>
          <p:nvPr userDrawn="1"/>
        </p:nvSpPr>
        <p:spPr>
          <a:xfrm rot="5400000">
            <a:off x="11235334" y="4205016"/>
            <a:ext cx="1716227" cy="150213"/>
          </a:xfrm>
          <a:prstGeom prst="rect">
            <a:avLst/>
          </a:prstGeom>
          <a:solidFill>
            <a:srgbClr val="6FA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C864510-FD92-4D4C-91A5-C352F890CA26}"/>
              </a:ext>
            </a:extLst>
          </p:cNvPr>
          <p:cNvSpPr/>
          <p:nvPr userDrawn="1"/>
        </p:nvSpPr>
        <p:spPr>
          <a:xfrm rot="5400000">
            <a:off x="11235334" y="5922419"/>
            <a:ext cx="1716227" cy="150213"/>
          </a:xfrm>
          <a:prstGeom prst="rect">
            <a:avLst/>
          </a:prstGeom>
          <a:solidFill>
            <a:srgbClr val="9AB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530CEA2-4374-4A26-A31B-D5830705F555}"/>
              </a:ext>
            </a:extLst>
          </p:cNvPr>
          <p:cNvSpPr/>
          <p:nvPr userDrawn="1"/>
        </p:nvSpPr>
        <p:spPr>
          <a:xfrm rot="5400000">
            <a:off x="11235334" y="783008"/>
            <a:ext cx="1716227" cy="150213"/>
          </a:xfrm>
          <a:prstGeom prst="rect">
            <a:avLst/>
          </a:prstGeom>
          <a:solidFill>
            <a:srgbClr val="00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0516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1341"/>
            <a:ext cx="11048998" cy="1325563"/>
          </a:xfrm>
        </p:spPr>
        <p:txBody>
          <a:bodyPr/>
          <a:lstStyle>
            <a:lvl1pPr algn="r">
              <a:defRPr b="1">
                <a:solidFill>
                  <a:srgbClr val="00603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69240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s-ES" sz="3200" smtClean="0"/>
            </a:lvl1pPr>
            <a:lvl2pPr>
              <a:defRPr lang="es-ES" sz="2800" smtClean="0"/>
            </a:lvl2pPr>
            <a:lvl3pPr>
              <a:defRPr lang="es-ES" sz="2400" smtClean="0"/>
            </a:lvl3pPr>
            <a:lvl4pPr>
              <a:defRPr lang="es-ES" sz="2000" smtClean="0"/>
            </a:lvl4pPr>
            <a:lvl5pPr>
              <a:defRPr lang="es-PE"/>
            </a:lvl5pPr>
          </a:lstStyle>
          <a:p>
            <a:pPr marL="446088" lvl="0" indent="-446088">
              <a:buClr>
                <a:srgbClr val="006038"/>
              </a:buClr>
              <a:buFont typeface="Wingdings" panose="05000000000000000000" pitchFamily="2" charset="2"/>
              <a:buChar char="["/>
            </a:pPr>
            <a:r>
              <a:rPr lang="es-ES" dirty="0"/>
              <a:t>Haga clic para modificar el estilo de texto del patrón</a:t>
            </a:r>
          </a:p>
          <a:p>
            <a:pPr marL="890588" lvl="1" indent="-433388">
              <a:buClr>
                <a:srgbClr val="006038"/>
              </a:buClr>
              <a:buFont typeface="Wingdings" panose="05000000000000000000" pitchFamily="2" charset="2"/>
              <a:buChar char="l"/>
            </a:pPr>
            <a:r>
              <a:rPr lang="es-ES" dirty="0"/>
              <a:t>Segundo nivel</a:t>
            </a:r>
          </a:p>
          <a:p>
            <a:pPr marL="1266825" lvl="2" indent="-376238">
              <a:buClr>
                <a:srgbClr val="006038"/>
              </a:buClr>
              <a:buFont typeface="Wingdings" panose="05000000000000000000" pitchFamily="2" charset="2"/>
              <a:buChar char="¢"/>
            </a:pPr>
            <a:r>
              <a:rPr lang="es-ES" dirty="0"/>
              <a:t>Tercer nivel</a:t>
            </a:r>
          </a:p>
          <a:p>
            <a:pPr lvl="3" indent="-333375">
              <a:buClr>
                <a:srgbClr val="006038"/>
              </a:buClr>
              <a:buFont typeface="Wingdings" panose="05000000000000000000" pitchFamily="2" charset="2"/>
              <a:buChar char="["/>
            </a:pPr>
            <a:r>
              <a:rPr lang="es-ES" dirty="0"/>
              <a:t>Cuarto nivel</a:t>
            </a:r>
          </a:p>
          <a:p>
            <a:pPr marL="1970088" lvl="4" indent="-352425">
              <a:buClr>
                <a:srgbClr val="006038"/>
              </a:buClr>
              <a:buFont typeface="Wingdings" panose="05000000000000000000" pitchFamily="2" charset="2"/>
              <a:buChar char="l"/>
            </a:pPr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86398" cy="403591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s-ES" sz="3200" smtClean="0"/>
            </a:lvl1pPr>
            <a:lvl2pPr>
              <a:defRPr lang="es-ES" sz="2800" smtClean="0"/>
            </a:lvl2pPr>
            <a:lvl3pPr>
              <a:defRPr lang="es-ES" sz="2400" smtClean="0"/>
            </a:lvl3pPr>
            <a:lvl4pPr>
              <a:defRPr lang="es-ES" sz="2000" smtClean="0"/>
            </a:lvl4pPr>
            <a:lvl5pPr>
              <a:defRPr lang="es-PE"/>
            </a:lvl5pPr>
          </a:lstStyle>
          <a:p>
            <a:pPr marL="446088" lvl="0" indent="-446088">
              <a:buClr>
                <a:srgbClr val="006038"/>
              </a:buClr>
              <a:buFont typeface="Wingdings" panose="05000000000000000000" pitchFamily="2" charset="2"/>
              <a:buChar char="["/>
            </a:pPr>
            <a:r>
              <a:rPr lang="es-ES"/>
              <a:t>Haga clic para modificar el estilo de texto del patrón</a:t>
            </a:r>
          </a:p>
          <a:p>
            <a:pPr marL="890588" lvl="1" indent="-433388">
              <a:buClr>
                <a:srgbClr val="006038"/>
              </a:buClr>
              <a:buFont typeface="Wingdings" panose="05000000000000000000" pitchFamily="2" charset="2"/>
              <a:buChar char="l"/>
            </a:pPr>
            <a:r>
              <a:rPr lang="es-ES"/>
              <a:t>Segundo nivel</a:t>
            </a:r>
          </a:p>
          <a:p>
            <a:pPr marL="1266825" lvl="2" indent="-376238">
              <a:buClr>
                <a:srgbClr val="006038"/>
              </a:buClr>
              <a:buFont typeface="Wingdings" panose="05000000000000000000" pitchFamily="2" charset="2"/>
              <a:buChar char="¢"/>
            </a:pPr>
            <a:r>
              <a:rPr lang="es-ES"/>
              <a:t>Tercer nivel</a:t>
            </a:r>
          </a:p>
          <a:p>
            <a:pPr lvl="3" indent="-333375">
              <a:buClr>
                <a:srgbClr val="006038"/>
              </a:buClr>
              <a:buFont typeface="Wingdings" panose="05000000000000000000" pitchFamily="2" charset="2"/>
              <a:buChar char="["/>
            </a:pPr>
            <a:r>
              <a:rPr lang="es-ES"/>
              <a:t>Cuarto nivel</a:t>
            </a:r>
          </a:p>
          <a:p>
            <a:pPr marL="1970088" lvl="4" indent="-352425">
              <a:buClr>
                <a:srgbClr val="006038"/>
              </a:buClr>
              <a:buFont typeface="Wingdings" panose="05000000000000000000" pitchFamily="2" charset="2"/>
              <a:buChar char="l"/>
            </a:pPr>
            <a:r>
              <a:rPr lang="es-ES"/>
              <a:t>Quinto nivel</a:t>
            </a:r>
            <a:endParaRPr lang="es-PE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0C4FB02-8066-44FB-912F-7675339D35A1}"/>
              </a:ext>
            </a:extLst>
          </p:cNvPr>
          <p:cNvSpPr/>
          <p:nvPr userDrawn="1"/>
        </p:nvSpPr>
        <p:spPr>
          <a:xfrm rot="5400000">
            <a:off x="-783007" y="2497413"/>
            <a:ext cx="1716227" cy="150213"/>
          </a:xfrm>
          <a:prstGeom prst="rect">
            <a:avLst/>
          </a:prstGeom>
          <a:solidFill>
            <a:srgbClr val="5A9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59F038D-F446-44D2-8F59-F70119432DE3}"/>
              </a:ext>
            </a:extLst>
          </p:cNvPr>
          <p:cNvSpPr/>
          <p:nvPr userDrawn="1"/>
        </p:nvSpPr>
        <p:spPr>
          <a:xfrm rot="5400000">
            <a:off x="-783007" y="4213641"/>
            <a:ext cx="1716227" cy="150213"/>
          </a:xfrm>
          <a:prstGeom prst="rect">
            <a:avLst/>
          </a:prstGeom>
          <a:solidFill>
            <a:srgbClr val="6FA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0FA9374-D885-4FC1-B3B4-69151523B7F4}"/>
              </a:ext>
            </a:extLst>
          </p:cNvPr>
          <p:cNvSpPr/>
          <p:nvPr userDrawn="1"/>
        </p:nvSpPr>
        <p:spPr>
          <a:xfrm rot="5400000">
            <a:off x="-783007" y="5924780"/>
            <a:ext cx="1716227" cy="150213"/>
          </a:xfrm>
          <a:prstGeom prst="rect">
            <a:avLst/>
          </a:prstGeom>
          <a:solidFill>
            <a:srgbClr val="9AB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81E2411-37CD-40B7-8BEF-A0172A95EFE6}"/>
              </a:ext>
            </a:extLst>
          </p:cNvPr>
          <p:cNvSpPr/>
          <p:nvPr userDrawn="1"/>
        </p:nvSpPr>
        <p:spPr>
          <a:xfrm rot="5400000">
            <a:off x="-783007" y="786274"/>
            <a:ext cx="1716227" cy="150213"/>
          </a:xfrm>
          <a:prstGeom prst="rect">
            <a:avLst/>
          </a:prstGeom>
          <a:solidFill>
            <a:srgbClr val="00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96" y="6096601"/>
            <a:ext cx="1864102" cy="6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8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3941" y="365125"/>
            <a:ext cx="11228459" cy="1325563"/>
          </a:xfrm>
        </p:spPr>
        <p:txBody>
          <a:bodyPr/>
          <a:lstStyle>
            <a:lvl1pPr>
              <a:defRPr b="1">
                <a:solidFill>
                  <a:srgbClr val="006038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53942" y="1969477"/>
            <a:ext cx="5643634" cy="389206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s-ES" sz="3200" smtClean="0"/>
            </a:lvl1pPr>
            <a:lvl2pPr>
              <a:defRPr lang="es-ES" sz="2800" smtClean="0"/>
            </a:lvl2pPr>
            <a:lvl3pPr>
              <a:defRPr lang="es-ES" sz="2400" smtClean="0"/>
            </a:lvl3pPr>
            <a:lvl4pPr>
              <a:defRPr lang="es-ES" sz="2000" smtClean="0"/>
            </a:lvl4pPr>
            <a:lvl5pPr>
              <a:defRPr lang="es-PE"/>
            </a:lvl5pPr>
          </a:lstStyle>
          <a:p>
            <a:pPr marL="446088" lvl="0" indent="-446088">
              <a:buClr>
                <a:srgbClr val="006038"/>
              </a:buClr>
              <a:buFont typeface="Wingdings" panose="05000000000000000000" pitchFamily="2" charset="2"/>
              <a:buChar char="["/>
            </a:pPr>
            <a:r>
              <a:rPr lang="es-ES"/>
              <a:t>Haga clic para modificar el estilo de texto del patrón</a:t>
            </a:r>
          </a:p>
          <a:p>
            <a:pPr marL="890588" lvl="1" indent="-433388">
              <a:buClr>
                <a:srgbClr val="006038"/>
              </a:buClr>
              <a:buFont typeface="Wingdings" panose="05000000000000000000" pitchFamily="2" charset="2"/>
              <a:buChar char="l"/>
            </a:pPr>
            <a:r>
              <a:rPr lang="es-ES"/>
              <a:t>Segundo nivel</a:t>
            </a:r>
          </a:p>
          <a:p>
            <a:pPr marL="1266825" lvl="2" indent="-376238">
              <a:buClr>
                <a:srgbClr val="006038"/>
              </a:buClr>
              <a:buFont typeface="Wingdings" panose="05000000000000000000" pitchFamily="2" charset="2"/>
              <a:buChar char="¢"/>
            </a:pPr>
            <a:r>
              <a:rPr lang="es-ES"/>
              <a:t>Tercer nivel</a:t>
            </a:r>
          </a:p>
          <a:p>
            <a:pPr lvl="3" indent="-333375">
              <a:buClr>
                <a:srgbClr val="006038"/>
              </a:buClr>
              <a:buFont typeface="Wingdings" panose="05000000000000000000" pitchFamily="2" charset="2"/>
              <a:buChar char="["/>
            </a:pPr>
            <a:r>
              <a:rPr lang="es-ES"/>
              <a:t>Cuarto nivel</a:t>
            </a:r>
          </a:p>
          <a:p>
            <a:pPr marL="1970088" lvl="4" indent="-352425">
              <a:buClr>
                <a:srgbClr val="006038"/>
              </a:buClr>
              <a:buFont typeface="Wingdings" panose="05000000000000000000" pitchFamily="2" charset="2"/>
              <a:buChar char="l"/>
            </a:pPr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1969476"/>
            <a:ext cx="5410200" cy="440787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s-ES" sz="3200" smtClean="0"/>
            </a:lvl1pPr>
            <a:lvl2pPr>
              <a:defRPr lang="es-ES" sz="2800" smtClean="0"/>
            </a:lvl2pPr>
            <a:lvl3pPr>
              <a:defRPr lang="es-ES" sz="2400" smtClean="0"/>
            </a:lvl3pPr>
            <a:lvl4pPr>
              <a:defRPr lang="es-ES" sz="2000" smtClean="0"/>
            </a:lvl4pPr>
            <a:lvl5pPr>
              <a:defRPr lang="es-PE"/>
            </a:lvl5pPr>
          </a:lstStyle>
          <a:p>
            <a:pPr marL="446088" lvl="0" indent="-446088">
              <a:buClr>
                <a:srgbClr val="006038"/>
              </a:buClr>
              <a:buFont typeface="Wingdings" panose="05000000000000000000" pitchFamily="2" charset="2"/>
              <a:buChar char="["/>
            </a:pPr>
            <a:r>
              <a:rPr lang="es-ES"/>
              <a:t>Haga clic para modificar el estilo de texto del patrón</a:t>
            </a:r>
          </a:p>
          <a:p>
            <a:pPr marL="890588" lvl="1" indent="-433388">
              <a:buClr>
                <a:srgbClr val="006038"/>
              </a:buClr>
              <a:buFont typeface="Wingdings" panose="05000000000000000000" pitchFamily="2" charset="2"/>
              <a:buChar char="l"/>
            </a:pPr>
            <a:r>
              <a:rPr lang="es-ES"/>
              <a:t>Segundo nivel</a:t>
            </a:r>
          </a:p>
          <a:p>
            <a:pPr marL="1266825" lvl="2" indent="-376238">
              <a:buClr>
                <a:srgbClr val="006038"/>
              </a:buClr>
              <a:buFont typeface="Wingdings" panose="05000000000000000000" pitchFamily="2" charset="2"/>
              <a:buChar char="¢"/>
            </a:pPr>
            <a:r>
              <a:rPr lang="es-ES"/>
              <a:t>Tercer nivel</a:t>
            </a:r>
          </a:p>
          <a:p>
            <a:pPr lvl="3" indent="-333375">
              <a:buClr>
                <a:srgbClr val="006038"/>
              </a:buClr>
              <a:buFont typeface="Wingdings" panose="05000000000000000000" pitchFamily="2" charset="2"/>
              <a:buChar char="["/>
            </a:pPr>
            <a:r>
              <a:rPr lang="es-ES"/>
              <a:t>Cuarto nivel</a:t>
            </a:r>
          </a:p>
          <a:p>
            <a:pPr marL="1970088" lvl="4" indent="-352425">
              <a:buClr>
                <a:srgbClr val="006038"/>
              </a:buClr>
              <a:buFont typeface="Wingdings" panose="05000000000000000000" pitchFamily="2" charset="2"/>
              <a:buChar char="l"/>
            </a:pPr>
            <a:r>
              <a:rPr lang="es-ES"/>
              <a:t>Quinto nivel</a:t>
            </a:r>
            <a:endParaRPr lang="es-PE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7F3AF0A-0224-49BB-A172-4540A5F84B58}"/>
              </a:ext>
            </a:extLst>
          </p:cNvPr>
          <p:cNvSpPr/>
          <p:nvPr userDrawn="1"/>
        </p:nvSpPr>
        <p:spPr>
          <a:xfrm rot="5400000">
            <a:off x="11258780" y="2494147"/>
            <a:ext cx="1716227" cy="150213"/>
          </a:xfrm>
          <a:prstGeom prst="rect">
            <a:avLst/>
          </a:prstGeom>
          <a:solidFill>
            <a:srgbClr val="5A9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DC1576B-5ADB-4414-A608-F7ACC4825122}"/>
              </a:ext>
            </a:extLst>
          </p:cNvPr>
          <p:cNvSpPr/>
          <p:nvPr userDrawn="1"/>
        </p:nvSpPr>
        <p:spPr>
          <a:xfrm rot="5400000">
            <a:off x="11258780" y="4205016"/>
            <a:ext cx="1716227" cy="150213"/>
          </a:xfrm>
          <a:prstGeom prst="rect">
            <a:avLst/>
          </a:prstGeom>
          <a:solidFill>
            <a:srgbClr val="6FA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C864510-FD92-4D4C-91A5-C352F890CA26}"/>
              </a:ext>
            </a:extLst>
          </p:cNvPr>
          <p:cNvSpPr/>
          <p:nvPr userDrawn="1"/>
        </p:nvSpPr>
        <p:spPr>
          <a:xfrm rot="5400000">
            <a:off x="11258780" y="5922419"/>
            <a:ext cx="1716227" cy="150213"/>
          </a:xfrm>
          <a:prstGeom prst="rect">
            <a:avLst/>
          </a:prstGeom>
          <a:solidFill>
            <a:srgbClr val="9AB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530CEA2-4374-4A26-A31B-D5830705F555}"/>
              </a:ext>
            </a:extLst>
          </p:cNvPr>
          <p:cNvSpPr/>
          <p:nvPr userDrawn="1"/>
        </p:nvSpPr>
        <p:spPr>
          <a:xfrm rot="5400000">
            <a:off x="11258780" y="783008"/>
            <a:ext cx="1716227" cy="150213"/>
          </a:xfrm>
          <a:prstGeom prst="rect">
            <a:avLst/>
          </a:prstGeom>
          <a:solidFill>
            <a:srgbClr val="00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41" y="6091309"/>
            <a:ext cx="1864102" cy="6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5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1"/>
            <a:ext cx="12192000" cy="1690688"/>
          </a:xfrm>
          <a:prstGeom prst="rect">
            <a:avLst/>
          </a:prstGeom>
          <a:solidFill>
            <a:srgbClr val="00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6430" y="182563"/>
            <a:ext cx="8876632" cy="1325563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2" y="430541"/>
            <a:ext cx="2499466" cy="82960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4398976-491B-4D0C-86A3-EFBACD1F1FDF}"/>
              </a:ext>
            </a:extLst>
          </p:cNvPr>
          <p:cNvSpPr/>
          <p:nvPr userDrawn="1"/>
        </p:nvSpPr>
        <p:spPr>
          <a:xfrm>
            <a:off x="3039519" y="6755068"/>
            <a:ext cx="3043084" cy="112660"/>
          </a:xfrm>
          <a:prstGeom prst="rect">
            <a:avLst/>
          </a:prstGeom>
          <a:solidFill>
            <a:srgbClr val="5A9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8AD25CB-B0C0-4EDF-8319-DAEDBC70CD48}"/>
              </a:ext>
            </a:extLst>
          </p:cNvPr>
          <p:cNvSpPr/>
          <p:nvPr userDrawn="1"/>
        </p:nvSpPr>
        <p:spPr>
          <a:xfrm>
            <a:off x="6082603" y="6755068"/>
            <a:ext cx="3043084" cy="112660"/>
          </a:xfrm>
          <a:prstGeom prst="rect">
            <a:avLst/>
          </a:prstGeom>
          <a:solidFill>
            <a:srgbClr val="6FA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2028C14-130E-4DC0-82B1-CDE9A543D1FF}"/>
              </a:ext>
            </a:extLst>
          </p:cNvPr>
          <p:cNvSpPr/>
          <p:nvPr userDrawn="1"/>
        </p:nvSpPr>
        <p:spPr>
          <a:xfrm>
            <a:off x="1" y="6755068"/>
            <a:ext cx="3043084" cy="112660"/>
          </a:xfrm>
          <a:prstGeom prst="rect">
            <a:avLst/>
          </a:prstGeom>
          <a:solidFill>
            <a:srgbClr val="00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9C4F8F9-CFF3-4611-B432-F9171B6C19B4}"/>
              </a:ext>
            </a:extLst>
          </p:cNvPr>
          <p:cNvSpPr/>
          <p:nvPr userDrawn="1"/>
        </p:nvSpPr>
        <p:spPr>
          <a:xfrm>
            <a:off x="9122122" y="6755068"/>
            <a:ext cx="3069879" cy="112660"/>
          </a:xfrm>
          <a:prstGeom prst="rect">
            <a:avLst/>
          </a:prstGeom>
          <a:solidFill>
            <a:srgbClr val="9AB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1046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4" y="253216"/>
            <a:ext cx="1864102" cy="61816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4398976-491B-4D0C-86A3-EFBACD1F1FDF}"/>
              </a:ext>
            </a:extLst>
          </p:cNvPr>
          <p:cNvSpPr/>
          <p:nvPr userDrawn="1"/>
        </p:nvSpPr>
        <p:spPr>
          <a:xfrm>
            <a:off x="3039519" y="6755068"/>
            <a:ext cx="3043084" cy="112660"/>
          </a:xfrm>
          <a:prstGeom prst="rect">
            <a:avLst/>
          </a:prstGeom>
          <a:solidFill>
            <a:srgbClr val="5A9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8AD25CB-B0C0-4EDF-8319-DAEDBC70CD48}"/>
              </a:ext>
            </a:extLst>
          </p:cNvPr>
          <p:cNvSpPr/>
          <p:nvPr userDrawn="1"/>
        </p:nvSpPr>
        <p:spPr>
          <a:xfrm>
            <a:off x="6082603" y="6755068"/>
            <a:ext cx="3043084" cy="112660"/>
          </a:xfrm>
          <a:prstGeom prst="rect">
            <a:avLst/>
          </a:prstGeom>
          <a:solidFill>
            <a:srgbClr val="6FA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2028C14-130E-4DC0-82B1-CDE9A543D1FF}"/>
              </a:ext>
            </a:extLst>
          </p:cNvPr>
          <p:cNvSpPr/>
          <p:nvPr userDrawn="1"/>
        </p:nvSpPr>
        <p:spPr>
          <a:xfrm>
            <a:off x="1" y="6755068"/>
            <a:ext cx="3043084" cy="112660"/>
          </a:xfrm>
          <a:prstGeom prst="rect">
            <a:avLst/>
          </a:prstGeom>
          <a:solidFill>
            <a:srgbClr val="00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9C4F8F9-CFF3-4611-B432-F9171B6C19B4}"/>
              </a:ext>
            </a:extLst>
          </p:cNvPr>
          <p:cNvSpPr/>
          <p:nvPr userDrawn="1"/>
        </p:nvSpPr>
        <p:spPr>
          <a:xfrm>
            <a:off x="9122122" y="6755068"/>
            <a:ext cx="3069879" cy="112660"/>
          </a:xfrm>
          <a:prstGeom prst="rect">
            <a:avLst/>
          </a:prstGeom>
          <a:solidFill>
            <a:srgbClr val="9AB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39496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F0C1-D289-4CC0-ADEB-4011CECFCCE4}" type="datetimeFigureOut">
              <a:rPr lang="es-PE" smtClean="0"/>
              <a:t>27/11/2019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F03E-DC8D-4498-8EDC-E40AA788E90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3816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F0C1-D289-4CC0-ADEB-4011CECFCCE4}" type="datetimeFigureOut">
              <a:rPr lang="es-PE" smtClean="0"/>
              <a:t>27/11/2019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9F03E-DC8D-4498-8EDC-E40AA788E90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522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4F0C1-D289-4CC0-ADEB-4011CECFCCE4}" type="datetimeFigureOut">
              <a:rPr lang="es-PE" smtClean="0"/>
              <a:t>27/11/2019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9F03E-DC8D-4498-8EDC-E40AA788E90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912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PE" sz="4400" dirty="0"/>
              <a:t>GESTIÓN PROSPECTIVA Y CORRECTIVA </a:t>
            </a:r>
            <a:br>
              <a:rPr lang="es-PE" sz="4400" dirty="0"/>
            </a:br>
            <a:r>
              <a:rPr lang="es-PE" sz="4400" dirty="0"/>
              <a:t>EN ZONAS RURALES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5712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/>
              <a:t>G</a:t>
            </a:r>
            <a:r>
              <a:rPr lang="es-PE" sz="3600" dirty="0" err="1"/>
              <a:t>estión</a:t>
            </a:r>
            <a:r>
              <a:rPr lang="es-PE" sz="3600" dirty="0"/>
              <a:t> del Riesgo de Desastres en municipalidad rurales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A3AAF70-C9A7-45C9-A104-1F1FA7626B11}"/>
              </a:ext>
            </a:extLst>
          </p:cNvPr>
          <p:cNvSpPr/>
          <p:nvPr/>
        </p:nvSpPr>
        <p:spPr>
          <a:xfrm>
            <a:off x="562723" y="2188949"/>
            <a:ext cx="65185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PE" sz="1600" b="1" dirty="0">
                <a:solidFill>
                  <a:srgbClr val="0060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acuerdo a ley deben tener 7 planes, pero como mínimo 3:</a:t>
            </a:r>
          </a:p>
          <a:p>
            <a:pPr>
              <a:spcAft>
                <a:spcPts val="0"/>
              </a:spcAft>
            </a:pPr>
            <a:endParaRPr lang="es-PE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E" sz="1600" b="1" dirty="0">
                <a:solidFill>
                  <a:srgbClr val="0060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 de Prevención y Reducción del Riesgo de Desastres</a:t>
            </a:r>
            <a:r>
              <a:rPr lang="es-PE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 de Operaciones de Emergencia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Planes de Contingencias ante </a:t>
            </a:r>
            <a:r>
              <a:rPr lang="es-PE" sz="1600" dirty="0">
                <a:solidFill>
                  <a:srgbClr val="0060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heladas y friajes </a:t>
            </a: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ante temporada de lluvias. En ciertos lugares PC ante sismos.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B2C5C6-28D9-4316-B21F-62B146D744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r="19399"/>
          <a:stretch/>
        </p:blipFill>
        <p:spPr>
          <a:xfrm>
            <a:off x="7081284" y="1668100"/>
            <a:ext cx="5110716" cy="512279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0141298-CE33-4886-8106-B1101A78C398}"/>
              </a:ext>
            </a:extLst>
          </p:cNvPr>
          <p:cNvSpPr/>
          <p:nvPr/>
        </p:nvSpPr>
        <p:spPr>
          <a:xfrm>
            <a:off x="562723" y="3941441"/>
            <a:ext cx="65185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PE" sz="1600" b="1" dirty="0">
                <a:solidFill>
                  <a:srgbClr val="0060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Mecanismos</a:t>
            </a:r>
            <a:r>
              <a:rPr lang="es-PE" sz="1600" dirty="0">
                <a:solidFill>
                  <a:srgbClr val="0060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deben hacer funcionar continuamente: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Grupo de Trabajo de la Gestión del Riesgo de Desastres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rgbClr val="0060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Equipo técnico del GTGRD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 de Defensa Civil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Centro de Operaciones de Emergencia</a:t>
            </a:r>
          </a:p>
          <a:p>
            <a:pPr>
              <a:spcAft>
                <a:spcPts val="0"/>
              </a:spcAft>
            </a:pPr>
            <a:endParaRPr lang="es-PE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Proyectos de inversión y actividades permanentes de GRD </a:t>
            </a:r>
          </a:p>
        </p:txBody>
      </p:sp>
    </p:spTree>
    <p:extLst>
      <p:ext uri="{BB962C8B-B14F-4D97-AF65-F5344CB8AC3E}">
        <p14:creationId xmlns:p14="http://schemas.microsoft.com/office/powerpoint/2010/main" val="247797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/>
              <a:t>G</a:t>
            </a:r>
            <a:r>
              <a:rPr lang="es-PE" sz="3600" dirty="0" err="1"/>
              <a:t>estión</a:t>
            </a:r>
            <a:r>
              <a:rPr lang="es-PE" sz="3600" dirty="0"/>
              <a:t> del Riesgo de Desastres </a:t>
            </a:r>
            <a:br>
              <a:rPr lang="es-PE" sz="3600" dirty="0"/>
            </a:br>
            <a:r>
              <a:rPr lang="es-PE" sz="3600" dirty="0"/>
              <a:t>en municipalidades rurales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3FC96586-58D1-4E88-9791-D853544E1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46" y="2194745"/>
            <a:ext cx="582054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006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Limitaciones para implementar:</a:t>
            </a: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Presupuesto muy limitado para invertir en GRD.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06A067C-F1EA-4623-8224-6DD91C894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3" r="27376"/>
          <a:stretch/>
        </p:blipFill>
        <p:spPr>
          <a:xfrm>
            <a:off x="7464056" y="1688692"/>
            <a:ext cx="4727945" cy="5084247"/>
          </a:xfrm>
          <a:prstGeom prst="rect">
            <a:avLst/>
          </a:prstGeom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1D6836B7-2C95-4150-B0A0-22564D85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46" y="3025742"/>
            <a:ext cx="582054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Escaso personal técnico en planta y baja calificación. Eso limita la formación del Grupo de Trabajo para la GRD, la formulación de los  planes, formulación de proyectos e identificación de actividades.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029591D5-A52A-48EE-9A91-E0B9705CE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46" y="4081595"/>
            <a:ext cx="58205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Se otorga poca importancia a la planificación. Mayor importancia al presupuesto. 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D4F8B63-B413-4A98-B575-29F84F30F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46" y="4666370"/>
            <a:ext cx="58205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Personal externo formula los planes y elabora el presupuesto.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CAD3F57-9533-4FCF-9CFB-8162390DD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46" y="5229780"/>
            <a:ext cx="58205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Sobre carga de funciones al personal de planta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09B1EB6-6324-481C-809C-4AC1EDF59735}"/>
              </a:ext>
            </a:extLst>
          </p:cNvPr>
          <p:cNvSpPr/>
          <p:nvPr/>
        </p:nvSpPr>
        <p:spPr>
          <a:xfrm>
            <a:off x="739746" y="555144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Alta rotación de personal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967C68B-D596-440F-81BC-F7A08834561A}"/>
              </a:ext>
            </a:extLst>
          </p:cNvPr>
          <p:cNvSpPr/>
          <p:nvPr/>
        </p:nvSpPr>
        <p:spPr>
          <a:xfrm>
            <a:off x="739746" y="589791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Todavía se mantiene la percepción que gestión de riesgos es defensa civil.</a:t>
            </a:r>
          </a:p>
        </p:txBody>
      </p:sp>
    </p:spTree>
    <p:extLst>
      <p:ext uri="{BB962C8B-B14F-4D97-AF65-F5344CB8AC3E}">
        <p14:creationId xmlns:p14="http://schemas.microsoft.com/office/powerpoint/2010/main" val="25420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7867EEAB-C512-4811-B089-114B18A61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41" y="365126"/>
            <a:ext cx="11228459" cy="705392"/>
          </a:xfrm>
        </p:spPr>
        <p:txBody>
          <a:bodyPr>
            <a:normAutofit/>
          </a:bodyPr>
          <a:lstStyle/>
          <a:p>
            <a:pPr algn="ctr"/>
            <a:r>
              <a:rPr lang="es-MX" sz="2800" dirty="0"/>
              <a:t>Prevención y reducción del riesgo de desastres </a:t>
            </a:r>
            <a:endParaRPr lang="es-PE" sz="280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65C15FA-A0EF-4215-BB84-4013D4992F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1374870"/>
              </p:ext>
            </p:extLst>
          </p:nvPr>
        </p:nvGraphicFramePr>
        <p:xfrm>
          <a:off x="3472970" y="1857488"/>
          <a:ext cx="6698512" cy="4841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12DC0DC-F5A2-4669-A84B-465C3B7D9D26}"/>
              </a:ext>
            </a:extLst>
          </p:cNvPr>
          <p:cNvSpPr txBox="1"/>
          <p:nvPr/>
        </p:nvSpPr>
        <p:spPr>
          <a:xfrm>
            <a:off x="1282391" y="3352348"/>
            <a:ext cx="2375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Población rural tiene estrategias locales para reducir riesgos (resiliencia)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874205F-795F-4D81-B121-052F703C9A24}"/>
              </a:ext>
            </a:extLst>
          </p:cNvPr>
          <p:cNvSpPr/>
          <p:nvPr/>
        </p:nvSpPr>
        <p:spPr>
          <a:xfrm>
            <a:off x="501804" y="1070518"/>
            <a:ext cx="10671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b="1" dirty="0">
                <a:solidFill>
                  <a:srgbClr val="006038"/>
                </a:solidFill>
              </a:rPr>
              <a:t>En zonas rurales </a:t>
            </a:r>
            <a:r>
              <a:rPr lang="es-PE" sz="2400" b="1" dirty="0" err="1">
                <a:solidFill>
                  <a:srgbClr val="006038"/>
                </a:solidFill>
              </a:rPr>
              <a:t>altoandinas</a:t>
            </a:r>
            <a:r>
              <a:rPr lang="es-PE" sz="2400" b="1" dirty="0">
                <a:solidFill>
                  <a:srgbClr val="006038"/>
                </a:solidFill>
              </a:rPr>
              <a:t> donde predomina la agricultura familiar</a:t>
            </a:r>
          </a:p>
        </p:txBody>
      </p:sp>
    </p:spTree>
    <p:extLst>
      <p:ext uri="{BB962C8B-B14F-4D97-AF65-F5344CB8AC3E}">
        <p14:creationId xmlns:p14="http://schemas.microsoft.com/office/powerpoint/2010/main" val="3291163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7867EEAB-C512-4811-B089-114B18A61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41" y="365125"/>
            <a:ext cx="10786127" cy="716543"/>
          </a:xfrm>
        </p:spPr>
        <p:txBody>
          <a:bodyPr>
            <a:normAutofit/>
          </a:bodyPr>
          <a:lstStyle/>
          <a:p>
            <a:pPr algn="ctr"/>
            <a:r>
              <a:rPr lang="es-MX" sz="2800" dirty="0"/>
              <a:t>Prevención y reducción de riesgos</a:t>
            </a:r>
            <a:endParaRPr lang="es-PE" sz="280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65C15FA-A0EF-4215-BB84-4013D4992FE3}"/>
              </a:ext>
            </a:extLst>
          </p:cNvPr>
          <p:cNvGraphicFramePr/>
          <p:nvPr/>
        </p:nvGraphicFramePr>
        <p:xfrm>
          <a:off x="3472970" y="1857488"/>
          <a:ext cx="6698512" cy="4841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12DC0DC-F5A2-4669-A84B-465C3B7D9D26}"/>
              </a:ext>
            </a:extLst>
          </p:cNvPr>
          <p:cNvSpPr txBox="1"/>
          <p:nvPr/>
        </p:nvSpPr>
        <p:spPr>
          <a:xfrm>
            <a:off x="1103971" y="3352348"/>
            <a:ext cx="2817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Población rural aplica conocimientos y técnicas ancestrales para reducir riesgos (resiliencia)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874205F-795F-4D81-B121-052F703C9A24}"/>
              </a:ext>
            </a:extLst>
          </p:cNvPr>
          <p:cNvSpPr/>
          <p:nvPr/>
        </p:nvSpPr>
        <p:spPr>
          <a:xfrm>
            <a:off x="1271239" y="1081668"/>
            <a:ext cx="9518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rgbClr val="006038"/>
                </a:solidFill>
              </a:rPr>
              <a:t>En zonas rurales </a:t>
            </a:r>
            <a:r>
              <a:rPr lang="es-PE" sz="2400" b="1" dirty="0" err="1">
                <a:solidFill>
                  <a:srgbClr val="006038"/>
                </a:solidFill>
              </a:rPr>
              <a:t>altoandinas</a:t>
            </a:r>
            <a:r>
              <a:rPr lang="es-PE" sz="2400" b="1" dirty="0">
                <a:solidFill>
                  <a:srgbClr val="006038"/>
                </a:solidFill>
              </a:rPr>
              <a:t> donde predomina la agricultura familiar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9C8A404-7A11-4B3E-87FD-05827C20C5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8570929"/>
              </p:ext>
            </p:extLst>
          </p:nvPr>
        </p:nvGraphicFramePr>
        <p:xfrm>
          <a:off x="3472970" y="1874386"/>
          <a:ext cx="6912768" cy="4807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01562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D6CB700D-6B9D-4A17-9CB7-EFC73D0633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16" y="0"/>
            <a:ext cx="5143500" cy="6858000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24675D78-6EF1-4B45-8B5F-D86542EE3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15" y="1445361"/>
            <a:ext cx="6179271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PE" sz="2000" b="1" dirty="0">
                <a:solidFill>
                  <a:srgbClr val="006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Limitaciones:</a:t>
            </a: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Agricultura es una actividad de alto riesgo y con el cambio climático éste se ha incrementado.</a:t>
            </a:r>
          </a:p>
        </p:txBody>
      </p:sp>
      <p:sp>
        <p:nvSpPr>
          <p:cNvPr id="14" name="Título 14">
            <a:extLst>
              <a:ext uri="{FF2B5EF4-FFF2-40B4-BE49-F238E27FC236}">
                <a16:creationId xmlns:a16="http://schemas.microsoft.com/office/drawing/2014/main" id="{6FD59BEF-49D8-45CD-BCAA-3AF55A76E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84" y="119798"/>
            <a:ext cx="11228459" cy="1325563"/>
          </a:xfrm>
        </p:spPr>
        <p:txBody>
          <a:bodyPr>
            <a:normAutofit/>
          </a:bodyPr>
          <a:lstStyle/>
          <a:p>
            <a:r>
              <a:rPr lang="es-MX" sz="2800" dirty="0"/>
              <a:t>Comunidades rurales en la</a:t>
            </a:r>
            <a:br>
              <a:rPr lang="es-MX" sz="2800" dirty="0"/>
            </a:br>
            <a:r>
              <a:rPr lang="es-MX" sz="2800" dirty="0"/>
              <a:t>prevención y reducción de riesgos</a:t>
            </a:r>
            <a:endParaRPr lang="es-PE" sz="2800" dirty="0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3D96FC83-1340-4E51-9CC6-0EB3397C9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14" y="2525638"/>
            <a:ext cx="61792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Se está perdiendo el conocimiento ancestral sobre el clima, suelos, agua y biodiversidad por: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66206A4D-D01B-45E5-B29A-FD69618C2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14" y="3110413"/>
            <a:ext cx="61792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Creciente demanda de productos por mercados locales, obliga al monocultivo y estandarización de ganado, usar abonos artificiales, insecticidas.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FC9E0C72-97B4-4959-8B0A-EDF9C46A6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14" y="3895989"/>
            <a:ext cx="61792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Introducción de proyectos productivos con profesionales que no valoran el conocimiento tradicional e imponen paquetes tecnológicos.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4963E23E-83A7-4F75-AC31-3139C508E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13" y="4785946"/>
            <a:ext cx="61792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Cambio generacional y alta migración a las ciudades para trabajar en otras actividades económicas.</a:t>
            </a: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74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>
            <a:extLst>
              <a:ext uri="{FF2B5EF4-FFF2-40B4-BE49-F238E27FC236}">
                <a16:creationId xmlns:a16="http://schemas.microsoft.com/office/drawing/2014/main" id="{1D99A1A8-690E-468D-B5C9-FC521C63A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341" y="1200606"/>
            <a:ext cx="70407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PE" sz="2000" b="1" dirty="0">
                <a:solidFill>
                  <a:srgbClr val="006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comunidades altoandinas de agricultura familiar</a:t>
            </a:r>
          </a:p>
          <a:p>
            <a:endParaRPr lang="es-PE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1600" b="1" dirty="0">
                <a:solidFill>
                  <a:srgbClr val="006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Considerar:</a:t>
            </a:r>
            <a:endParaRPr lang="es-P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4">
            <a:extLst>
              <a:ext uri="{FF2B5EF4-FFF2-40B4-BE49-F238E27FC236}">
                <a16:creationId xmlns:a16="http://schemas.microsoft.com/office/drawing/2014/main" id="{EBDDBFDF-1EEB-49C5-B9CE-991821D85037}"/>
              </a:ext>
            </a:extLst>
          </p:cNvPr>
          <p:cNvSpPr txBox="1">
            <a:spLocks/>
          </p:cNvSpPr>
          <p:nvPr/>
        </p:nvSpPr>
        <p:spPr>
          <a:xfrm>
            <a:off x="506341" y="294044"/>
            <a:ext cx="7787055" cy="906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038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r>
              <a:rPr lang="es-MX" sz="3200" dirty="0"/>
              <a:t>Hacer prevención y reducción de riesgos</a:t>
            </a:r>
            <a:endParaRPr lang="es-PE" sz="32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5F19757-50D3-4518-8D47-996BC75C4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0" r="14341"/>
          <a:stretch/>
        </p:blipFill>
        <p:spPr>
          <a:xfrm>
            <a:off x="8293396" y="0"/>
            <a:ext cx="3783622" cy="6858000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0254818B-E150-4F8A-944B-59B065856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16" y="1955383"/>
            <a:ext cx="704072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Las características del medio físico rural y el tipo de peligros que prioriza la población (peligros climáticos)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La tenencia de la tierra, la ocupación y el uso que se le da.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Las condiciones de vida y de vivienda rural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Las características de las actividades económicas.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Las características de la organización comunal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El contexto cultural, 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El conocimiento ancestral o tradicional</a:t>
            </a:r>
            <a:endParaRPr lang="es-P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37DC1A2F-B96F-4647-B63D-79AB2FD42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341" y="4392316"/>
            <a:ext cx="704072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Recuperar y revalorar su conocimiento, técnicas y sus estrategias para afrontar eventos climáticos y adaptarse al clima, y proteger sus medios de vida.</a:t>
            </a: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Conocimientos y técnicas ancestrales o tradicionales tienen que complementarse para enfrentar eficazmente un clima cambiante.</a:t>
            </a: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1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4">
            <a:extLst>
              <a:ext uri="{FF2B5EF4-FFF2-40B4-BE49-F238E27FC236}">
                <a16:creationId xmlns:a16="http://schemas.microsoft.com/office/drawing/2014/main" id="{EBDDBFDF-1EEB-49C5-B9CE-991821D85037}"/>
              </a:ext>
            </a:extLst>
          </p:cNvPr>
          <p:cNvSpPr txBox="1">
            <a:spLocks/>
          </p:cNvSpPr>
          <p:nvPr/>
        </p:nvSpPr>
        <p:spPr>
          <a:xfrm>
            <a:off x="321144" y="294502"/>
            <a:ext cx="7696583" cy="552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038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r>
              <a:rPr lang="es-MX" sz="2800" dirty="0"/>
              <a:t>Hacer prevención y reducción de riesgos</a:t>
            </a:r>
            <a:endParaRPr lang="es-PE" sz="2800" dirty="0"/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484AD043-F013-4F11-89B9-D4F76AB68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59" y="847494"/>
            <a:ext cx="709217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PE" sz="2400" b="1" dirty="0">
                <a:solidFill>
                  <a:srgbClr val="006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Municipios Rurales</a:t>
            </a:r>
          </a:p>
          <a:p>
            <a:endParaRPr lang="es-PE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Aprendizajes de la experiencia:</a:t>
            </a: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E42559-AF91-41F3-96FD-139E403C9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0" r="8953"/>
          <a:stretch/>
        </p:blipFill>
        <p:spPr>
          <a:xfrm>
            <a:off x="8112642" y="0"/>
            <a:ext cx="3923414" cy="6858000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C4341357-5F46-4A4F-ABD1-E215D9B2E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55" y="1888867"/>
            <a:ext cx="70921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Adaptar los instrumentos para la gestión del riesgo, a las características de los municipios rurales.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8B80B2AB-7ADC-4056-BE48-BB79D8622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54" y="2540265"/>
            <a:ext cx="7092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Considerar la forma cómo realizan prevención y reducción del riesgo las poblaciones rurales.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50118156-F8C2-4645-BDEC-1245D27FB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53" y="3191663"/>
            <a:ext cx="71870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Impulsar la GRD con participación multisectorial y considerando el Cambio Climático.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83875C-906A-495E-A088-0F054F126061}"/>
              </a:ext>
            </a:extLst>
          </p:cNvPr>
          <p:cNvSpPr/>
          <p:nvPr/>
        </p:nvSpPr>
        <p:spPr>
          <a:xfrm>
            <a:off x="685180" y="3540538"/>
            <a:ext cx="6861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Introducir contenidos de GRD y ACC en los programas y proyectos que tienen los sectores en el campo: </a:t>
            </a:r>
            <a:r>
              <a:rPr lang="es-PE" sz="1600" dirty="0" err="1">
                <a:latin typeface="Arial" panose="020B0604020202020204" pitchFamily="34" charset="0"/>
                <a:cs typeface="Arial" panose="020B0604020202020204" pitchFamily="34" charset="0"/>
              </a:rPr>
              <a:t>Agrorural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, Haku </a:t>
            </a:r>
            <a:r>
              <a:rPr lang="es-PE" sz="1600" dirty="0" err="1">
                <a:latin typeface="Arial" panose="020B0604020202020204" pitchFamily="34" charset="0"/>
                <a:cs typeface="Arial" panose="020B0604020202020204" pitchFamily="34" charset="0"/>
              </a:rPr>
              <a:t>wiñay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 y otros.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EE5B354-3937-41EB-835C-33629626D732}"/>
              </a:ext>
            </a:extLst>
          </p:cNvPr>
          <p:cNvSpPr/>
          <p:nvPr/>
        </p:nvSpPr>
        <p:spPr>
          <a:xfrm>
            <a:off x="685180" y="4175594"/>
            <a:ext cx="6861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Redoblar la capacitación y acompañamiento a los municipios rurales.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D4512D0-9CB1-4F21-812F-6BEE0D4EDED2}"/>
              </a:ext>
            </a:extLst>
          </p:cNvPr>
          <p:cNvSpPr/>
          <p:nvPr/>
        </p:nvSpPr>
        <p:spPr>
          <a:xfrm>
            <a:off x="685180" y="4766389"/>
            <a:ext cx="6861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Fortalecer la articulación entre los gobiernos regionales y locales para que funcione el apoyo subsidiario.</a:t>
            </a:r>
          </a:p>
        </p:txBody>
      </p:sp>
    </p:spTree>
    <p:extLst>
      <p:ext uri="{BB962C8B-B14F-4D97-AF65-F5344CB8AC3E}">
        <p14:creationId xmlns:p14="http://schemas.microsoft.com/office/powerpoint/2010/main" val="8688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2" grpId="0"/>
      <p:bldP spid="10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988"/>
            <a:ext cx="12266667" cy="681650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5EF821F-782B-4EE9-849B-B87154EF83D9}"/>
              </a:ext>
            </a:extLst>
          </p:cNvPr>
          <p:cNvSpPr/>
          <p:nvPr/>
        </p:nvSpPr>
        <p:spPr>
          <a:xfrm>
            <a:off x="-1" y="14752"/>
            <a:ext cx="12286101" cy="6892013"/>
          </a:xfrm>
          <a:prstGeom prst="rect">
            <a:avLst/>
          </a:prstGeom>
          <a:solidFill>
            <a:srgbClr val="006038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344334-1A7D-444A-B5C5-08DEDCE32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61" y="5046782"/>
            <a:ext cx="6621483" cy="11333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FA3E8C6-6491-4835-8C1E-AA80D7B49DAA}"/>
              </a:ext>
            </a:extLst>
          </p:cNvPr>
          <p:cNvSpPr txBox="1"/>
          <p:nvPr/>
        </p:nvSpPr>
        <p:spPr>
          <a:xfrm>
            <a:off x="3223172" y="4677450"/>
            <a:ext cx="2372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Síguenos: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EABC768-B255-4026-858E-2DF41C1E7871}"/>
              </a:ext>
            </a:extLst>
          </p:cNvPr>
          <p:cNvCxnSpPr/>
          <p:nvPr/>
        </p:nvCxnSpPr>
        <p:spPr>
          <a:xfrm flipH="1">
            <a:off x="3075627" y="4749875"/>
            <a:ext cx="393" cy="119841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86" y="2561100"/>
            <a:ext cx="4321278" cy="14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0B993C9-4BE5-4FCF-B7AF-FE8DD08AA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7FBA26-14F6-4943-B7EB-5DFD05ABD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72" y="1242646"/>
            <a:ext cx="4806174" cy="4606063"/>
          </a:xfrm>
        </p:spPr>
        <p:txBody>
          <a:bodyPr>
            <a:normAutofit/>
          </a:bodyPr>
          <a:lstStyle/>
          <a:p>
            <a:pPr algn="l"/>
            <a:endParaRPr lang="es-PE" sz="2400" b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B693AC-23B9-498C-BEB2-835A591A2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82" y="3317446"/>
            <a:ext cx="3775469" cy="28316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3DD690C-7C28-4212-8BA6-568C93DE7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/>
          <a:stretch/>
        </p:blipFill>
        <p:spPr>
          <a:xfrm>
            <a:off x="5560974" y="536323"/>
            <a:ext cx="3695422" cy="28063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0105198-6B2F-456D-9025-86EB46F2E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r="20902"/>
          <a:stretch/>
        </p:blipFill>
        <p:spPr>
          <a:xfrm>
            <a:off x="5560974" y="3342685"/>
            <a:ext cx="2689959" cy="2807679"/>
          </a:xfrm>
          <a:prstGeom prst="rect">
            <a:avLst/>
          </a:prstGeom>
        </p:spPr>
      </p:pic>
      <p:pic>
        <p:nvPicPr>
          <p:cNvPr id="12" name="Picture 2" descr="C:\FO71217 GB\DCIM\fotos ultimas\IMG_7254.JPG">
            <a:extLst>
              <a:ext uri="{FF2B5EF4-FFF2-40B4-BE49-F238E27FC236}">
                <a16:creationId xmlns:a16="http://schemas.microsoft.com/office/drawing/2014/main" id="{CEDD6CF2-E82D-4DF6-8188-489E5DCC4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8" t="6232" r="4214" b="9582"/>
          <a:stretch/>
        </p:blipFill>
        <p:spPr bwMode="auto">
          <a:xfrm>
            <a:off x="8250933" y="536323"/>
            <a:ext cx="2902118" cy="28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7189730-B824-45EC-8910-5AC3544DEA77}"/>
              </a:ext>
            </a:extLst>
          </p:cNvPr>
          <p:cNvSpPr/>
          <p:nvPr/>
        </p:nvSpPr>
        <p:spPr>
          <a:xfrm>
            <a:off x="198408" y="1242204"/>
            <a:ext cx="4806174" cy="4822166"/>
          </a:xfrm>
          <a:prstGeom prst="rect">
            <a:avLst/>
          </a:prstGeom>
          <a:solidFill>
            <a:srgbClr val="0060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EC0FA07-4A6A-4FE8-9172-350C69946E78}"/>
              </a:ext>
            </a:extLst>
          </p:cNvPr>
          <p:cNvSpPr txBox="1">
            <a:spLocks/>
          </p:cNvSpPr>
          <p:nvPr/>
        </p:nvSpPr>
        <p:spPr>
          <a:xfrm>
            <a:off x="291757" y="1044237"/>
            <a:ext cx="4806174" cy="20459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sz="2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Somos una ONG, que trabaja en el Perú desde 1983, contribuyendo a la reducción de la vulnerabilidad y del riesgo de desastres, en el contexto del cambio climático.</a:t>
            </a:r>
            <a:endParaRPr lang="es-PE" sz="2400" b="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060E4172-C40F-40C3-B44E-C4639D03E2B8}"/>
              </a:ext>
            </a:extLst>
          </p:cNvPr>
          <p:cNvSpPr txBox="1">
            <a:spLocks/>
          </p:cNvSpPr>
          <p:nvPr/>
        </p:nvSpPr>
        <p:spPr>
          <a:xfrm>
            <a:off x="242588" y="2786332"/>
            <a:ext cx="4806174" cy="33627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PE" sz="2200" b="0" dirty="0"/>
              <a:t>Realizamos estudios de riesgo,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PE" sz="2200" b="0" dirty="0"/>
              <a:t>Fomentamos la participación de la población en la GRD,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PE" sz="2200" b="0" dirty="0"/>
              <a:t>Promovemos la integración de la GRD en la planificación territorial y del desarrollo,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PE" sz="2200" b="0" dirty="0"/>
              <a:t>Sistematizamos nuestras experiencias y las compartimos para fortalecer la implementación de la GRD</a:t>
            </a:r>
            <a:endParaRPr lang="es-PE" sz="2400" b="0" dirty="0"/>
          </a:p>
        </p:txBody>
      </p:sp>
    </p:spTree>
    <p:extLst>
      <p:ext uri="{BB962C8B-B14F-4D97-AF65-F5344CB8AC3E}">
        <p14:creationId xmlns:p14="http://schemas.microsoft.com/office/powerpoint/2010/main" val="407980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PE" sz="3600" dirty="0"/>
              <a:t>Características de	 las municipalidades rurales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7CC8CD-9DC5-4C34-93DF-3DF8EEAB8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70" y="1858486"/>
            <a:ext cx="3628894" cy="46489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4DFFE4-A9DC-471C-90CB-41264169E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910"/>
          <a:stretch/>
        </p:blipFill>
        <p:spPr>
          <a:xfrm>
            <a:off x="1370264" y="1852830"/>
            <a:ext cx="3923631" cy="465465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05F6790-D75F-4F01-86C1-F252A2C88ED4}"/>
              </a:ext>
            </a:extLst>
          </p:cNvPr>
          <p:cNvSpPr/>
          <p:nvPr/>
        </p:nvSpPr>
        <p:spPr>
          <a:xfrm>
            <a:off x="1370264" y="6426076"/>
            <a:ext cx="78529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i="1" dirty="0">
                <a:latin typeface="Arial" charset="0"/>
                <a:cs typeface="Arial" charset="0"/>
              </a:rPr>
              <a:t>Fuente: DS 090/2011-PCM Listado de municipalidades rurales - REMURPE</a:t>
            </a:r>
          </a:p>
        </p:txBody>
      </p:sp>
    </p:spTree>
    <p:extLst>
      <p:ext uri="{BB962C8B-B14F-4D97-AF65-F5344CB8AC3E}">
        <p14:creationId xmlns:p14="http://schemas.microsoft.com/office/powerpoint/2010/main" val="76289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PE" sz="3600" dirty="0"/>
              <a:t>Características de	 las municipalidades rurales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67FC01-DC2E-4D37-83E4-88D88329AB2F}"/>
              </a:ext>
            </a:extLst>
          </p:cNvPr>
          <p:cNvSpPr txBox="1"/>
          <p:nvPr/>
        </p:nvSpPr>
        <p:spPr>
          <a:xfrm>
            <a:off x="6186922" y="3564243"/>
            <a:ext cx="5068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Personal de planta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: Administrador, Rentas, Secretaria, Logística, Tesorería, Programas sociales. </a:t>
            </a:r>
          </a:p>
          <a:p>
            <a:pPr lvl="0"/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Personal externo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: Contador. Asesor Legal, Infraestructura,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835A88-DA94-48FC-A3ED-D77713008AF8}"/>
              </a:ext>
            </a:extLst>
          </p:cNvPr>
          <p:cNvSpPr txBox="1"/>
          <p:nvPr/>
        </p:nvSpPr>
        <p:spPr>
          <a:xfrm>
            <a:off x="804625" y="5157395"/>
            <a:ext cx="1802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/>
              <a:t>Fuente: </a:t>
            </a:r>
            <a:r>
              <a:rPr lang="es-ES" i="1" dirty="0" smtClean="0"/>
              <a:t>MEF </a:t>
            </a:r>
            <a:r>
              <a:rPr lang="es-ES" i="1" dirty="0"/>
              <a:t>SIAF</a:t>
            </a:r>
          </a:p>
          <a:p>
            <a:endParaRPr lang="es-PE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4C0C60D6-6D87-4E38-AFBD-201B29F80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012167"/>
              </p:ext>
            </p:extLst>
          </p:nvPr>
        </p:nvGraphicFramePr>
        <p:xfrm>
          <a:off x="804625" y="2787862"/>
          <a:ext cx="4804438" cy="236953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607873">
                  <a:extLst>
                    <a:ext uri="{9D8B030D-6E8A-4147-A177-3AD203B41FA5}">
                      <a16:colId xmlns:a16="http://schemas.microsoft.com/office/drawing/2014/main" val="3711046842"/>
                    </a:ext>
                  </a:extLst>
                </a:gridCol>
                <a:gridCol w="3196565">
                  <a:extLst>
                    <a:ext uri="{9D8B030D-6E8A-4147-A177-3AD203B41FA5}">
                      <a16:colId xmlns:a16="http://schemas.microsoft.com/office/drawing/2014/main" val="3412015751"/>
                    </a:ext>
                  </a:extLst>
                </a:gridCol>
              </a:tblGrid>
              <a:tr h="3784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800" b="1" u="none" strike="noStrike" dirty="0">
                          <a:solidFill>
                            <a:srgbClr val="006038"/>
                          </a:solidFill>
                          <a:effectLst/>
                        </a:rPr>
                        <a:t>Rango (</a:t>
                      </a:r>
                      <a:r>
                        <a:rPr lang="es-PE" sz="1800" b="1" u="none" strike="noStrike" dirty="0" err="1">
                          <a:solidFill>
                            <a:srgbClr val="006038"/>
                          </a:solidFill>
                          <a:effectLst/>
                        </a:rPr>
                        <a:t>N°</a:t>
                      </a:r>
                      <a:r>
                        <a:rPr lang="es-PE" sz="1800" b="1" u="none" strike="noStrike" dirty="0">
                          <a:solidFill>
                            <a:srgbClr val="006038"/>
                          </a:solidFill>
                          <a:effectLst/>
                        </a:rPr>
                        <a:t> de personal)</a:t>
                      </a:r>
                      <a:endParaRPr lang="es-PE" sz="1800" b="1" i="0" u="none" strike="noStrike" dirty="0">
                        <a:solidFill>
                          <a:srgbClr val="00603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800" b="1" u="none" strike="noStrike" dirty="0" err="1">
                          <a:solidFill>
                            <a:srgbClr val="006038"/>
                          </a:solidFill>
                          <a:effectLst/>
                        </a:rPr>
                        <a:t>N°</a:t>
                      </a:r>
                      <a:r>
                        <a:rPr lang="es-PE" sz="1800" b="1" u="none" strike="noStrike" dirty="0">
                          <a:solidFill>
                            <a:srgbClr val="006038"/>
                          </a:solidFill>
                          <a:effectLst/>
                        </a:rPr>
                        <a:t> de Municipalidades</a:t>
                      </a:r>
                      <a:endParaRPr lang="es-PE" sz="1800" b="1" i="0" u="none" strike="noStrike" dirty="0">
                        <a:solidFill>
                          <a:srgbClr val="00603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77756395"/>
                  </a:ext>
                </a:extLst>
              </a:tr>
              <a:tr h="3984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800" u="none" strike="noStrike" dirty="0">
                          <a:effectLst/>
                        </a:rPr>
                        <a:t>De 1 a 5 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800" u="none" strike="noStrike" dirty="0">
                          <a:effectLst/>
                        </a:rPr>
                        <a:t>11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2779294"/>
                  </a:ext>
                </a:extLst>
              </a:tr>
              <a:tr h="37847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800" u="none" strike="noStrike" dirty="0">
                          <a:effectLst/>
                        </a:rPr>
                        <a:t>De 6 a 10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800" u="none" strike="noStrike" dirty="0">
                          <a:effectLst/>
                        </a:rPr>
                        <a:t>177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83874895"/>
                  </a:ext>
                </a:extLst>
              </a:tr>
              <a:tr h="37847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800" u="none" strike="noStrike" dirty="0">
                          <a:effectLst/>
                        </a:rPr>
                        <a:t>De 11 a 15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800" u="none" strike="noStrike">
                          <a:effectLst/>
                        </a:rPr>
                        <a:t>335</a:t>
                      </a:r>
                      <a:endParaRPr lang="es-P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70351283"/>
                  </a:ext>
                </a:extLst>
              </a:tr>
              <a:tr h="378470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800" u="none" strike="noStrike" dirty="0">
                          <a:effectLst/>
                        </a:rPr>
                        <a:t>De 16 a 20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800" u="none" strike="noStrike">
                          <a:effectLst/>
                        </a:rPr>
                        <a:t>196</a:t>
                      </a:r>
                      <a:endParaRPr lang="es-P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99986474"/>
                  </a:ext>
                </a:extLst>
              </a:tr>
              <a:tr h="23430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800" u="none" strike="noStrike" dirty="0">
                          <a:effectLst/>
                        </a:rPr>
                        <a:t> 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u="none" strike="noStrike" dirty="0">
                          <a:effectLst/>
                        </a:rPr>
                        <a:t>719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90331204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96367FCB-DDD6-4172-8D0C-F3969FBE0661}"/>
              </a:ext>
            </a:extLst>
          </p:cNvPr>
          <p:cNvSpPr txBox="1"/>
          <p:nvPr/>
        </p:nvSpPr>
        <p:spPr>
          <a:xfrm>
            <a:off x="6186922" y="2706802"/>
            <a:ext cx="5706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un total de 1,303 MR, el 55% tienen menos de 20 personas</a:t>
            </a:r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PE" sz="3600" dirty="0"/>
              <a:t>Características de	 las municipalidades rurales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7C3D2F96-7736-4C59-BFC2-F4095131A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96" y="2073471"/>
            <a:ext cx="535490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PE" sz="2000" b="1" dirty="0">
                <a:latin typeface="Arial" charset="0"/>
                <a:cs typeface="Arial" charset="0"/>
              </a:rPr>
              <a:t>			</a:t>
            </a:r>
            <a:endParaRPr lang="es-PE" sz="2000" b="1" dirty="0">
              <a:solidFill>
                <a:srgbClr val="CC0000"/>
              </a:solidFill>
              <a:latin typeface="Arial" charset="0"/>
              <a:cs typeface="Arial" charset="0"/>
            </a:endParaRPr>
          </a:p>
          <a:p>
            <a:r>
              <a:rPr lang="es-PE" sz="2000" b="1" dirty="0">
                <a:solidFill>
                  <a:srgbClr val="006038"/>
                </a:solidFill>
                <a:latin typeface="Arial" charset="0"/>
                <a:cs typeface="Arial" charset="0"/>
              </a:rPr>
              <a:t>Reducido Presupuesto: FONCOMUN</a:t>
            </a:r>
          </a:p>
          <a:p>
            <a:endParaRPr lang="es-PE" sz="2000" b="1" dirty="0">
              <a:solidFill>
                <a:srgbClr val="006038"/>
              </a:solidFill>
              <a:latin typeface="Arial" charset="0"/>
              <a:cs typeface="Arial" charset="0"/>
            </a:endParaRPr>
          </a:p>
          <a:p>
            <a:r>
              <a:rPr lang="es-PE" sz="1600" dirty="0">
                <a:latin typeface="Arial" charset="0"/>
                <a:cs typeface="Arial" charset="0"/>
              </a:rPr>
              <a:t>533 MR (29%) perciben entre 8 a 10 UIT: 453,660 soles al año, promedio. (37,800 al mes)</a:t>
            </a:r>
          </a:p>
          <a:p>
            <a:endParaRPr lang="es-PE" sz="1600" dirty="0">
              <a:latin typeface="Arial" charset="0"/>
              <a:cs typeface="Arial" charset="0"/>
            </a:endParaRPr>
          </a:p>
          <a:p>
            <a:r>
              <a:rPr lang="es-PE" sz="1600" i="1" dirty="0">
                <a:latin typeface="Arial" charset="0"/>
                <a:cs typeface="Arial" charset="0"/>
              </a:rPr>
              <a:t>Fuente: INEI, RENAMU 2012</a:t>
            </a:r>
          </a:p>
          <a:p>
            <a:endParaRPr lang="es-PE" sz="1600" dirty="0">
              <a:latin typeface="Arial" charset="0"/>
              <a:cs typeface="Arial" charset="0"/>
            </a:endParaRPr>
          </a:p>
          <a:p>
            <a:r>
              <a:rPr lang="es-PE" sz="1600" dirty="0">
                <a:latin typeface="Arial" charset="0"/>
                <a:cs typeface="Arial" charset="0"/>
              </a:rPr>
              <a:t>Sobrecarga de responsabilidades, según mandato de su LOM y otras normas legales.</a:t>
            </a:r>
          </a:p>
          <a:p>
            <a:endParaRPr lang="es-PE" sz="2000" dirty="0">
              <a:latin typeface="Arial" charset="0"/>
              <a:cs typeface="Arial" charset="0"/>
            </a:endParaRPr>
          </a:p>
          <a:p>
            <a:endParaRPr lang="es-PE" sz="2000" dirty="0">
              <a:latin typeface="Arial" charset="0"/>
              <a:cs typeface="Arial" charset="0"/>
            </a:endParaRPr>
          </a:p>
          <a:p>
            <a:endParaRPr lang="es-PE" sz="2000" dirty="0">
              <a:latin typeface="Arial" charset="0"/>
              <a:cs typeface="Arial" charset="0"/>
            </a:endParaRPr>
          </a:p>
          <a:p>
            <a:endParaRPr lang="es-PE" sz="2000" dirty="0">
              <a:latin typeface="Arial" charset="0"/>
              <a:cs typeface="Arial" charset="0"/>
            </a:endParaRPr>
          </a:p>
          <a:p>
            <a:endParaRPr lang="es-PE" sz="2000" dirty="0">
              <a:latin typeface="Arial" charset="0"/>
              <a:cs typeface="Arial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C233C1-E105-4FC1-AE09-C1EF2D86D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14924" r="12749"/>
          <a:stretch/>
        </p:blipFill>
        <p:spPr>
          <a:xfrm>
            <a:off x="7453223" y="1659500"/>
            <a:ext cx="4738777" cy="510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4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5364E504-E36F-46E3-B194-BA7E0EDE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06" y="3865950"/>
            <a:ext cx="677564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P.e. provincia Caylloma: 18 de 20 distritos son MR. Distritos tienen entre 555 personas a 2117 personas. La capital de la provincia tiene 5,770 personas (Censo 2017).</a:t>
            </a:r>
          </a:p>
          <a:p>
            <a:pPr algn="just"/>
            <a:endParaRPr lang="es-CO" sz="16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E" sz="1600" u="sng" dirty="0">
                <a:latin typeface="Arial" panose="020B0604020202020204" pitchFamily="34" charset="0"/>
                <a:cs typeface="Arial" panose="020B0604020202020204" pitchFamily="34" charset="0"/>
              </a:rPr>
              <a:t>Principal actividad económica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la agricultura y ganadería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. Adicionalmente, otras actividades menores, como comercio, transportes, artesanía, servicios, etc.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3B210D-3B87-45C1-AA90-B58D5E2196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28" y="0"/>
            <a:ext cx="4767072" cy="673862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EAD772D-50BC-4CCF-90F4-B4DCD32F848C}"/>
              </a:ext>
            </a:extLst>
          </p:cNvPr>
          <p:cNvSpPr/>
          <p:nvPr/>
        </p:nvSpPr>
        <p:spPr>
          <a:xfrm>
            <a:off x="231206" y="2388622"/>
            <a:ext cx="6885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Distritos rurales están conformados por centros poblados rurales.</a:t>
            </a:r>
          </a:p>
          <a:p>
            <a:pPr lvl="0" algn="just"/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Centro poblado rural 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según el INEI: aquel que tiene no más de 100 viviendas contiguas, o aquel que tiene más de 100 pero se hallan dispersas.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7293557-0C9C-42A6-B128-89B104E9E24D}"/>
              </a:ext>
            </a:extLst>
          </p:cNvPr>
          <p:cNvSpPr/>
          <p:nvPr/>
        </p:nvSpPr>
        <p:spPr>
          <a:xfrm>
            <a:off x="680891" y="1588341"/>
            <a:ext cx="55867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3200" b="1" dirty="0">
                <a:solidFill>
                  <a:srgbClr val="00603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charset="0"/>
              </a:rPr>
              <a:t>Población en distritos rurales</a:t>
            </a:r>
          </a:p>
        </p:txBody>
      </p:sp>
    </p:spTree>
    <p:extLst>
      <p:ext uri="{BB962C8B-B14F-4D97-AF65-F5344CB8AC3E}">
        <p14:creationId xmlns:p14="http://schemas.microsoft.com/office/powerpoint/2010/main" val="2870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646B4A6-3C8B-4325-ADE0-638E505B3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714" y="2766327"/>
            <a:ext cx="6787236" cy="305460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24AC69A-BD5D-4037-A563-313A68839E73}"/>
              </a:ext>
            </a:extLst>
          </p:cNvPr>
          <p:cNvSpPr/>
          <p:nvPr/>
        </p:nvSpPr>
        <p:spPr>
          <a:xfrm>
            <a:off x="5278985" y="6016335"/>
            <a:ext cx="20201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>
                <a:latin typeface="Arial" panose="020B0604020202020204" pitchFamily="34" charset="0"/>
                <a:cs typeface="Arial" panose="020B0604020202020204" pitchFamily="34" charset="0"/>
              </a:rPr>
              <a:t>Fuente: SINPAD – INDECI </a:t>
            </a:r>
            <a:r>
              <a:rPr lang="es-P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s-P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9AD83F9-DB24-4A45-A1BA-53E6A49A2F8F}"/>
              </a:ext>
            </a:extLst>
          </p:cNvPr>
          <p:cNvSpPr/>
          <p:nvPr/>
        </p:nvSpPr>
        <p:spPr>
          <a:xfrm>
            <a:off x="6493177" y="2269654"/>
            <a:ext cx="532876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5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Provincia de Caylloma ocurrencia de emergencias, según tipo de origen del fenómeno, </a:t>
            </a:r>
            <a:r>
              <a:rPr lang="es-PE" sz="105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2003-2015</a:t>
            </a:r>
            <a:endParaRPr lang="es-P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0 Rectángulo redondeado">
            <a:extLst>
              <a:ext uri="{FF2B5EF4-FFF2-40B4-BE49-F238E27FC236}">
                <a16:creationId xmlns:a16="http://schemas.microsoft.com/office/drawing/2014/main" id="{CA46D0A7-B531-446D-8403-94029E9AE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93" y="2269654"/>
            <a:ext cx="4327427" cy="1728192"/>
          </a:xfrm>
          <a:prstGeom prst="roundRect">
            <a:avLst>
              <a:gd name="adj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s-PE" sz="1400" b="1" spc="-100" dirty="0">
                <a:solidFill>
                  <a:srgbClr val="006038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Eventos climáticos son de alta prioridad: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sz="14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Lluvias intensas y eventos asociados (huaycos, deslizamientos, inundaciones)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sz="14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Granizadas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sz="14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Nevadas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sz="14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Heladas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sz="14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Sequías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sz="1400" i="1" spc="-100" dirty="0">
                <a:solidFill>
                  <a:srgbClr val="006038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Incendios forestales</a:t>
            </a:r>
          </a:p>
        </p:txBody>
      </p:sp>
      <p:sp>
        <p:nvSpPr>
          <p:cNvPr id="10" name="10 Rectángulo redondeado">
            <a:extLst>
              <a:ext uri="{FF2B5EF4-FFF2-40B4-BE49-F238E27FC236}">
                <a16:creationId xmlns:a16="http://schemas.microsoft.com/office/drawing/2014/main" id="{4ED0F9B0-4FFF-4D67-9B73-45C8534A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93" y="4121743"/>
            <a:ext cx="4469919" cy="2463035"/>
          </a:xfrm>
          <a:prstGeom prst="roundRect">
            <a:avLst>
              <a:gd name="adj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s-PE" sz="1400" b="1" spc="-100" dirty="0">
                <a:solidFill>
                  <a:srgbClr val="006038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Desastres en zonas rurales: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sz="14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Muchos pequeños desastres para la comunidad y las familias.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sz="14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Las pequeñas pérdidas no se contabilizan, pero se acumulan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sz="14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Muchas pérdidas no califican como desastres.</a:t>
            </a:r>
          </a:p>
          <a:p>
            <a:pPr>
              <a:lnSpc>
                <a:spcPct val="90000"/>
              </a:lnSpc>
            </a:pPr>
            <a:endParaRPr lang="es-PE" sz="1400" spc="-100" dirty="0">
              <a:solidFill>
                <a:schemeClr val="tx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s-PE" sz="14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Impactos: descapitalización, afecta o pone en riesgo la seguridad alimentaria.</a:t>
            </a:r>
          </a:p>
          <a:p>
            <a:pPr>
              <a:lnSpc>
                <a:spcPct val="90000"/>
              </a:lnSpc>
            </a:pPr>
            <a:endParaRPr lang="es-PE" sz="1400" spc="-100" dirty="0">
              <a:solidFill>
                <a:schemeClr val="tx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3B71EBE-04E8-4376-AECB-EF9EA00A3234}"/>
              </a:ext>
            </a:extLst>
          </p:cNvPr>
          <p:cNvSpPr/>
          <p:nvPr/>
        </p:nvSpPr>
        <p:spPr>
          <a:xfrm>
            <a:off x="1685844" y="1261532"/>
            <a:ext cx="8518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3200" b="1" dirty="0">
                <a:solidFill>
                  <a:srgbClr val="00603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charset="0"/>
              </a:rPr>
              <a:t>Peligros que más afectan en distritos rurales</a:t>
            </a:r>
          </a:p>
        </p:txBody>
      </p:sp>
    </p:spTree>
    <p:extLst>
      <p:ext uri="{BB962C8B-B14F-4D97-AF65-F5344CB8AC3E}">
        <p14:creationId xmlns:p14="http://schemas.microsoft.com/office/powerpoint/2010/main" val="378700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Rectángulo redondeado">
            <a:extLst>
              <a:ext uri="{FF2B5EF4-FFF2-40B4-BE49-F238E27FC236}">
                <a16:creationId xmlns:a16="http://schemas.microsoft.com/office/drawing/2014/main" id="{8B86145F-D5C1-4922-B3FC-7F32E0AD1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03" y="2998381"/>
            <a:ext cx="7515917" cy="2634857"/>
          </a:xfrm>
          <a:prstGeom prst="roundRect">
            <a:avLst>
              <a:gd name="adj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endParaRPr lang="es-PE" sz="1600" i="1" spc="-100" dirty="0">
              <a:solidFill>
                <a:srgbClr val="006038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10 Rectángulo redondeado">
            <a:extLst>
              <a:ext uri="{FF2B5EF4-FFF2-40B4-BE49-F238E27FC236}">
                <a16:creationId xmlns:a16="http://schemas.microsoft.com/office/drawing/2014/main" id="{D2692F6B-B425-4CC1-87E7-989BB246B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558" y="2208398"/>
            <a:ext cx="7515917" cy="648071"/>
          </a:xfrm>
          <a:prstGeom prst="roundRect">
            <a:avLst>
              <a:gd name="adj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s-PE" sz="1600" b="1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Los Riesgos asociados al clima se incrementan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0EA44FE-4833-4F5E-A6B7-E5DAE78FB56A}"/>
              </a:ext>
            </a:extLst>
          </p:cNvPr>
          <p:cNvSpPr/>
          <p:nvPr/>
        </p:nvSpPr>
        <p:spPr>
          <a:xfrm>
            <a:off x="760803" y="5910637"/>
            <a:ext cx="76314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Vulnerabilidad 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de la población rural está en incremento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AD8761B-FA96-446E-89B8-3F395BE1B401}"/>
              </a:ext>
            </a:extLst>
          </p:cNvPr>
          <p:cNvSpPr/>
          <p:nvPr/>
        </p:nvSpPr>
        <p:spPr>
          <a:xfrm>
            <a:off x="208369" y="1314326"/>
            <a:ext cx="8400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3200" b="1" dirty="0">
                <a:solidFill>
                  <a:srgbClr val="00603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charset="0"/>
              </a:rPr>
              <a:t>Peligros en el contexto del cambio climático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344FC08-157B-4D52-A795-606379A71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3" r="34816"/>
          <a:stretch/>
        </p:blipFill>
        <p:spPr>
          <a:xfrm>
            <a:off x="8778949" y="0"/>
            <a:ext cx="3413051" cy="6751674"/>
          </a:xfrm>
          <a:prstGeom prst="rect">
            <a:avLst/>
          </a:prstGeom>
        </p:spPr>
      </p:pic>
      <p:sp>
        <p:nvSpPr>
          <p:cNvPr id="8" name="10 Rectángulo redondeado">
            <a:extLst>
              <a:ext uri="{FF2B5EF4-FFF2-40B4-BE49-F238E27FC236}">
                <a16:creationId xmlns:a16="http://schemas.microsoft.com/office/drawing/2014/main" id="{B538274B-4DD1-4501-969E-AB28E9F20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655" y="3018915"/>
            <a:ext cx="7515917" cy="1220602"/>
          </a:xfrm>
          <a:prstGeom prst="roundRect">
            <a:avLst>
              <a:gd name="adj" fmla="val 16667"/>
            </a:avLst>
          </a:prstGeom>
          <a:noFill/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s-PE" sz="16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Debido a: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sz="16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Cambios en la intensidad de los eventos, por ejemplo, prolongadas olas de frío intenso y heladas</a:t>
            </a:r>
            <a:endParaRPr lang="es-PE" sz="1600" i="1" spc="-100" dirty="0">
              <a:solidFill>
                <a:srgbClr val="006038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10 Rectángulo redondeado">
            <a:extLst>
              <a:ext uri="{FF2B5EF4-FFF2-40B4-BE49-F238E27FC236}">
                <a16:creationId xmlns:a16="http://schemas.microsoft.com/office/drawing/2014/main" id="{2C751DFF-5A37-435E-B84F-2E83F4D82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327" y="3771469"/>
            <a:ext cx="7515917" cy="726864"/>
          </a:xfrm>
          <a:prstGeom prst="roundRect">
            <a:avLst>
              <a:gd name="adj" fmla="val 16667"/>
            </a:avLst>
          </a:prstGeom>
          <a:noFill/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sz="16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Cambios en la forma de funcionar, por ejemplo, lluvias intensas en cortos periodos. </a:t>
            </a:r>
          </a:p>
        </p:txBody>
      </p:sp>
      <p:sp>
        <p:nvSpPr>
          <p:cNvPr id="11" name="10 Rectángulo redondeado">
            <a:extLst>
              <a:ext uri="{FF2B5EF4-FFF2-40B4-BE49-F238E27FC236}">
                <a16:creationId xmlns:a16="http://schemas.microsoft.com/office/drawing/2014/main" id="{E734E9B3-F92E-467C-BB5D-43088E648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327" y="4688533"/>
            <a:ext cx="7515917" cy="773088"/>
          </a:xfrm>
          <a:prstGeom prst="roundRect">
            <a:avLst>
              <a:gd name="adj" fmla="val 16667"/>
            </a:avLst>
          </a:prstGeom>
          <a:noFill/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endParaRPr lang="es-PE" sz="1600" spc="-100" dirty="0">
              <a:solidFill>
                <a:schemeClr val="tx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s-PE" sz="1600" spc="-100" dirty="0" err="1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P.e</a:t>
            </a:r>
            <a:r>
              <a:rPr lang="es-PE" sz="16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. heladas en diciembre, enero, febrero, marzo, con cultivos instalados en proceso de </a:t>
            </a:r>
            <a:r>
              <a:rPr lang="es-PE" sz="1600" spc="-100" dirty="0">
                <a:solidFill>
                  <a:srgbClr val="006038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crecimiento y de floración</a:t>
            </a:r>
            <a:endParaRPr lang="es-PE" sz="1600" i="1" spc="-100" dirty="0">
              <a:solidFill>
                <a:srgbClr val="006038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10 Rectángulo redondeado">
            <a:extLst>
              <a:ext uri="{FF2B5EF4-FFF2-40B4-BE49-F238E27FC236}">
                <a16:creationId xmlns:a16="http://schemas.microsoft.com/office/drawing/2014/main" id="{91A5F804-9F03-4753-B716-76335A3C9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327" y="4369552"/>
            <a:ext cx="7515917" cy="664966"/>
          </a:xfrm>
          <a:prstGeom prst="roundRect">
            <a:avLst>
              <a:gd name="adj" fmla="val 16667"/>
            </a:avLst>
          </a:prstGeom>
          <a:noFill/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sz="1600" spc="-1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Además, eventos climáticos ocurren fuera de temporada y/o en zonas donde por lo general no suelen presentarse.</a:t>
            </a:r>
          </a:p>
          <a:p>
            <a:pPr>
              <a:lnSpc>
                <a:spcPct val="90000"/>
              </a:lnSpc>
            </a:pPr>
            <a:endParaRPr lang="es-PE" sz="1600" spc="-100" dirty="0">
              <a:solidFill>
                <a:schemeClr val="tx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15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8" grpId="0"/>
      <p:bldP spid="1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/>
              <a:t>G</a:t>
            </a:r>
            <a:r>
              <a:rPr lang="es-PE" sz="3600" dirty="0" err="1"/>
              <a:t>estión</a:t>
            </a:r>
            <a:r>
              <a:rPr lang="es-PE" sz="3600" dirty="0"/>
              <a:t> del Riesgo de Desastres </a:t>
            </a:r>
            <a:br>
              <a:rPr lang="es-PE" sz="3600" dirty="0"/>
            </a:br>
            <a:r>
              <a:rPr lang="es-PE" sz="3600" dirty="0"/>
              <a:t>en municipalidades rurales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34A5437-77FC-4EC6-B6A4-FE10FE302B1A}"/>
              </a:ext>
            </a:extLst>
          </p:cNvPr>
          <p:cNvSpPr/>
          <p:nvPr/>
        </p:nvSpPr>
        <p:spPr>
          <a:xfrm>
            <a:off x="413823" y="2304312"/>
            <a:ext cx="623152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sz="1600" b="1" dirty="0">
                <a:solidFill>
                  <a:srgbClr val="0060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Muy pocas tienen estudios de riesgo o evaluaciones de riesgo </a:t>
            </a: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 posibilidad de hacerlos, porque no tienen presupuesto, porque  no conocen sobre su importancia.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06C28C5-FEC7-4D12-8A85-866D34DE6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746" y="1838550"/>
            <a:ext cx="3384375" cy="459764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A8D9B773-B5E5-48AF-BA12-3BD68D587491}"/>
              </a:ext>
            </a:extLst>
          </p:cNvPr>
          <p:cNvSpPr/>
          <p:nvPr/>
        </p:nvSpPr>
        <p:spPr>
          <a:xfrm>
            <a:off x="7454746" y="6398438"/>
            <a:ext cx="25557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i="1" dirty="0">
                <a:latin typeface="Arial" charset="0"/>
                <a:cs typeface="Arial" charset="0"/>
              </a:rPr>
              <a:t>Fuente: Consulta amigable MEF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655D33F-BC2A-4F44-9185-3D7BBA5791F9}"/>
              </a:ext>
            </a:extLst>
          </p:cNvPr>
          <p:cNvSpPr/>
          <p:nvPr/>
        </p:nvSpPr>
        <p:spPr>
          <a:xfrm>
            <a:off x="413822" y="4779741"/>
            <a:ext cx="623152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sz="1600" b="1" dirty="0">
                <a:solidFill>
                  <a:srgbClr val="0060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hay una línea de acción continua en GRD</a:t>
            </a:r>
            <a:r>
              <a:rPr lang="es-PE" sz="1600" dirty="0">
                <a:solidFill>
                  <a:srgbClr val="0060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sino solo actividad e interés coyuntural. Reaccionan ante peligro inminente.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FBFCCFC-FAB7-401F-AAC5-39CADBE1E21F}"/>
              </a:ext>
            </a:extLst>
          </p:cNvPr>
          <p:cNvSpPr/>
          <p:nvPr/>
        </p:nvSpPr>
        <p:spPr>
          <a:xfrm>
            <a:off x="413822" y="3049584"/>
            <a:ext cx="6231525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s-PE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PE" sz="1600" b="1" dirty="0">
                <a:solidFill>
                  <a:srgbClr val="0060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tema de Gestión del Riesgo de Desastres GRD no es prioritario </a:t>
            </a:r>
            <a:r>
              <a:rPr lang="es-PE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los gobiernos locales ni para la población, salvo que exista un evento geológico en su territorio (deslizamiento, grietas o falla geológica, etc.,), o se anuncie un evento climático muy intenso, que en el pasado ya ha causado daños y pérdidas.</a:t>
            </a:r>
          </a:p>
        </p:txBody>
      </p:sp>
    </p:spTree>
    <p:extLst>
      <p:ext uri="{BB962C8B-B14F-4D97-AF65-F5344CB8AC3E}">
        <p14:creationId xmlns:p14="http://schemas.microsoft.com/office/powerpoint/2010/main" val="397347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1324</Words>
  <Application>Microsoft Office PowerPoint</Application>
  <PresentationFormat>Panorámica</PresentationFormat>
  <Paragraphs>155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Yu Gothic Medium</vt:lpstr>
      <vt:lpstr>Yu Gothic UI Semibold</vt:lpstr>
      <vt:lpstr>Arial</vt:lpstr>
      <vt:lpstr>Calibri</vt:lpstr>
      <vt:lpstr>Calibri Light</vt:lpstr>
      <vt:lpstr>Cambria Math</vt:lpstr>
      <vt:lpstr>Wingdings</vt:lpstr>
      <vt:lpstr>Tema de Office</vt:lpstr>
      <vt:lpstr>GESTIÓN PROSPECTIVA Y CORRECTIVA  EN ZONAS RURALES</vt:lpstr>
      <vt:lpstr>Presentación de PowerPoint</vt:lpstr>
      <vt:lpstr>Características de  las municipalidades rurales</vt:lpstr>
      <vt:lpstr>Características de  las municipalidades rurales</vt:lpstr>
      <vt:lpstr>Características de  las municipalidades rurales</vt:lpstr>
      <vt:lpstr>Presentación de PowerPoint</vt:lpstr>
      <vt:lpstr>Presentación de PowerPoint</vt:lpstr>
      <vt:lpstr>Presentación de PowerPoint</vt:lpstr>
      <vt:lpstr>Gestión del Riesgo de Desastres  en municipalidades rurales</vt:lpstr>
      <vt:lpstr>Gestión del Riesgo de Desastres en municipalidad rurales</vt:lpstr>
      <vt:lpstr>Gestión del Riesgo de Desastres  en municipalidades rurales</vt:lpstr>
      <vt:lpstr>Prevención y reducción del riesgo de desastres </vt:lpstr>
      <vt:lpstr>Prevención y reducción de riesgos</vt:lpstr>
      <vt:lpstr>Comunidades rurales en la prevención y reducción de riesgos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Gilberto Romero</dc:creator>
  <cp:lastModifiedBy>Usuario de Windows</cp:lastModifiedBy>
  <cp:revision>46</cp:revision>
  <dcterms:created xsi:type="dcterms:W3CDTF">2019-11-12T20:11:56Z</dcterms:created>
  <dcterms:modified xsi:type="dcterms:W3CDTF">2019-11-27T14:13:33Z</dcterms:modified>
</cp:coreProperties>
</file>