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6" r:id="rId3"/>
    <p:sldId id="285" r:id="rId4"/>
    <p:sldId id="289" r:id="rId5"/>
    <p:sldId id="276" r:id="rId6"/>
    <p:sldId id="277" r:id="rId7"/>
    <p:sldId id="279" r:id="rId8"/>
    <p:sldId id="278" r:id="rId9"/>
    <p:sldId id="291" r:id="rId10"/>
    <p:sldId id="284" r:id="rId11"/>
    <p:sldId id="280" r:id="rId12"/>
    <p:sldId id="260" r:id="rId13"/>
    <p:sldId id="257" r:id="rId14"/>
    <p:sldId id="272" r:id="rId15"/>
    <p:sldId id="290" r:id="rId16"/>
    <p:sldId id="258" r:id="rId17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69" d="100"/>
          <a:sy n="69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35CC6-EAA8-4F66-A36E-DA6A9173BF8F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6A1CC2-02F1-451C-AEE4-4D4CF9852D22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2349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D7A462-0B4E-479A-974A-934D81BDED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0B88769-3303-49B4-AA9C-3A0C9FAC70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EF587C-E700-453A-A0D9-698159D00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158588-5B86-42F8-BB89-B23481A91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0BBD3B-4DCD-413C-9133-16A98F8F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41243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5CB71C-5036-4F2A-A69B-DEC02DCB1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9060796-9B61-4403-8896-905DB3B5F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1251DC-F82B-4190-BFCF-57298BE4B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8B96D2-E945-4BEE-ADB4-85A3203FE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89C7EE-A4F3-47D3-865E-FE1E42665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09634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5DADEE1-7FBF-4C42-A37B-A0526ED0A9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BBD735-3D37-4BAF-9915-5DBEC2B524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C78008-9AFB-4EBB-8579-4ECACFAD7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90E6B3-F391-4A8B-9F32-C6D43FF7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575EF0-5109-4268-B1F3-AC67BE2C8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83650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45C3AF-BBD7-49CC-987D-E1B429585C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28025D-F6EB-414C-9745-FD9675651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EE49F0-F90F-42EC-9A79-8C97E7941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01FB52-3C4C-4114-AF65-97600F487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B4A1A89-3085-4343-A8FB-7AD18B319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0178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501C44-27B8-4FDE-BD1A-FB37550D7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822BB95-507B-477A-91A4-D6726B9B5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B4D9783-3EDF-43F2-A009-F87EF7EEE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31AD22-BC95-4449-8B53-271978340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9B356E-B3BC-45FB-9DB7-D7C1B03C2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4668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B133E1-5891-4BA6-83BF-14A00155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146F51-3D84-43C4-9C51-560D5EC19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C9DA36B-B166-4B0D-8FB4-40822B105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D6FA8E5-7453-44B8-B7B1-98DCA1F19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27A7BC8-8494-4B06-A9E4-985874E81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7DFD170-EB0F-48A2-A820-14A757649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95232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52642F-EBEA-41A3-9824-36AEC80D9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63B04E-0DB4-4B3D-86FD-347A2C76BD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D18EF96-974E-4AEB-8FA7-6CA76413BF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9017CA6-3F18-4808-9216-55658919BC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50A7BAB-126D-4932-84F0-80C0EEBFC5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A0A70CC-0927-436C-A49E-92D4B186A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34C3949-4483-404F-9CA2-1C1B45B81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156B139-E9E8-4654-B4D4-E334EB3CD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1214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02066E-4E69-41F9-AD12-C80224DF6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66197DC-F488-4891-858D-725CE1F68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60315CA-7F35-46E2-BF1C-7764D00F1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BC22624-8687-4221-ADDB-5C28C2DC9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593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D82F3F8-2AB8-47AC-9FC2-54C534F90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A10BC46-115C-4865-89F0-A0F82EA4F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A508148-2E6B-4F56-BAF2-3D33CF4A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1393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9E2EA50-706A-4FBB-B525-7F90E96FD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6E323D4-D5A2-4730-8E66-A52485F79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7ACF4C4-D560-487B-B2DE-C96348A48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309FB21-BB6D-42D9-9D38-4F8E9D0B9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F2389AF-40BD-430D-AD60-8FA61B64D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C41901E-9023-4F9B-8B5F-D831F53FC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180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37B7FC-6B3C-47AF-BCC2-2B4A595C9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04B0D16-81E0-449A-AA39-B32A337F4C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4E7E40-6D24-40AC-B9F5-DF730427E6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37CC524-CBAF-4598-A457-FACA821BB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BC15AE9-B40B-445C-9565-0E55AEBD3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5067FD1-AC66-4360-9655-5139282EA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6675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6052654-4FE4-4AE3-8345-B01194525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C455206-CA31-4CF3-818D-D5DACFD78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913DCB3-DADB-4289-8D86-DF975788E3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5DFDD-00E8-4BDC-AD92-9B84924AA444}" type="datetimeFigureOut">
              <a:rPr lang="es-PE" smtClean="0"/>
              <a:t>9/11/2020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879211F-9711-4DF0-9631-B42999BF0E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FDBCC8-1829-46B1-981C-951E26E518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670F9-D682-4D63-85AE-F9B2361128F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20363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095F78-7A89-4ECD-A05F-7AA7F9BE2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36215"/>
            <a:ext cx="9144000" cy="1909763"/>
          </a:xfrm>
        </p:spPr>
        <p:txBody>
          <a:bodyPr>
            <a:noAutofit/>
          </a:bodyPr>
          <a:lstStyle/>
          <a:p>
            <a:r>
              <a:rPr lang="es-PE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Estrategia para la prevención y reducción del riesgo ante el Déficit Hídrico en el distrito de La Huaca.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2CA722E-158A-4761-BB8E-7E198562DE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9813" y="3712023"/>
            <a:ext cx="9144000" cy="1655762"/>
          </a:xfrm>
        </p:spPr>
        <p:txBody>
          <a:bodyPr>
            <a:normAutofit/>
          </a:bodyPr>
          <a:lstStyle/>
          <a:p>
            <a:r>
              <a:rPr lang="es-PE" sz="3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PE" sz="3600" b="1" dirty="0">
                <a:solidFill>
                  <a:schemeClr val="bg1"/>
                </a:solidFill>
                <a:cs typeface="Arial" panose="020B0604020202020204" pitchFamily="34" charset="0"/>
              </a:rPr>
              <a:t>Juan Carlos Acaro Talledo</a:t>
            </a:r>
            <a:br>
              <a:rPr lang="es-PE" sz="3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es-PE" sz="1800" b="1" dirty="0">
                <a:solidFill>
                  <a:schemeClr val="bg1"/>
                </a:solidFill>
                <a:cs typeface="Arial" panose="020B0604020202020204" pitchFamily="34" charset="0"/>
              </a:rPr>
              <a:t>Alcalde - Municipalidad Distrital de La Huaca</a:t>
            </a:r>
            <a:endParaRPr lang="es-PE" sz="1800" dirty="0">
              <a:solidFill>
                <a:schemeClr val="bg1"/>
              </a:solidFill>
            </a:endParaRPr>
          </a:p>
          <a:p>
            <a:endParaRPr lang="es-PE" sz="1800" dirty="0"/>
          </a:p>
        </p:txBody>
      </p:sp>
      <p:pic>
        <p:nvPicPr>
          <p:cNvPr id="1026" name="Picture 2" descr="Municipalidad Distrital de La Huaca">
            <a:extLst>
              <a:ext uri="{FF2B5EF4-FFF2-40B4-BE49-F238E27FC236}">
                <a16:creationId xmlns:a16="http://schemas.microsoft.com/office/drawing/2014/main" id="{47329D54-F21A-4998-8A52-95CE0861D4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0817" b="7371"/>
          <a:stretch/>
        </p:blipFill>
        <p:spPr bwMode="auto">
          <a:xfrm>
            <a:off x="5386122" y="4394409"/>
            <a:ext cx="1119528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655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30039222-0898-416F-9ED8-24364C56D601}"/>
              </a:ext>
            </a:extLst>
          </p:cNvPr>
          <p:cNvSpPr/>
          <p:nvPr/>
        </p:nvSpPr>
        <p:spPr>
          <a:xfrm>
            <a:off x="3694816" y="118615"/>
            <a:ext cx="403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ea typeface="Arial" panose="020B0604020202020204" pitchFamily="34" charset="0"/>
              </a:rPr>
              <a:t>Tercer Escenario – Sequía Agrícola</a:t>
            </a:r>
            <a:endParaRPr lang="es-PE" dirty="0"/>
          </a:p>
        </p:txBody>
      </p:sp>
      <p:pic>
        <p:nvPicPr>
          <p:cNvPr id="7" name="image378.jpeg">
            <a:extLst>
              <a:ext uri="{FF2B5EF4-FFF2-40B4-BE49-F238E27FC236}">
                <a16:creationId xmlns:a16="http://schemas.microsoft.com/office/drawing/2014/main" id="{C4FBEB24-17A7-4387-A7A1-6DD48BCFA20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385391" y="580648"/>
            <a:ext cx="7097035" cy="532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102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83BB03C-5CD8-4848-B5B6-4D63301C8F5E}"/>
              </a:ext>
            </a:extLst>
          </p:cNvPr>
          <p:cNvSpPr/>
          <p:nvPr/>
        </p:nvSpPr>
        <p:spPr>
          <a:xfrm>
            <a:off x="2451651" y="587922"/>
            <a:ext cx="89187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s-ES" sz="2800" b="1" dirty="0">
                <a:latin typeface="Arial" panose="020B0604020202020204" pitchFamily="34" charset="0"/>
                <a:ea typeface="Arial" panose="020B0604020202020204" pitchFamily="34" charset="0"/>
              </a:rPr>
              <a:t>Cálculo de la demanda diaria de agua para consumo humano por persona en el Distrito de la Huaca:</a:t>
            </a:r>
            <a:endParaRPr lang="es-PE" sz="28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B76EA31-540E-40C7-B154-D1094D938A0B}"/>
              </a:ext>
            </a:extLst>
          </p:cNvPr>
          <p:cNvSpPr/>
          <p:nvPr/>
        </p:nvSpPr>
        <p:spPr>
          <a:xfrm>
            <a:off x="7904003" y="1560058"/>
            <a:ext cx="401398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arenBoth"/>
            </a:pPr>
            <a:r>
              <a:rPr lang="es-PE" sz="2000" dirty="0">
                <a:latin typeface="Arial" panose="020B0604020202020204" pitchFamily="34" charset="0"/>
                <a:cs typeface="Arial" panose="020B0604020202020204" pitchFamily="34" charset="0"/>
              </a:rPr>
              <a:t>= La Demanda Diaria de Agua por habitante es de 40.00 Litros/Persona (Fuente: Pág. 73 del PLAN MAESTRO OPTIMIZADO PARA LAS CIUDADES Y LOCALIDADES DE PIURA, CATACAOS, LAS LOMAS, PAITA Y ANEXOS – PROINVERSION-2006)</a:t>
            </a:r>
          </a:p>
          <a:p>
            <a:pPr marL="342900" indent="-342900" algn="just">
              <a:buAutoNum type="arabicParenBoth"/>
            </a:pPr>
            <a:r>
              <a:rPr lang="es-PE" sz="2000" dirty="0">
                <a:latin typeface="Arial" panose="020B0604020202020204" pitchFamily="34" charset="0"/>
                <a:cs typeface="Arial" panose="020B0604020202020204" pitchFamily="34" charset="0"/>
              </a:rPr>
              <a:t>= Fuente: Censo 2017 – INEI – Proyección U.F. M.D.L.H</a:t>
            </a:r>
            <a:r>
              <a:rPr lang="es-P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6520EF3-3E63-4BC1-998B-11FEB6387C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69" t="32542" r="21538" b="19207"/>
          <a:stretch/>
        </p:blipFill>
        <p:spPr>
          <a:xfrm>
            <a:off x="274015" y="1972917"/>
            <a:ext cx="7624689" cy="392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549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6E97310-F01E-4573-8D75-23A802E68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688" y="1035769"/>
            <a:ext cx="11429368" cy="872931"/>
          </a:xfrm>
        </p:spPr>
        <p:txBody>
          <a:bodyPr>
            <a:noAutofit/>
          </a:bodyPr>
          <a:lstStyle/>
          <a:p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PUNTOS CRITICOS IDENTIFICADOS ANTE DEFICIT HIDRICO EN EL PLAN DE PREVENCION Y REDUCCION DE RIESGO DE DESASTRE DISTRITAL.</a:t>
            </a:r>
            <a:br>
              <a:rPr lang="es-PE" sz="2800" dirty="0"/>
            </a:br>
            <a:endParaRPr lang="es-PE" sz="2800" dirty="0"/>
          </a:p>
        </p:txBody>
      </p:sp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C3795BE4-8459-4200-A34D-6CFDCF4C40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688" y="2123721"/>
            <a:ext cx="11429368" cy="3989995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canal norte </a:t>
            </a:r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abastece de agua al canal sur a través del Sifón Sojo el cual sirve para irrigar a las diferentes hectáreas agrícolas del Distrito de la Huaca.</a:t>
            </a:r>
            <a:endParaRPr lang="es-PE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Centros Poblados </a:t>
            </a:r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de Macacara, Nomara, Miraflores, 31 de octubre, Fátima, y Santa Rosa, reciben agua potable de una captación de agua a través de un pozo tubular.</a:t>
            </a:r>
            <a:endParaRPr lang="es-PE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centros poblados </a:t>
            </a:r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3000" dirty="0" err="1">
                <a:latin typeface="Arial" panose="020B0604020202020204" pitchFamily="34" charset="0"/>
                <a:cs typeface="Arial" panose="020B0604020202020204" pitchFamily="34" charset="0"/>
              </a:rPr>
              <a:t>Pucusula</a:t>
            </a:r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, Buenaventura, La Huaca, </a:t>
            </a:r>
            <a:r>
              <a:rPr lang="es-ES" sz="3000" dirty="0" err="1">
                <a:latin typeface="Arial" panose="020B0604020202020204" pitchFamily="34" charset="0"/>
                <a:cs typeface="Arial" panose="020B0604020202020204" pitchFamily="34" charset="0"/>
              </a:rPr>
              <a:t>Viviate</a:t>
            </a:r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 y El Portón el agua potable proviene del canal norte o del rio chira.</a:t>
            </a:r>
            <a:endParaRPr lang="es-PE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1812285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C324DA96-D7D1-4EB1-931B-8D27B2C4EB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308" t="31443" r="32958" b="15677"/>
          <a:stretch/>
        </p:blipFill>
        <p:spPr>
          <a:xfrm>
            <a:off x="3106848" y="879727"/>
            <a:ext cx="6564228" cy="4686571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3AC539E2-3280-4031-82AC-1BDE090BD3D1}"/>
              </a:ext>
            </a:extLst>
          </p:cNvPr>
          <p:cNvSpPr txBox="1"/>
          <p:nvPr/>
        </p:nvSpPr>
        <p:spPr>
          <a:xfrm>
            <a:off x="355107" y="2201663"/>
            <a:ext cx="1864311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PE" dirty="0"/>
              <a:t>AREAS CULTIVABLES VULNERABLES AL DEFICIT HIDRICO POR TIPO DE CULTIVO</a:t>
            </a: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505DF7B9-2DD4-438C-A7DD-50E562464687}"/>
              </a:ext>
            </a:extLst>
          </p:cNvPr>
          <p:cNvSpPr/>
          <p:nvPr/>
        </p:nvSpPr>
        <p:spPr>
          <a:xfrm>
            <a:off x="2378879" y="1100830"/>
            <a:ext cx="727969" cy="446546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13939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4FA5036-9375-4025-B63C-E1040A89D0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956" t="26180" r="38634" b="7672"/>
          <a:stretch/>
        </p:blipFill>
        <p:spPr>
          <a:xfrm>
            <a:off x="3355758" y="630632"/>
            <a:ext cx="5992427" cy="572578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7AAAD26-8619-40A0-850C-BD9A3D1365CB}"/>
              </a:ext>
            </a:extLst>
          </p:cNvPr>
          <p:cNvSpPr txBox="1"/>
          <p:nvPr/>
        </p:nvSpPr>
        <p:spPr>
          <a:xfrm>
            <a:off x="355107" y="2201663"/>
            <a:ext cx="1864311" cy="203132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PE" dirty="0"/>
              <a:t>TIPOS DE CULTIVOS  CULTIVABLES VULNERABLES AL DEFICIT HIDRICO POR CENTRO POBLADO</a:t>
            </a:r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DF45A549-827A-44A5-BE3C-9293FE67E5A2}"/>
              </a:ext>
            </a:extLst>
          </p:cNvPr>
          <p:cNvSpPr/>
          <p:nvPr/>
        </p:nvSpPr>
        <p:spPr>
          <a:xfrm>
            <a:off x="2450237" y="1100831"/>
            <a:ext cx="727969" cy="446546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650A391F-6162-4476-86DD-380637080B09}"/>
              </a:ext>
            </a:extLst>
          </p:cNvPr>
          <p:cNvCxnSpPr/>
          <p:nvPr/>
        </p:nvCxnSpPr>
        <p:spPr>
          <a:xfrm>
            <a:off x="9348185" y="630632"/>
            <a:ext cx="0" cy="572578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9B1F50A-B240-41A9-9601-EDFCDD6FB7B1}"/>
              </a:ext>
            </a:extLst>
          </p:cNvPr>
          <p:cNvCxnSpPr/>
          <p:nvPr/>
        </p:nvCxnSpPr>
        <p:spPr>
          <a:xfrm>
            <a:off x="3355758" y="630632"/>
            <a:ext cx="0" cy="572578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7995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2">
            <a:extLst>
              <a:ext uri="{FF2B5EF4-FFF2-40B4-BE49-F238E27FC236}">
                <a16:creationId xmlns:a16="http://schemas.microsoft.com/office/drawing/2014/main" id="{9FBE1B2D-CC2F-4059-BB86-66D612208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658534"/>
              </p:ext>
            </p:extLst>
          </p:nvPr>
        </p:nvGraphicFramePr>
        <p:xfrm>
          <a:off x="491836" y="1571419"/>
          <a:ext cx="11367655" cy="45867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8679">
                  <a:extLst>
                    <a:ext uri="{9D8B030D-6E8A-4147-A177-3AD203B41FA5}">
                      <a16:colId xmlns:a16="http://schemas.microsoft.com/office/drawing/2014/main" val="3754570999"/>
                    </a:ext>
                  </a:extLst>
                </a:gridCol>
                <a:gridCol w="7088976">
                  <a:extLst>
                    <a:ext uri="{9D8B030D-6E8A-4147-A177-3AD203B41FA5}">
                      <a16:colId xmlns:a16="http://schemas.microsoft.com/office/drawing/2014/main" val="2143622210"/>
                    </a:ext>
                  </a:extLst>
                </a:gridCol>
              </a:tblGrid>
              <a:tr h="438206">
                <a:tc gridSpan="2">
                  <a:txBody>
                    <a:bodyPr/>
                    <a:lstStyle/>
                    <a:p>
                      <a:pPr algn="ctr"/>
                      <a:r>
                        <a:rPr lang="es-PE" b="1" dirty="0"/>
                        <a:t>MEDIDAS ESTRUCTURALES Y NO ESTRUCTURALES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P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9599808"/>
                  </a:ext>
                </a:extLst>
              </a:tr>
              <a:tr h="399501">
                <a:tc>
                  <a:txBody>
                    <a:bodyPr/>
                    <a:lstStyle/>
                    <a:p>
                      <a:r>
                        <a:rPr lang="es-PE" b="1" dirty="0"/>
                        <a:t>MEDIDAS ESTRUCTURALES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PE" b="1" dirty="0"/>
                        <a:t>MEDIDAS NO ESTRUCTURALES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443534"/>
                  </a:ext>
                </a:extLst>
              </a:tr>
              <a:tr h="3382074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PE" sz="2000" dirty="0"/>
                        <a:t>Construcción de Reservorios o estructuras para almacenar agua para consumo humano y agropecuario.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sz="2000" dirty="0"/>
                        <a:t>Mantenimiento y Reactivación de pozos tubulares para consumo humano y agrícola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s-PE" sz="2000" dirty="0"/>
                    </a:p>
                    <a:p>
                      <a:pPr marL="0" indent="0">
                        <a:buFontTx/>
                        <a:buNone/>
                      </a:pPr>
                      <a:endParaRPr lang="es-PE" sz="2000" dirty="0"/>
                    </a:p>
                    <a:p>
                      <a:pPr marL="285750" indent="-285750">
                        <a:buFontTx/>
                        <a:buChar char="-"/>
                      </a:pPr>
                      <a:endParaRPr lang="es-PE" sz="2000" dirty="0"/>
                    </a:p>
                    <a:p>
                      <a:endParaRPr lang="es-PE" sz="2000" dirty="0"/>
                    </a:p>
                    <a:p>
                      <a:endParaRPr lang="es-PE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s-ES" sz="2000" dirty="0"/>
                        <a:t>Sensibilización de la Población del uso racional del recurso hídrico.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PE" sz="2000" dirty="0"/>
                        <a:t>Reforzar la capacidad instalada para asegurar el abastecimiento continuo de agua del consumo humano.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s-PE" sz="2000" dirty="0"/>
                        <a:t>Fortalecer las capacidades para administración racional con las Junta de usuarios del Sector Hidráulico Menor El Chira.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sz="2000" dirty="0"/>
                        <a:t>El equipo técnico deberá coordinar con el área imagen institucional con el fin de educar y mantener informado a la población.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s-PE" sz="2000" dirty="0"/>
                        <a:t>Coordinar con las Postas Medicas el control de las EDAS en el Distrito de la Huaca ante un  posible déficit </a:t>
                      </a:r>
                      <a:r>
                        <a:rPr lang="es-PE" sz="2000" dirty="0" err="1"/>
                        <a:t>hidrico</a:t>
                      </a:r>
                      <a:r>
                        <a:rPr lang="es-PE" sz="2000"/>
                        <a:t>.</a:t>
                      </a:r>
                      <a:endParaRPr lang="es-PE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561953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6C3F3DB8-D50D-40B9-9ABF-29DAF65BFC60}"/>
              </a:ext>
            </a:extLst>
          </p:cNvPr>
          <p:cNvSpPr txBox="1"/>
          <p:nvPr/>
        </p:nvSpPr>
        <p:spPr>
          <a:xfrm>
            <a:off x="720438" y="925088"/>
            <a:ext cx="11011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E" b="1" dirty="0"/>
              <a:t>MEDIDAS ESTRUCTURALES Y NO ESTRUCTURALES PARA LA PREVENCION Y REDUCCION DEL RIESGO ANTE INUNDACIONES Y SEQUIA – PPRRD DISTRITO DE LA HUACA</a:t>
            </a:r>
          </a:p>
        </p:txBody>
      </p:sp>
    </p:spTree>
    <p:extLst>
      <p:ext uri="{BB962C8B-B14F-4D97-AF65-F5344CB8AC3E}">
        <p14:creationId xmlns:p14="http://schemas.microsoft.com/office/powerpoint/2010/main" val="1360716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6A8A9F-A887-4F3F-94AA-33FC24113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9836" y="1254915"/>
            <a:ext cx="10515600" cy="1325563"/>
          </a:xfrm>
        </p:spPr>
        <p:txBody>
          <a:bodyPr>
            <a:normAutofit/>
          </a:bodyPr>
          <a:lstStyle/>
          <a:p>
            <a:pPr marL="0" indent="0" algn="ctr"/>
            <a:r>
              <a:rPr lang="es-PE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 POR SU ATENCION</a:t>
            </a:r>
          </a:p>
        </p:txBody>
      </p:sp>
      <p:pic>
        <p:nvPicPr>
          <p:cNvPr id="4" name="Picture 2" descr="Municipalidad Distrital de La Huaca">
            <a:extLst>
              <a:ext uri="{FF2B5EF4-FFF2-40B4-BE49-F238E27FC236}">
                <a16:creationId xmlns:a16="http://schemas.microsoft.com/office/drawing/2014/main" id="{3DB6330D-38AE-4EA3-AA59-53C708E206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0817" b="7371"/>
          <a:stretch/>
        </p:blipFill>
        <p:spPr bwMode="auto">
          <a:xfrm>
            <a:off x="5816599" y="2580478"/>
            <a:ext cx="1276927" cy="188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77D2B67-C411-4D98-9AF0-46C8DC1385F2}"/>
              </a:ext>
            </a:extLst>
          </p:cNvPr>
          <p:cNvSpPr txBox="1"/>
          <p:nvPr/>
        </p:nvSpPr>
        <p:spPr>
          <a:xfrm>
            <a:off x="4555837" y="5927666"/>
            <a:ext cx="583276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2800" b="1" dirty="0">
                <a:solidFill>
                  <a:schemeClr val="bg1"/>
                </a:solidFill>
                <a:cs typeface="Arial" panose="020B0604020202020204" pitchFamily="34" charset="0"/>
              </a:rPr>
              <a:t>Juan Carlos Acaro Talledo</a:t>
            </a:r>
            <a:br>
              <a:rPr lang="es-PE" sz="3600" b="1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es-PE" sz="1600" b="1" dirty="0">
                <a:solidFill>
                  <a:schemeClr val="bg1"/>
                </a:solidFill>
                <a:cs typeface="Arial" panose="020B0604020202020204" pitchFamily="34" charset="0"/>
              </a:rPr>
              <a:t>Alcalde - Municipalidad Distrital de La Huaca</a:t>
            </a:r>
            <a:endParaRPr lang="es-PE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454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6039926-7E08-4F8E-9BF1-87FF6955AE55}"/>
              </a:ext>
            </a:extLst>
          </p:cNvPr>
          <p:cNvSpPr/>
          <p:nvPr/>
        </p:nvSpPr>
        <p:spPr>
          <a:xfrm>
            <a:off x="3762470" y="130074"/>
            <a:ext cx="525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ea typeface="Arial" panose="020B0604020202020204" pitchFamily="34" charset="0"/>
              </a:rPr>
              <a:t>Ubicación Geográfica del Distrito de La Huaca</a:t>
            </a:r>
            <a:endParaRPr lang="es-PE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83F5611-86CC-4546-9130-838D356751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96" y="985619"/>
            <a:ext cx="3752534" cy="44038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5B0D9DC-251B-46F2-9003-615AB21F80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7897" y="944055"/>
            <a:ext cx="3756206" cy="4403800"/>
          </a:xfrm>
          <a:prstGeom prst="rect">
            <a:avLst/>
          </a:prstGeom>
        </p:spPr>
      </p:pic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38CFD429-7136-47CA-A7A7-AF0E6728BDAF}"/>
              </a:ext>
            </a:extLst>
          </p:cNvPr>
          <p:cNvSpPr/>
          <p:nvPr/>
        </p:nvSpPr>
        <p:spPr>
          <a:xfrm>
            <a:off x="1201837" y="2147454"/>
            <a:ext cx="3016060" cy="3471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FAE53AA-0CD5-4A2C-BC92-5C6BC0968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2317" y="944055"/>
            <a:ext cx="3453933" cy="4403800"/>
          </a:xfrm>
          <a:prstGeom prst="rect">
            <a:avLst/>
          </a:prstGeom>
        </p:spPr>
      </p:pic>
      <p:sp>
        <p:nvSpPr>
          <p:cNvPr id="16" name="Flecha: a la derecha 15">
            <a:extLst>
              <a:ext uri="{FF2B5EF4-FFF2-40B4-BE49-F238E27FC236}">
                <a16:creationId xmlns:a16="http://schemas.microsoft.com/office/drawing/2014/main" id="{FA494475-2160-4A74-A687-4AD222DD3A0D}"/>
              </a:ext>
            </a:extLst>
          </p:cNvPr>
          <p:cNvSpPr/>
          <p:nvPr/>
        </p:nvSpPr>
        <p:spPr>
          <a:xfrm>
            <a:off x="4993751" y="2812474"/>
            <a:ext cx="5832763" cy="228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41F0CB32-657D-4FBD-9905-FF4D7F6BA682}"/>
              </a:ext>
            </a:extLst>
          </p:cNvPr>
          <p:cNvSpPr/>
          <p:nvPr/>
        </p:nvSpPr>
        <p:spPr>
          <a:xfrm>
            <a:off x="10881934" y="2687782"/>
            <a:ext cx="581889" cy="353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7093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6C3DFC5-9324-4102-9B2E-A49DE2884DE2}"/>
              </a:ext>
            </a:extLst>
          </p:cNvPr>
          <p:cNvSpPr/>
          <p:nvPr/>
        </p:nvSpPr>
        <p:spPr>
          <a:xfrm>
            <a:off x="-556593" y="869652"/>
            <a:ext cx="114763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18235" algn="just">
              <a:spcAft>
                <a:spcPts val="0"/>
              </a:spcAft>
            </a:pPr>
            <a:r>
              <a:rPr lang="es-ES" sz="2800" b="1" dirty="0">
                <a:latin typeface="Arial" panose="020B0604020202020204" pitchFamily="34" charset="0"/>
                <a:ea typeface="Arial" panose="020B0604020202020204" pitchFamily="34" charset="0"/>
              </a:rPr>
              <a:t>Población por Centros Poblados del Distrito de La Huaca, según sexo</a:t>
            </a:r>
            <a:r>
              <a:rPr lang="es-ES" b="1" dirty="0"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endParaRPr lang="es-PE" sz="24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7203683-7269-4629-8FF7-3ABC920324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48" t="25109" r="25652" b="13966"/>
          <a:stretch/>
        </p:blipFill>
        <p:spPr>
          <a:xfrm>
            <a:off x="2690191" y="1346705"/>
            <a:ext cx="6917635" cy="464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8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87B80D3D-C1FC-4AAE-BEAA-6BB36F995D6B}"/>
              </a:ext>
            </a:extLst>
          </p:cNvPr>
          <p:cNvSpPr/>
          <p:nvPr/>
        </p:nvSpPr>
        <p:spPr>
          <a:xfrm>
            <a:off x="0" y="768030"/>
            <a:ext cx="51538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latin typeface="Arial" panose="020B0604020202020204" pitchFamily="34" charset="0"/>
                <a:ea typeface="Arial" panose="020B0604020202020204" pitchFamily="34" charset="0"/>
              </a:rPr>
              <a:t>1ER ESCENARIO:</a:t>
            </a:r>
          </a:p>
          <a:p>
            <a:r>
              <a:rPr lang="es-ES" sz="2800" b="1" dirty="0">
                <a:latin typeface="Arial" panose="020B0604020202020204" pitchFamily="34" charset="0"/>
                <a:ea typeface="Arial" panose="020B0604020202020204" pitchFamily="34" charset="0"/>
              </a:rPr>
              <a:t>SEQUÍA HIDROLÓGICA</a:t>
            </a:r>
            <a:endParaRPr lang="es-PE" sz="2800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246F9C8D-C39C-4850-B545-6EF93BBBB1E6}"/>
              </a:ext>
            </a:extLst>
          </p:cNvPr>
          <p:cNvSpPr/>
          <p:nvPr/>
        </p:nvSpPr>
        <p:spPr>
          <a:xfrm>
            <a:off x="96982" y="1846828"/>
            <a:ext cx="630381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600" dirty="0">
                <a:latin typeface="Arial" panose="020B0604020202020204" pitchFamily="34" charset="0"/>
                <a:cs typeface="Arial" panose="020B0604020202020204" pitchFamily="34" charset="0"/>
              </a:rPr>
              <a:t>El Primer Escenario planteado es una posible Sequía Hidrológica, debido a escases de agua potable, este escenario se plantea un colapso del pozo de donde se extrae o capta el agua para los CP de Macacara, Nomara, Miraflores, 31 de octubre, Fátima y Santa Rosa, y considerando que los otros 5 Centros Poblados del distrito de La Huaca captan el agua del Canal Norte o del Río Chira.</a:t>
            </a:r>
            <a:endParaRPr lang="es-P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842302E5-AC98-4796-B71A-758F490579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495" t="52175" r="39599" b="12059"/>
          <a:stretch/>
        </p:blipFill>
        <p:spPr>
          <a:xfrm>
            <a:off x="6802581" y="649358"/>
            <a:ext cx="5018357" cy="466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37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73BD0003-190F-4392-ABCF-6F4A94E29F99}"/>
              </a:ext>
            </a:extLst>
          </p:cNvPr>
          <p:cNvSpPr/>
          <p:nvPr/>
        </p:nvSpPr>
        <p:spPr>
          <a:xfrm>
            <a:off x="3994002" y="126192"/>
            <a:ext cx="50321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" panose="020B0604020202020204" pitchFamily="34" charset="0"/>
                <a:ea typeface="Arial" panose="020B0604020202020204" pitchFamily="34" charset="0"/>
              </a:rPr>
              <a:t>Mapa N° 01.- Primer Escenario </a:t>
            </a:r>
            <a:r>
              <a:rPr lang="es-ES" b="1" dirty="0"/>
              <a:t>– </a:t>
            </a:r>
            <a:r>
              <a:rPr lang="es-ES" b="1" dirty="0">
                <a:latin typeface="Arial" panose="020B0604020202020204" pitchFamily="34" charset="0"/>
                <a:cs typeface="Arial" panose="020B0604020202020204" pitchFamily="34" charset="0"/>
              </a:rPr>
              <a:t>Hidrológica</a:t>
            </a:r>
            <a:endParaRPr lang="es-P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392.jpeg">
            <a:extLst>
              <a:ext uri="{FF2B5EF4-FFF2-40B4-BE49-F238E27FC236}">
                <a16:creationId xmlns:a16="http://schemas.microsoft.com/office/drawing/2014/main" id="{864EACD7-7348-4999-865E-6A1AD7A7E81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28799" y="834887"/>
            <a:ext cx="7447721" cy="48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865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F161E83-63D2-4F01-9582-DED28EB544E1}"/>
              </a:ext>
            </a:extLst>
          </p:cNvPr>
          <p:cNvSpPr/>
          <p:nvPr/>
        </p:nvSpPr>
        <p:spPr>
          <a:xfrm>
            <a:off x="2504660" y="601174"/>
            <a:ext cx="86139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2do escenario: HIDROLOGICA Y AGRÍCOLA (ESCASES DE AGUA EN EL RÍO CHIRA)</a:t>
            </a:r>
            <a:endParaRPr lang="es-PE" sz="2800" dirty="0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0F567E7-740F-478E-8C54-8365504A778B}"/>
              </a:ext>
            </a:extLst>
          </p:cNvPr>
          <p:cNvSpPr/>
          <p:nvPr/>
        </p:nvSpPr>
        <p:spPr>
          <a:xfrm>
            <a:off x="6658849" y="1555281"/>
            <a:ext cx="5288509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300" dirty="0">
                <a:latin typeface="Arial" panose="020B0604020202020204" pitchFamily="34" charset="0"/>
                <a:cs typeface="Arial" panose="020B0604020202020204" pitchFamily="34" charset="0"/>
              </a:rPr>
              <a:t>En este Segundo Escenario se plantea una posible y extrema escases de agua en el Río Chira el cual afectaría al Canal Norte y por ende el Canal Sur, generando escases de agua potable a 5 centros Poblados (Pucusula, Buenaventura, La Huaca, </a:t>
            </a:r>
            <a:r>
              <a:rPr lang="es-ES" sz="2300" dirty="0" err="1">
                <a:latin typeface="Arial" panose="020B0604020202020204" pitchFamily="34" charset="0"/>
                <a:cs typeface="Arial" panose="020B0604020202020204" pitchFamily="34" charset="0"/>
              </a:rPr>
              <a:t>Viviate</a:t>
            </a:r>
            <a:r>
              <a:rPr lang="es-ES" sz="2300" dirty="0">
                <a:latin typeface="Arial" panose="020B0604020202020204" pitchFamily="34" charset="0"/>
                <a:cs typeface="Arial" panose="020B0604020202020204" pitchFamily="34" charset="0"/>
              </a:rPr>
              <a:t> y El Portón) y a las diferentes áreas de cultivo del Distrito. Considerando como única fuente de agua el Pozo que abastece a los Anexos</a:t>
            </a:r>
            <a:endParaRPr lang="es-PE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PE" sz="2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F3343B6-5718-4961-AA54-D879FFA595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30" t="47148" r="34348" b="7226"/>
          <a:stretch/>
        </p:blipFill>
        <p:spPr>
          <a:xfrm>
            <a:off x="384313" y="1555281"/>
            <a:ext cx="6274535" cy="459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332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36303921-F527-4FDD-9271-AD23632E0FD2}"/>
              </a:ext>
            </a:extLst>
          </p:cNvPr>
          <p:cNvSpPr/>
          <p:nvPr/>
        </p:nvSpPr>
        <p:spPr>
          <a:xfrm>
            <a:off x="1007165" y="767473"/>
            <a:ext cx="101776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sz="2500" b="1" dirty="0">
                <a:latin typeface="Arial" panose="020B0604020202020204" pitchFamily="34" charset="0"/>
                <a:ea typeface="Arial" panose="020B0604020202020204" pitchFamily="34" charset="0"/>
              </a:rPr>
              <a:t>Elementos Expuestos a Zonas de Probabilidad de Peligro por una Sequía Agrícola – Hectáreas de Cultivo</a:t>
            </a:r>
            <a:endParaRPr lang="es-PE" sz="25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28FBC5CD-25EA-4E64-A30D-B8F6E9C287AC}"/>
              </a:ext>
            </a:extLst>
          </p:cNvPr>
          <p:cNvSpPr/>
          <p:nvPr/>
        </p:nvSpPr>
        <p:spPr>
          <a:xfrm>
            <a:off x="755373" y="3425687"/>
            <a:ext cx="10972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En</a:t>
            </a:r>
            <a:r>
              <a:rPr lang="es-ES" sz="25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este</a:t>
            </a:r>
            <a:r>
              <a:rPr lang="es-ES" sz="25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escenario</a:t>
            </a:r>
            <a:r>
              <a:rPr lang="es-ES" sz="2500" spc="-6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se</a:t>
            </a:r>
            <a:r>
              <a:rPr lang="es-ES" sz="2500" spc="-4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plantea</a:t>
            </a:r>
            <a:r>
              <a:rPr lang="es-ES" sz="2500" spc="-6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una</a:t>
            </a:r>
            <a:r>
              <a:rPr lang="es-ES" sz="25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extrema</a:t>
            </a:r>
            <a:r>
              <a:rPr lang="es-ES" sz="25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escases</a:t>
            </a:r>
            <a:r>
              <a:rPr lang="es-ES" sz="2500" spc="-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s-ES" sz="2500" spc="-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recursos</a:t>
            </a:r>
            <a:r>
              <a:rPr lang="es-ES" sz="25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hídricos</a:t>
            </a:r>
            <a:r>
              <a:rPr lang="es-ES" sz="2500" spc="-4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para</a:t>
            </a:r>
            <a:r>
              <a:rPr lang="es-ES" sz="2500" spc="-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el</a:t>
            </a:r>
            <a:r>
              <a:rPr lang="es-ES" sz="2500" spc="-5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Río</a:t>
            </a:r>
            <a:r>
              <a:rPr lang="es-ES" sz="25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Chira,</a:t>
            </a:r>
            <a:r>
              <a:rPr lang="es-ES" sz="2500" spc="-5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lo</a:t>
            </a:r>
            <a:r>
              <a:rPr lang="es-ES" sz="2500" spc="-60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cual ocasionaría un desabastecimiento de agua para los canales norte y sur. El canal norte que es una alternativa de bastecimiento de agua potable a los Centros Poblados de Buenaventura, Pucusula, El Portón, Viviate y la Huaca. El canal sur sirve para irrigar a las hectáreas de cultivo de este</a:t>
            </a:r>
            <a:r>
              <a:rPr lang="es-ES" sz="2500" spc="-5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s-ES" sz="2500" dirty="0">
                <a:latin typeface="Arial" panose="020B0604020202020204" pitchFamily="34" charset="0"/>
                <a:ea typeface="Arial" panose="020B0604020202020204" pitchFamily="34" charset="0"/>
              </a:rPr>
              <a:t>Distrito.</a:t>
            </a:r>
            <a:endParaRPr lang="es-PE" sz="25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2A872B7-B6DE-4917-8C44-5496B258BB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91" t="63968" r="13044" b="16892"/>
          <a:stretch/>
        </p:blipFill>
        <p:spPr>
          <a:xfrm>
            <a:off x="1550504" y="1731950"/>
            <a:ext cx="8998226" cy="1311966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56FC1B2-2506-4256-8944-4DE2ABAC42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1" t="23076" r="9684" b="26192"/>
          <a:stretch/>
        </p:blipFill>
        <p:spPr>
          <a:xfrm>
            <a:off x="8020050" y="2209799"/>
            <a:ext cx="1399268" cy="352661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DE524C9-B853-4D05-B49D-557982DEC0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531" t="23076" r="9684" b="26192"/>
          <a:stretch/>
        </p:blipFill>
        <p:spPr>
          <a:xfrm>
            <a:off x="8020050" y="2626857"/>
            <a:ext cx="1399268" cy="35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436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4DBD9D5F-DE62-48F2-8D4A-DA1FA35FAE10}"/>
              </a:ext>
            </a:extLst>
          </p:cNvPr>
          <p:cNvSpPr/>
          <p:nvPr/>
        </p:nvSpPr>
        <p:spPr>
          <a:xfrm>
            <a:off x="2152153" y="109416"/>
            <a:ext cx="8890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ES" b="1" dirty="0">
                <a:latin typeface="Arial" panose="020B0604020202020204" pitchFamily="34" charset="0"/>
                <a:ea typeface="Arial" panose="020B0604020202020204" pitchFamily="34" charset="0"/>
              </a:rPr>
              <a:t>Mapa N° 02.- Segundo Escenario – Sequía Socioeconómica y Agrícola</a:t>
            </a:r>
            <a:endParaRPr lang="es-PE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3" name="image393.jpeg">
            <a:extLst>
              <a:ext uri="{FF2B5EF4-FFF2-40B4-BE49-F238E27FC236}">
                <a16:creationId xmlns:a16="http://schemas.microsoft.com/office/drawing/2014/main" id="{25FBA4BA-E76B-4947-A1FB-6F5F268DF82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47067" y="704036"/>
            <a:ext cx="7097865" cy="494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041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59F6B4E1-D2B7-4F02-A606-37E5F252300F}"/>
              </a:ext>
            </a:extLst>
          </p:cNvPr>
          <p:cNvSpPr/>
          <p:nvPr/>
        </p:nvSpPr>
        <p:spPr>
          <a:xfrm>
            <a:off x="2451651" y="587922"/>
            <a:ext cx="891871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es-ES" sz="2800" b="1" dirty="0">
                <a:latin typeface="Arial" panose="020B0604020202020204" pitchFamily="34" charset="0"/>
                <a:ea typeface="Arial" panose="020B0604020202020204" pitchFamily="34" charset="0"/>
              </a:rPr>
              <a:t>3ER ESCENARIO: SEQUÍA HIDROLÓGICA AGRICOLA (COLAPSO DEL SIFÓN SOJO)</a:t>
            </a:r>
            <a:endParaRPr lang="es-PE" sz="28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1F402E35-1CE4-43DF-A324-3456C07F4E3A}"/>
              </a:ext>
            </a:extLst>
          </p:cNvPr>
          <p:cNvSpPr/>
          <p:nvPr/>
        </p:nvSpPr>
        <p:spPr>
          <a:xfrm>
            <a:off x="795130" y="3672702"/>
            <a:ext cx="9846366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PE" sz="2700" dirty="0">
                <a:latin typeface="Arial" panose="020B0604020202020204" pitchFamily="34" charset="0"/>
                <a:cs typeface="Arial" panose="020B0604020202020204" pitchFamily="34" charset="0"/>
              </a:rPr>
              <a:t>Se plantea una posible escasez de agua en el Canal Sur, debido a un colapso del Sifón Sojo, que evitaría el paso de agua del canal norte al canal Sur, generando escasez de agua a las áreas agrícolas del Distrito de la Huaca. Considerando al río Chira como única fuente de agua</a:t>
            </a:r>
            <a:r>
              <a:rPr lang="es-PE" sz="2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B6C3838-73DE-4DE0-895F-979F3A35BF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61" t="63968" r="25000" b="12059"/>
          <a:stretch/>
        </p:blipFill>
        <p:spPr>
          <a:xfrm>
            <a:off x="1378226" y="1785731"/>
            <a:ext cx="9263270" cy="164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2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785</Words>
  <Application>Microsoft Office PowerPoint</Application>
  <PresentationFormat>Panorámica</PresentationFormat>
  <Paragraphs>41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Tema de Office</vt:lpstr>
      <vt:lpstr>Estrategia para la prevención y reducción del riesgo ante el Déficit Hídrico en el distrito de La Huaca.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PUNTOS CRITICOS IDENTIFICADOS ANTE DEFICIT HIDRICO EN EL PLAN DE PREVENCION Y REDUCCION DE RIESGO DE DESASTRE DISTRITAL. </vt:lpstr>
      <vt:lpstr>Presentación de PowerPoint</vt:lpstr>
      <vt:lpstr>Presentación de PowerPoint</vt:lpstr>
      <vt:lpstr>Presentación de PowerPoint</vt:lpstr>
      <vt:lpstr>GRACIAS POR SU ATENCION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hanna karol</dc:creator>
  <cp:lastModifiedBy>pk GC</cp:lastModifiedBy>
  <cp:revision>35</cp:revision>
  <dcterms:created xsi:type="dcterms:W3CDTF">2020-11-03T19:55:54Z</dcterms:created>
  <dcterms:modified xsi:type="dcterms:W3CDTF">2020-11-09T17:25:53Z</dcterms:modified>
</cp:coreProperties>
</file>