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63" r:id="rId6"/>
    <p:sldId id="269" r:id="rId7"/>
    <p:sldId id="270" r:id="rId8"/>
    <p:sldId id="271" r:id="rId9"/>
    <p:sldId id="272" r:id="rId10"/>
    <p:sldId id="275" r:id="rId11"/>
    <p:sldId id="273" r:id="rId12"/>
    <p:sldId id="264" r:id="rId13"/>
    <p:sldId id="265" r:id="rId14"/>
    <p:sldId id="259" r:id="rId15"/>
    <p:sldId id="268" r:id="rId16"/>
    <p:sldId id="267" r:id="rId17"/>
    <p:sldId id="266" r:id="rId18"/>
    <p:sldId id="258" r:id="rId19"/>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1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fonso Roncal" userId="f3a5c84d6c091bb2" providerId="LiveId" clId="{AA86F370-BB3E-4092-ABFF-25592065C408}"/>
    <pc:docChg chg="modSld">
      <pc:chgData name="Alfonso Roncal" userId="f3a5c84d6c091bb2" providerId="LiveId" clId="{AA86F370-BB3E-4092-ABFF-25592065C408}" dt="2020-11-05T15:03:20.674" v="3"/>
      <pc:docMkLst>
        <pc:docMk/>
      </pc:docMkLst>
      <pc:sldChg chg="setBg">
        <pc:chgData name="Alfonso Roncal" userId="f3a5c84d6c091bb2" providerId="LiveId" clId="{AA86F370-BB3E-4092-ABFF-25592065C408}" dt="2020-11-05T15:03:11.815" v="1"/>
        <pc:sldMkLst>
          <pc:docMk/>
          <pc:sldMk cId="369865592" sldId="256"/>
        </pc:sldMkLst>
      </pc:sldChg>
      <pc:sldChg chg="setBg">
        <pc:chgData name="Alfonso Roncal" userId="f3a5c84d6c091bb2" providerId="LiveId" clId="{AA86F370-BB3E-4092-ABFF-25592065C408}" dt="2020-11-05T15:03:20.674" v="3"/>
        <pc:sldMkLst>
          <pc:docMk/>
          <pc:sldMk cId="2313939188" sldId="257"/>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D7A462-0B4E-479A-974A-934D81BDEDD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E"/>
          </a:p>
        </p:txBody>
      </p:sp>
      <p:sp>
        <p:nvSpPr>
          <p:cNvPr id="3" name="Subtítulo 2">
            <a:extLst>
              <a:ext uri="{FF2B5EF4-FFF2-40B4-BE49-F238E27FC236}">
                <a16:creationId xmlns:a16="http://schemas.microsoft.com/office/drawing/2014/main" id="{40B88769-3303-49B4-AA9C-3A0C9FAC70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PE"/>
          </a:p>
        </p:txBody>
      </p:sp>
      <p:sp>
        <p:nvSpPr>
          <p:cNvPr id="4" name="Marcador de fecha 3">
            <a:extLst>
              <a:ext uri="{FF2B5EF4-FFF2-40B4-BE49-F238E27FC236}">
                <a16:creationId xmlns:a16="http://schemas.microsoft.com/office/drawing/2014/main" id="{FAEF587C-E700-453A-A0D9-698159D00997}"/>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5" name="Marcador de pie de página 4">
            <a:extLst>
              <a:ext uri="{FF2B5EF4-FFF2-40B4-BE49-F238E27FC236}">
                <a16:creationId xmlns:a16="http://schemas.microsoft.com/office/drawing/2014/main" id="{76158588-5B86-42F8-BB89-B23481A91EBD}"/>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FA0BBD3B-4DCD-413C-9133-16A98F8F7EF7}"/>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3741243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5CB71C-5036-4F2A-A69B-DEC02DCB1FB9}"/>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D9060796-9B61-4403-8896-905DB3B5FD0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651251DC-F82B-4190-BFCF-57298BE4BE6D}"/>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5" name="Marcador de pie de página 4">
            <a:extLst>
              <a:ext uri="{FF2B5EF4-FFF2-40B4-BE49-F238E27FC236}">
                <a16:creationId xmlns:a16="http://schemas.microsoft.com/office/drawing/2014/main" id="{5A8B96D2-E945-4BEE-ADB4-85A3203FE11F}"/>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2789C7EE-A4F3-47D3-865E-FE1E42665747}"/>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3509634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5DADEE1-7FBF-4C42-A37B-A0526ED0A94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6FBBD735-3D37-4BAF-9915-5DBEC2B52438}"/>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5BC78008-9AFB-4EBB-8579-4ECACFAD7BA6}"/>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5" name="Marcador de pie de página 4">
            <a:extLst>
              <a:ext uri="{FF2B5EF4-FFF2-40B4-BE49-F238E27FC236}">
                <a16:creationId xmlns:a16="http://schemas.microsoft.com/office/drawing/2014/main" id="{8A90E6B3-F391-4A8B-9F32-C6D43FF7D752}"/>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5B575EF0-5109-4268-B1F3-AC67BE2C86BB}"/>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3383650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45C3AF-BBD7-49CC-987D-E1B429585C4D}"/>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7128025D-F6EB-414C-9745-FD96756510F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D7EE49F0-F90F-42EC-9A79-8C97E7941AA7}"/>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5" name="Marcador de pie de página 4">
            <a:extLst>
              <a:ext uri="{FF2B5EF4-FFF2-40B4-BE49-F238E27FC236}">
                <a16:creationId xmlns:a16="http://schemas.microsoft.com/office/drawing/2014/main" id="{0601FB52-3C4C-4114-AF65-97600F4878C3}"/>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6B4A1A89-3085-4343-A8FB-7AD18B31945A}"/>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1401787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501C44-27B8-4FDE-BD1A-FB37550D74EE}"/>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6822BB95-507B-477A-91A4-D6726B9B54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B4D9783-3EDF-43F2-A009-F87EF7EEEDA7}"/>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5" name="Marcador de pie de página 4">
            <a:extLst>
              <a:ext uri="{FF2B5EF4-FFF2-40B4-BE49-F238E27FC236}">
                <a16:creationId xmlns:a16="http://schemas.microsoft.com/office/drawing/2014/main" id="{C631AD22-BC95-4449-8B53-271978340801}"/>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7C9B356E-B3BC-45FB-9DB7-D7C1B03C25C7}"/>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446684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B133E1-5891-4BA6-83BF-14A0015566AE}"/>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3C146F51-3D84-43C4-9C51-560D5EC19FDE}"/>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a:extLst>
              <a:ext uri="{FF2B5EF4-FFF2-40B4-BE49-F238E27FC236}">
                <a16:creationId xmlns:a16="http://schemas.microsoft.com/office/drawing/2014/main" id="{AC9DA36B-B166-4B0D-8FB4-40822B1053B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fecha 4">
            <a:extLst>
              <a:ext uri="{FF2B5EF4-FFF2-40B4-BE49-F238E27FC236}">
                <a16:creationId xmlns:a16="http://schemas.microsoft.com/office/drawing/2014/main" id="{DD6FA8E5-7453-44B8-B7B1-98DCA1F19A58}"/>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6" name="Marcador de pie de página 5">
            <a:extLst>
              <a:ext uri="{FF2B5EF4-FFF2-40B4-BE49-F238E27FC236}">
                <a16:creationId xmlns:a16="http://schemas.microsoft.com/office/drawing/2014/main" id="{227A7BC8-8494-4B06-A9E4-985874E81559}"/>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47DFD170-EB0F-48A2-A820-14A757649022}"/>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1695232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52642F-EBEA-41A3-9824-36AEC80D928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D063B04E-0DB4-4B3D-86FD-347A2C76BD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D18EF96-974E-4AEB-8FA7-6CA76413BFB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a:extLst>
              <a:ext uri="{FF2B5EF4-FFF2-40B4-BE49-F238E27FC236}">
                <a16:creationId xmlns:a16="http://schemas.microsoft.com/office/drawing/2014/main" id="{A9017CA6-3F18-4808-9216-55658919BC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50A7BAB-126D-4932-84F0-80C0EEBFC58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Marcador de fecha 6">
            <a:extLst>
              <a:ext uri="{FF2B5EF4-FFF2-40B4-BE49-F238E27FC236}">
                <a16:creationId xmlns:a16="http://schemas.microsoft.com/office/drawing/2014/main" id="{8A0A70CC-0927-436C-A49E-92D4B186A773}"/>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8" name="Marcador de pie de página 7">
            <a:extLst>
              <a:ext uri="{FF2B5EF4-FFF2-40B4-BE49-F238E27FC236}">
                <a16:creationId xmlns:a16="http://schemas.microsoft.com/office/drawing/2014/main" id="{334C3949-4483-404F-9CA2-1C1B45B81A02}"/>
              </a:ext>
            </a:extLst>
          </p:cNvPr>
          <p:cNvSpPr>
            <a:spLocks noGrp="1"/>
          </p:cNvSpPr>
          <p:nvPr>
            <p:ph type="ftr" sz="quarter" idx="11"/>
          </p:nvPr>
        </p:nvSpPr>
        <p:spPr/>
        <p:txBody>
          <a:bodyPr/>
          <a:lstStyle/>
          <a:p>
            <a:endParaRPr lang="es-PE"/>
          </a:p>
        </p:txBody>
      </p:sp>
      <p:sp>
        <p:nvSpPr>
          <p:cNvPr id="9" name="Marcador de número de diapositiva 8">
            <a:extLst>
              <a:ext uri="{FF2B5EF4-FFF2-40B4-BE49-F238E27FC236}">
                <a16:creationId xmlns:a16="http://schemas.microsoft.com/office/drawing/2014/main" id="{9156B139-E9E8-4654-B4D4-E334EB3CD455}"/>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2812145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02066E-4E69-41F9-AD12-C80224DF6DC3}"/>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fecha 2">
            <a:extLst>
              <a:ext uri="{FF2B5EF4-FFF2-40B4-BE49-F238E27FC236}">
                <a16:creationId xmlns:a16="http://schemas.microsoft.com/office/drawing/2014/main" id="{066197DC-F488-4891-858D-725CE1F689E1}"/>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4" name="Marcador de pie de página 3">
            <a:extLst>
              <a:ext uri="{FF2B5EF4-FFF2-40B4-BE49-F238E27FC236}">
                <a16:creationId xmlns:a16="http://schemas.microsoft.com/office/drawing/2014/main" id="{960315CA-7F35-46E2-BF1C-7764D00F1DAC}"/>
              </a:ext>
            </a:extLst>
          </p:cNvPr>
          <p:cNvSpPr>
            <a:spLocks noGrp="1"/>
          </p:cNvSpPr>
          <p:nvPr>
            <p:ph type="ftr" sz="quarter" idx="11"/>
          </p:nvPr>
        </p:nvSpPr>
        <p:spPr/>
        <p:txBody>
          <a:bodyPr/>
          <a:lstStyle/>
          <a:p>
            <a:endParaRPr lang="es-PE"/>
          </a:p>
        </p:txBody>
      </p:sp>
      <p:sp>
        <p:nvSpPr>
          <p:cNvPr id="5" name="Marcador de número de diapositiva 4">
            <a:extLst>
              <a:ext uri="{FF2B5EF4-FFF2-40B4-BE49-F238E27FC236}">
                <a16:creationId xmlns:a16="http://schemas.microsoft.com/office/drawing/2014/main" id="{0BC22624-8687-4221-ADDB-5C28C2DC9000}"/>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235939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D82F3F8-2AB8-47AC-9FC2-54C534F90032}"/>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3" name="Marcador de pie de página 2">
            <a:extLst>
              <a:ext uri="{FF2B5EF4-FFF2-40B4-BE49-F238E27FC236}">
                <a16:creationId xmlns:a16="http://schemas.microsoft.com/office/drawing/2014/main" id="{BA10BC46-115C-4865-89F0-A0F82EA4FB69}"/>
              </a:ext>
            </a:extLst>
          </p:cNvPr>
          <p:cNvSpPr>
            <a:spLocks noGrp="1"/>
          </p:cNvSpPr>
          <p:nvPr>
            <p:ph type="ftr" sz="quarter" idx="11"/>
          </p:nvPr>
        </p:nvSpPr>
        <p:spPr/>
        <p:txBody>
          <a:bodyPr/>
          <a:lstStyle/>
          <a:p>
            <a:endParaRPr lang="es-PE"/>
          </a:p>
        </p:txBody>
      </p:sp>
      <p:sp>
        <p:nvSpPr>
          <p:cNvPr id="4" name="Marcador de número de diapositiva 3">
            <a:extLst>
              <a:ext uri="{FF2B5EF4-FFF2-40B4-BE49-F238E27FC236}">
                <a16:creationId xmlns:a16="http://schemas.microsoft.com/office/drawing/2014/main" id="{FA508148-2E6B-4F56-BAF2-3D33CF4A4EC8}"/>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991393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E2EA50-706A-4FBB-B525-7F90E96FD93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36E323D4-D5A2-4730-8E66-A52485F790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a:extLst>
              <a:ext uri="{FF2B5EF4-FFF2-40B4-BE49-F238E27FC236}">
                <a16:creationId xmlns:a16="http://schemas.microsoft.com/office/drawing/2014/main" id="{77ACF4C4-D560-487B-B2DE-C96348A48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309FB21-BB6D-42D9-9D38-4F8E9D0B992F}"/>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6" name="Marcador de pie de página 5">
            <a:extLst>
              <a:ext uri="{FF2B5EF4-FFF2-40B4-BE49-F238E27FC236}">
                <a16:creationId xmlns:a16="http://schemas.microsoft.com/office/drawing/2014/main" id="{DF2389AF-40BD-430D-AD60-8FA61B64D83F}"/>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EC41901E-9023-4F9B-8B5F-D831F53FC442}"/>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131800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37B7FC-6B3C-47AF-BCC2-2B4A595C9E1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posición de imagen 2">
            <a:extLst>
              <a:ext uri="{FF2B5EF4-FFF2-40B4-BE49-F238E27FC236}">
                <a16:creationId xmlns:a16="http://schemas.microsoft.com/office/drawing/2014/main" id="{304B0D16-81E0-449A-AA39-B32A337F4C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a:extLst>
              <a:ext uri="{FF2B5EF4-FFF2-40B4-BE49-F238E27FC236}">
                <a16:creationId xmlns:a16="http://schemas.microsoft.com/office/drawing/2014/main" id="{144E7E40-6D24-40AC-B9F5-DF730427E6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37CC524-CBAF-4598-A457-FACA821BBA73}"/>
              </a:ext>
            </a:extLst>
          </p:cNvPr>
          <p:cNvSpPr>
            <a:spLocks noGrp="1"/>
          </p:cNvSpPr>
          <p:nvPr>
            <p:ph type="dt" sz="half" idx="10"/>
          </p:nvPr>
        </p:nvSpPr>
        <p:spPr/>
        <p:txBody>
          <a:bodyPr/>
          <a:lstStyle/>
          <a:p>
            <a:fld id="{DDB5DFDD-00E8-4BDC-AD92-9B84924AA444}" type="datetimeFigureOut">
              <a:rPr lang="es-PE" smtClean="0"/>
              <a:t>12/11/2020</a:t>
            </a:fld>
            <a:endParaRPr lang="es-PE"/>
          </a:p>
        </p:txBody>
      </p:sp>
      <p:sp>
        <p:nvSpPr>
          <p:cNvPr id="6" name="Marcador de pie de página 5">
            <a:extLst>
              <a:ext uri="{FF2B5EF4-FFF2-40B4-BE49-F238E27FC236}">
                <a16:creationId xmlns:a16="http://schemas.microsoft.com/office/drawing/2014/main" id="{7BC15AE9-B40B-445C-9565-0E55AEBD3703}"/>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F5067FD1-AC66-4360-9655-5139282EA342}"/>
              </a:ext>
            </a:extLst>
          </p:cNvPr>
          <p:cNvSpPr>
            <a:spLocks noGrp="1"/>
          </p:cNvSpPr>
          <p:nvPr>
            <p:ph type="sldNum" sz="quarter" idx="12"/>
          </p:nvPr>
        </p:nvSpPr>
        <p:spPr/>
        <p:txBody>
          <a:bodyPr/>
          <a:lstStyle/>
          <a:p>
            <a:fld id="{755670F9-D682-4D63-85AE-F9B2361128F4}" type="slidenum">
              <a:rPr lang="es-PE" smtClean="0"/>
              <a:t>‹Nº›</a:t>
            </a:fld>
            <a:endParaRPr lang="es-PE"/>
          </a:p>
        </p:txBody>
      </p:sp>
    </p:spTree>
    <p:extLst>
      <p:ext uri="{BB962C8B-B14F-4D97-AF65-F5344CB8AC3E}">
        <p14:creationId xmlns:p14="http://schemas.microsoft.com/office/powerpoint/2010/main" val="2066759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6052654-4FE4-4AE3-8345-B011945250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BC455206-CA31-4CF3-818D-D5DACFD78C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D913DCB3-DADB-4289-8D86-DF975788E3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B5DFDD-00E8-4BDC-AD92-9B84924AA444}" type="datetimeFigureOut">
              <a:rPr lang="es-PE" smtClean="0"/>
              <a:t>12/11/2020</a:t>
            </a:fld>
            <a:endParaRPr lang="es-PE"/>
          </a:p>
        </p:txBody>
      </p:sp>
      <p:sp>
        <p:nvSpPr>
          <p:cNvPr id="5" name="Marcador de pie de página 4">
            <a:extLst>
              <a:ext uri="{FF2B5EF4-FFF2-40B4-BE49-F238E27FC236}">
                <a16:creationId xmlns:a16="http://schemas.microsoft.com/office/drawing/2014/main" id="{0879211F-9711-4DF0-9631-B42999BF0E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a:extLst>
              <a:ext uri="{FF2B5EF4-FFF2-40B4-BE49-F238E27FC236}">
                <a16:creationId xmlns:a16="http://schemas.microsoft.com/office/drawing/2014/main" id="{ACFDBCC8-1829-46B1-981C-951E26E518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5670F9-D682-4D63-85AE-F9B2361128F4}" type="slidenum">
              <a:rPr lang="es-PE" smtClean="0"/>
              <a:t>‹Nº›</a:t>
            </a:fld>
            <a:endParaRPr lang="es-PE"/>
          </a:p>
        </p:txBody>
      </p:sp>
    </p:spTree>
    <p:extLst>
      <p:ext uri="{BB962C8B-B14F-4D97-AF65-F5344CB8AC3E}">
        <p14:creationId xmlns:p14="http://schemas.microsoft.com/office/powerpoint/2010/main" val="20203636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Excel_Worksheet.xlsx"/></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095F78-7A89-4ECD-A05F-7AA7F9BE2F36}"/>
              </a:ext>
            </a:extLst>
          </p:cNvPr>
          <p:cNvSpPr>
            <a:spLocks noGrp="1"/>
          </p:cNvSpPr>
          <p:nvPr>
            <p:ph type="ctrTitle"/>
          </p:nvPr>
        </p:nvSpPr>
        <p:spPr>
          <a:xfrm>
            <a:off x="1593012" y="837691"/>
            <a:ext cx="9144000" cy="2387600"/>
          </a:xfrm>
        </p:spPr>
        <p:txBody>
          <a:bodyPr>
            <a:normAutofit/>
          </a:bodyPr>
          <a:lstStyle/>
          <a:p>
            <a:r>
              <a:rPr lang="es-ES" sz="4000" b="0" i="0" u="none" strike="noStrike" baseline="0" dirty="0">
                <a:solidFill>
                  <a:schemeClr val="bg1"/>
                </a:solidFill>
                <a:latin typeface="Calibri" panose="020F0502020204030204" pitchFamily="34" charset="0"/>
              </a:rPr>
              <a:t>Mecanismos Alternativos de Producción de Agua en el Contexto de Déficit de Lluvias en la Costa y Sierra Norte del Perú.</a:t>
            </a:r>
            <a:endParaRPr lang="es-PE" dirty="0">
              <a:solidFill>
                <a:schemeClr val="bg1"/>
              </a:solidFill>
            </a:endParaRPr>
          </a:p>
        </p:txBody>
      </p:sp>
      <p:sp>
        <p:nvSpPr>
          <p:cNvPr id="3" name="Subtítulo 2">
            <a:extLst>
              <a:ext uri="{FF2B5EF4-FFF2-40B4-BE49-F238E27FC236}">
                <a16:creationId xmlns:a16="http://schemas.microsoft.com/office/drawing/2014/main" id="{12CA722E-158A-4761-BB8E-7E198562DE34}"/>
              </a:ext>
            </a:extLst>
          </p:cNvPr>
          <p:cNvSpPr>
            <a:spLocks noGrp="1"/>
          </p:cNvSpPr>
          <p:nvPr>
            <p:ph type="subTitle" idx="1"/>
          </p:nvPr>
        </p:nvSpPr>
        <p:spPr>
          <a:xfrm>
            <a:off x="626853" y="4430170"/>
            <a:ext cx="6593456" cy="952712"/>
          </a:xfrm>
        </p:spPr>
        <p:txBody>
          <a:bodyPr>
            <a:normAutofit fontScale="85000" lnSpcReduction="20000"/>
          </a:bodyPr>
          <a:lstStyle/>
          <a:p>
            <a:r>
              <a:rPr lang="es-ES" sz="2000" b="1" dirty="0">
                <a:solidFill>
                  <a:schemeClr val="bg1"/>
                </a:solidFill>
                <a:latin typeface="Arial" panose="020B0604020202020204" pitchFamily="34" charset="0"/>
                <a:cs typeface="Arial" panose="020B0604020202020204" pitchFamily="34" charset="0"/>
              </a:rPr>
              <a:t>CARLOS CRUZADO BLANCO</a:t>
            </a:r>
            <a:endParaRPr lang="es-PE" sz="2000" b="0" i="0" u="none" strike="noStrike" baseline="0" dirty="0">
              <a:solidFill>
                <a:schemeClr val="bg1"/>
              </a:solidFill>
              <a:latin typeface="Arial" panose="020B0604020202020204" pitchFamily="34" charset="0"/>
              <a:cs typeface="Arial" panose="020B0604020202020204" pitchFamily="34" charset="0"/>
            </a:endParaRPr>
          </a:p>
          <a:p>
            <a:r>
              <a:rPr lang="es-PE" sz="2000" b="0" i="0" u="none" strike="noStrike" baseline="0" dirty="0">
                <a:solidFill>
                  <a:schemeClr val="bg1"/>
                </a:solidFill>
                <a:latin typeface="Arial" panose="020B0604020202020204" pitchFamily="34" charset="0"/>
                <a:cs typeface="Arial" panose="020B0604020202020204" pitchFamily="34" charset="0"/>
              </a:rPr>
              <a:t> Especialista en Infraestructura Hidráulica</a:t>
            </a:r>
          </a:p>
          <a:p>
            <a:r>
              <a:rPr lang="es-PE" sz="2000" b="1" i="0" u="none" strike="noStrike" baseline="0" dirty="0">
                <a:solidFill>
                  <a:schemeClr val="bg1"/>
                </a:solidFill>
                <a:latin typeface="Arial" panose="020B0604020202020204" pitchFamily="34" charset="0"/>
                <a:cs typeface="Arial" panose="020B0604020202020204" pitchFamily="34" charset="0"/>
              </a:rPr>
              <a:t>AGRO RURAL</a:t>
            </a:r>
            <a:r>
              <a:rPr lang="es-PE" sz="2000" b="0" i="0" u="none" strike="noStrike" baseline="0" dirty="0">
                <a:solidFill>
                  <a:schemeClr val="bg1"/>
                </a:solidFill>
                <a:latin typeface="Arial" panose="020B0604020202020204" pitchFamily="34" charset="0"/>
                <a:cs typeface="Arial" panose="020B0604020202020204" pitchFamily="34" charset="0"/>
              </a:rPr>
              <a:t> </a:t>
            </a:r>
            <a:endParaRPr lang="es-PE" sz="2800" b="1" dirty="0">
              <a:solidFill>
                <a:schemeClr val="bg1"/>
              </a:solidFill>
            </a:endParaRPr>
          </a:p>
        </p:txBody>
      </p:sp>
    </p:spTree>
    <p:extLst>
      <p:ext uri="{BB962C8B-B14F-4D97-AF65-F5344CB8AC3E}">
        <p14:creationId xmlns:p14="http://schemas.microsoft.com/office/powerpoint/2010/main" val="3698655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5A8A46A-EA21-43A1-A356-64F6948E9704}"/>
              </a:ext>
            </a:extLst>
          </p:cNvPr>
          <p:cNvSpPr/>
          <p:nvPr/>
        </p:nvSpPr>
        <p:spPr>
          <a:xfrm>
            <a:off x="2351585" y="805435"/>
            <a:ext cx="7863116"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sng" strike="noStrike" kern="1200" cap="none" spc="0" normalizeH="0" baseline="0" noProof="0" dirty="0">
                <a:ln>
                  <a:noFill/>
                </a:ln>
                <a:solidFill>
                  <a:prstClr val="black"/>
                </a:solidFill>
                <a:effectLst/>
                <a:uLnTx/>
                <a:uFillTx/>
                <a:latin typeface="Calibri" panose="020F0502020204030204"/>
                <a:ea typeface="+mn-ea"/>
                <a:cs typeface="+mn-cs"/>
              </a:rPr>
              <a:t>ACTIVIDAD DE EMERGENCIA CON MODELOS OPERACIONALES DEL PP 0068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P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ángulo 5">
            <a:extLst>
              <a:ext uri="{FF2B5EF4-FFF2-40B4-BE49-F238E27FC236}">
                <a16:creationId xmlns:a16="http://schemas.microsoft.com/office/drawing/2014/main" id="{97313CD3-8C63-4B27-89D2-79B068318BEA}"/>
              </a:ext>
            </a:extLst>
          </p:cNvPr>
          <p:cNvSpPr/>
          <p:nvPr/>
        </p:nvSpPr>
        <p:spPr>
          <a:xfrm>
            <a:off x="1250831" y="1331212"/>
            <a:ext cx="9394166"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PE" sz="1400" b="1" i="0" u="none" strike="noStrike" kern="1200" cap="none" spc="0" normalizeH="0" baseline="0" noProof="0" dirty="0">
                <a:ln>
                  <a:noFill/>
                </a:ln>
                <a:solidFill>
                  <a:srgbClr val="000000"/>
                </a:solidFill>
                <a:effectLst/>
                <a:uLnTx/>
                <a:uFillTx/>
                <a:latin typeface="Arial-BoldMT"/>
                <a:ea typeface="+mn-ea"/>
                <a:cs typeface="+mn-cs"/>
              </a:rPr>
              <a:t>0180110. ADQUISICION Y ENTREGA DE INSUMOS PARA LA ASISTENCIA EN SITUACION DE  EMERGENCIA</a:t>
            </a:r>
            <a:endParaRPr kumimoji="0" lang="es-PE"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Rectángulo 2">
            <a:extLst>
              <a:ext uri="{FF2B5EF4-FFF2-40B4-BE49-F238E27FC236}">
                <a16:creationId xmlns:a16="http://schemas.microsoft.com/office/drawing/2014/main" id="{54C33271-28D4-464C-962B-37140D8A6B60}"/>
              </a:ext>
            </a:extLst>
          </p:cNvPr>
          <p:cNvSpPr/>
          <p:nvPr/>
        </p:nvSpPr>
        <p:spPr>
          <a:xfrm>
            <a:off x="537512" y="1736255"/>
            <a:ext cx="10909745" cy="4247317"/>
          </a:xfrm>
          <a:prstGeom prst="rect">
            <a:avLst/>
          </a:prstGeom>
        </p:spPr>
        <p:txBody>
          <a:bodyPr wrap="square">
            <a:spAutoFit/>
          </a:bodyPr>
          <a:lstStyle/>
          <a:p>
            <a:pPr algn="just"/>
            <a:r>
              <a:rPr lang="es-PE" sz="1400" b="1" dirty="0"/>
              <a:t>PECUARIO</a:t>
            </a:r>
            <a:br>
              <a:rPr lang="es-PE" sz="1200" b="1" dirty="0"/>
            </a:br>
            <a:r>
              <a:rPr lang="es-PE" sz="1200" b="1" dirty="0"/>
              <a:t>1.- Adquisición y entrega de Alimento Suplementario para Ganado (Pacas de Heno y/o concentrado)</a:t>
            </a:r>
          </a:p>
          <a:p>
            <a:pPr algn="just"/>
            <a:br>
              <a:rPr lang="es-PE" sz="1200" b="1" dirty="0"/>
            </a:br>
            <a:r>
              <a:rPr lang="es-PE" sz="1200" dirty="0"/>
              <a:t>Dotar de alimento (Pacas de Heno y/o concentrado) para las épocas de </a:t>
            </a:r>
            <a:r>
              <a:rPr lang="es-PE" sz="1200" dirty="0" err="1"/>
              <a:t>escazes</a:t>
            </a:r>
            <a:r>
              <a:rPr lang="es-PE" sz="1200" dirty="0"/>
              <a:t> de alimento para los animales a consecuencia de fenómenos climáticos adversos y/o desastre natural.</a:t>
            </a:r>
          </a:p>
          <a:p>
            <a:pPr algn="just"/>
            <a:br>
              <a:rPr lang="es-PE" sz="1200" dirty="0"/>
            </a:br>
            <a:r>
              <a:rPr lang="es-PE" sz="1200" b="1" dirty="0"/>
              <a:t>2.- Adquisición y entrega de Kit Veterinario (productos farmacéuticos como: antibióticos, reconstituyentes, vitaminas, antiparasitarios y suministros de uso zootécnico)</a:t>
            </a:r>
          </a:p>
          <a:p>
            <a:pPr algn="just"/>
            <a:br>
              <a:rPr lang="es-PE" sz="1200" b="1" dirty="0"/>
            </a:br>
            <a:r>
              <a:rPr lang="es-PE" sz="1200" dirty="0"/>
              <a:t>Consiste en la dotación de kit veterinario reactivo para atender la emergencia a consecuencia de los fenómenos climatológicos adversos, el cual consiste en la adquisición de productos veterinarios para el tratamiento de enfermedades infecciosas y parasitarias, entre otras y de suministros de uso zootécnico, así como también servicios veterinarios y asistencia técnica ante las emergencias.</a:t>
            </a:r>
          </a:p>
          <a:p>
            <a:pPr algn="just"/>
            <a:br>
              <a:rPr lang="es-PE" sz="1200" dirty="0"/>
            </a:br>
            <a:r>
              <a:rPr lang="es-PE" sz="1200" b="1" dirty="0"/>
              <a:t>3.- Abastecimiento y provisión de agua para animales (servicio de cisternas y/o adquisición de bidones de agua)</a:t>
            </a:r>
          </a:p>
          <a:p>
            <a:pPr algn="just"/>
            <a:br>
              <a:rPr lang="es-PE" sz="1200" b="1" dirty="0"/>
            </a:br>
            <a:r>
              <a:rPr lang="es-PE" sz="1200" dirty="0"/>
              <a:t>Consiste en dotar de agua a las poblaciones de animales más afectadas por el desabastecimiento y/o inaccesibilidad de agua como consecuencia de algún fenómeno climatológico adverso y/o desastre natural. Consistirá en la provisión de agua mediante servicio de cisternas y/o adquisición de bidones de agua, bebederos provisionales y pastillas purificadoras para ser suministrado a los animales afectados.</a:t>
            </a:r>
          </a:p>
          <a:p>
            <a:pPr algn="just"/>
            <a:br>
              <a:rPr lang="es-PE" sz="1200" dirty="0"/>
            </a:br>
            <a:r>
              <a:rPr lang="es-PE" sz="1200" b="1" dirty="0"/>
              <a:t>4.- Dotación de mallas ganaderas para el aparto de animales.</a:t>
            </a:r>
          </a:p>
          <a:p>
            <a:pPr algn="just"/>
            <a:br>
              <a:rPr lang="es-PE" sz="1200" b="1" dirty="0"/>
            </a:br>
            <a:r>
              <a:rPr lang="es-PE" sz="1200" dirty="0"/>
              <a:t>Dotación de mallas ganaderas para apartar y/o agrupar al ganado afectado en un área determinada poniendo a buen recaudo </a:t>
            </a:r>
          </a:p>
          <a:p>
            <a:pPr algn="just"/>
            <a:r>
              <a:rPr lang="es-PE" sz="1200" dirty="0"/>
              <a:t>para las diversas labores que se puedan realizar</a:t>
            </a:r>
            <a:r>
              <a:rPr lang="es-PE" sz="1600" dirty="0"/>
              <a:t>.</a:t>
            </a:r>
          </a:p>
        </p:txBody>
      </p:sp>
    </p:spTree>
    <p:extLst>
      <p:ext uri="{BB962C8B-B14F-4D97-AF65-F5344CB8AC3E}">
        <p14:creationId xmlns:p14="http://schemas.microsoft.com/office/powerpoint/2010/main" val="1623642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9000"/>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5090B16-4B10-44F9-82B3-60AF88086CEB}"/>
              </a:ext>
            </a:extLst>
          </p:cNvPr>
          <p:cNvSpPr txBox="1"/>
          <p:nvPr/>
        </p:nvSpPr>
        <p:spPr>
          <a:xfrm>
            <a:off x="1778346" y="962647"/>
            <a:ext cx="7272808" cy="369332"/>
          </a:xfrm>
          <a:prstGeom prst="rect">
            <a:avLst/>
          </a:prstGeom>
          <a:noFill/>
        </p:spPr>
        <p:txBody>
          <a:bodyPr wrap="square" rtlCol="0">
            <a:spAutoFit/>
          </a:bodyPr>
          <a:lstStyle/>
          <a:p>
            <a:pPr algn="ctr"/>
            <a:r>
              <a:rPr lang="es-PE" b="1" dirty="0"/>
              <a:t>ACCIONES EN MARCO DEL DS 149-2020-PCM</a:t>
            </a:r>
          </a:p>
        </p:txBody>
      </p:sp>
      <p:graphicFrame>
        <p:nvGraphicFramePr>
          <p:cNvPr id="5" name="Objeto 4">
            <a:extLst>
              <a:ext uri="{FF2B5EF4-FFF2-40B4-BE49-F238E27FC236}">
                <a16:creationId xmlns:a16="http://schemas.microsoft.com/office/drawing/2014/main" id="{5ECE4F6C-3C0B-4926-B897-9EFEB8785605}"/>
              </a:ext>
            </a:extLst>
          </p:cNvPr>
          <p:cNvGraphicFramePr>
            <a:graphicFrameLocks noChangeAspect="1"/>
          </p:cNvGraphicFramePr>
          <p:nvPr>
            <p:extLst>
              <p:ext uri="{D42A27DB-BD31-4B8C-83A1-F6EECF244321}">
                <p14:modId xmlns:p14="http://schemas.microsoft.com/office/powerpoint/2010/main" val="965099078"/>
              </p:ext>
            </p:extLst>
          </p:nvPr>
        </p:nvGraphicFramePr>
        <p:xfrm>
          <a:off x="1190856" y="1409610"/>
          <a:ext cx="8407830" cy="4301077"/>
        </p:xfrm>
        <a:graphic>
          <a:graphicData uri="http://schemas.openxmlformats.org/presentationml/2006/ole">
            <mc:AlternateContent xmlns:mc="http://schemas.openxmlformats.org/markup-compatibility/2006">
              <mc:Choice xmlns:v="urn:schemas-microsoft-com:vml" Requires="v">
                <p:oleObj spid="_x0000_s1035" name="Worksheet" r:id="rId4" imgW="4753043" imgH="1981110" progId="Excel.Sheet.12">
                  <p:embed/>
                </p:oleObj>
              </mc:Choice>
              <mc:Fallback>
                <p:oleObj name="Worksheet" r:id="rId4" imgW="4753043" imgH="1981110" progId="Excel.Sheet.12">
                  <p:embed/>
                  <p:pic>
                    <p:nvPicPr>
                      <p:cNvPr id="13" name="Objeto 12">
                        <a:extLst>
                          <a:ext uri="{FF2B5EF4-FFF2-40B4-BE49-F238E27FC236}">
                            <a16:creationId xmlns:a16="http://schemas.microsoft.com/office/drawing/2014/main" id="{892B831D-650C-4F7E-8A4D-A40EA00203DF}"/>
                          </a:ext>
                        </a:extLst>
                      </p:cNvPr>
                      <p:cNvPicPr/>
                      <p:nvPr/>
                    </p:nvPicPr>
                    <p:blipFill>
                      <a:blip r:embed="rId5"/>
                      <a:stretch>
                        <a:fillRect/>
                      </a:stretch>
                    </p:blipFill>
                    <p:spPr>
                      <a:xfrm>
                        <a:off x="1190856" y="1409610"/>
                        <a:ext cx="8407830" cy="4301077"/>
                      </a:xfrm>
                      <a:prstGeom prst="rect">
                        <a:avLst/>
                      </a:prstGeom>
                    </p:spPr>
                  </p:pic>
                </p:oleObj>
              </mc:Fallback>
            </mc:AlternateContent>
          </a:graphicData>
        </a:graphic>
      </p:graphicFrame>
    </p:spTree>
    <p:extLst>
      <p:ext uri="{BB962C8B-B14F-4D97-AF65-F5344CB8AC3E}">
        <p14:creationId xmlns:p14="http://schemas.microsoft.com/office/powerpoint/2010/main" val="4228792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5" name="Marcador de contenido 2">
            <a:extLst>
              <a:ext uri="{FF2B5EF4-FFF2-40B4-BE49-F238E27FC236}">
                <a16:creationId xmlns:a16="http://schemas.microsoft.com/office/drawing/2014/main" id="{95A7C504-7F0E-41D7-A7F0-2A91EF86DF4B}"/>
              </a:ext>
            </a:extLst>
          </p:cNvPr>
          <p:cNvSpPr txBox="1">
            <a:spLocks/>
          </p:cNvSpPr>
          <p:nvPr/>
        </p:nvSpPr>
        <p:spPr>
          <a:xfrm>
            <a:off x="425569" y="1104180"/>
            <a:ext cx="5034952" cy="433363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s-PE" sz="3200" b="1" dirty="0">
                <a:solidFill>
                  <a:srgbClr val="000000"/>
                </a:solidFill>
                <a:latin typeface="Calibri" panose="020F0502020204030204" pitchFamily="34" charset="0"/>
              </a:rPr>
              <a:t>INTERVENCIONES EN EL MARCO DEL DS N° 149-2020 PELIGRO INMINENTE DE STRESS HIDRICO</a:t>
            </a:r>
          </a:p>
          <a:p>
            <a:pPr marL="0" indent="0">
              <a:buFont typeface="Arial" panose="020B0604020202020204" pitchFamily="34" charset="0"/>
              <a:buNone/>
            </a:pPr>
            <a:endParaRPr lang="es-PE" sz="1800" dirty="0">
              <a:solidFill>
                <a:srgbClr val="000000"/>
              </a:solidFill>
              <a:latin typeface="Arial" panose="020B0604020202020204" pitchFamily="34" charset="0"/>
            </a:endParaRPr>
          </a:p>
          <a:p>
            <a:pPr marL="0" indent="0">
              <a:buFont typeface="Arial" panose="020B0604020202020204" pitchFamily="34" charset="0"/>
              <a:buNone/>
            </a:pPr>
            <a:endParaRPr lang="es-PE" sz="1800" dirty="0">
              <a:solidFill>
                <a:srgbClr val="000000"/>
              </a:solidFill>
              <a:latin typeface="Arial" panose="020B0604020202020204" pitchFamily="34" charset="0"/>
            </a:endParaRPr>
          </a:p>
          <a:p>
            <a:pPr algn="just"/>
            <a:r>
              <a:rPr lang="es-PE" sz="2600" dirty="0">
                <a:solidFill>
                  <a:srgbClr val="000000"/>
                </a:solidFill>
                <a:latin typeface="Arial" panose="020B0604020202020204" pitchFamily="34" charset="0"/>
              </a:rPr>
              <a:t>La implementación de kits para atenuar el stress hídrico y abrevadero para animales.</a:t>
            </a:r>
          </a:p>
          <a:p>
            <a:pPr marL="534988" indent="-354013" algn="just">
              <a:buNone/>
            </a:pPr>
            <a:r>
              <a:rPr lang="es-PE" sz="2600" dirty="0">
                <a:solidFill>
                  <a:srgbClr val="000000"/>
                </a:solidFill>
                <a:latin typeface="Arial" panose="020B0604020202020204" pitchFamily="34" charset="0"/>
              </a:rPr>
              <a:t> a) Permitirá la siembra de 1.000 hectáreas de pastos para el ganado.</a:t>
            </a:r>
          </a:p>
          <a:p>
            <a:pPr marL="534988" indent="-268288" algn="just">
              <a:buNone/>
            </a:pPr>
            <a:r>
              <a:rPr lang="es-ES" sz="2600" dirty="0">
                <a:solidFill>
                  <a:srgbClr val="000000"/>
                </a:solidFill>
                <a:latin typeface="Arial" panose="020B0604020202020204" pitchFamily="34" charset="0"/>
              </a:rPr>
              <a:t>b) Cosecharan  5.000 toneladas de pastos.</a:t>
            </a:r>
          </a:p>
          <a:p>
            <a:pPr marL="534988" indent="-268288" algn="just">
              <a:buNone/>
            </a:pPr>
            <a:r>
              <a:rPr lang="es-PE" sz="2600" dirty="0">
                <a:solidFill>
                  <a:srgbClr val="000000"/>
                </a:solidFill>
                <a:latin typeface="Arial" panose="020B0604020202020204" pitchFamily="34" charset="0"/>
              </a:rPr>
              <a:t>c) Beneficiará a 1.500 familias ganaderas, aprox.</a:t>
            </a:r>
          </a:p>
          <a:p>
            <a:pPr marL="0" indent="0">
              <a:buFont typeface="Arial" panose="020B0604020202020204" pitchFamily="34" charset="0"/>
              <a:buNone/>
            </a:pPr>
            <a:endParaRPr lang="es-PE" dirty="0"/>
          </a:p>
        </p:txBody>
      </p:sp>
      <p:pic>
        <p:nvPicPr>
          <p:cNvPr id="9" name="Imagen 8">
            <a:extLst>
              <a:ext uri="{FF2B5EF4-FFF2-40B4-BE49-F238E27FC236}">
                <a16:creationId xmlns:a16="http://schemas.microsoft.com/office/drawing/2014/main" id="{93049558-3D35-4920-9B35-10341B77B493}"/>
              </a:ext>
            </a:extLst>
          </p:cNvPr>
          <p:cNvPicPr>
            <a:picLocks noChangeAspect="1"/>
          </p:cNvPicPr>
          <p:nvPr/>
        </p:nvPicPr>
        <p:blipFill>
          <a:blip r:embed="rId3"/>
          <a:stretch>
            <a:fillRect/>
          </a:stretch>
        </p:blipFill>
        <p:spPr>
          <a:xfrm>
            <a:off x="5896682" y="962983"/>
            <a:ext cx="5885681" cy="4333636"/>
          </a:xfrm>
          <a:prstGeom prst="rect">
            <a:avLst/>
          </a:prstGeom>
        </p:spPr>
      </p:pic>
    </p:spTree>
    <p:extLst>
      <p:ext uri="{BB962C8B-B14F-4D97-AF65-F5344CB8AC3E}">
        <p14:creationId xmlns:p14="http://schemas.microsoft.com/office/powerpoint/2010/main" val="23537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5" name="Marcador de contenido 2">
            <a:extLst>
              <a:ext uri="{FF2B5EF4-FFF2-40B4-BE49-F238E27FC236}">
                <a16:creationId xmlns:a16="http://schemas.microsoft.com/office/drawing/2014/main" id="{95A7C504-7F0E-41D7-A7F0-2A91EF86DF4B}"/>
              </a:ext>
            </a:extLst>
          </p:cNvPr>
          <p:cNvSpPr txBox="1">
            <a:spLocks/>
          </p:cNvSpPr>
          <p:nvPr/>
        </p:nvSpPr>
        <p:spPr>
          <a:xfrm>
            <a:off x="4727275" y="983400"/>
            <a:ext cx="7168552" cy="43336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endParaRPr lang="es-PE" b="0" i="0" u="none" strike="noStrike" baseline="0" dirty="0">
              <a:solidFill>
                <a:srgbClr val="000000"/>
              </a:solidFill>
              <a:latin typeface="Arial" panose="020B0604020202020204" pitchFamily="34" charset="0"/>
            </a:endParaRPr>
          </a:p>
          <a:p>
            <a:pPr algn="just"/>
            <a:r>
              <a:rPr lang="es-PE" b="0" i="0" u="none" strike="noStrike" baseline="0" dirty="0">
                <a:solidFill>
                  <a:srgbClr val="000000"/>
                </a:solidFill>
                <a:latin typeface="Arial" panose="020B0604020202020204" pitchFamily="34" charset="0"/>
              </a:rPr>
              <a:t>El kit para atenuar el stress hídrico y abrevadero para animales, es portátil armado con equipos y accesorios con protección </a:t>
            </a:r>
            <a:r>
              <a:rPr lang="es-PE" b="0" i="0" u="none" strike="noStrike" baseline="0" dirty="0" err="1">
                <a:solidFill>
                  <a:srgbClr val="000000"/>
                </a:solidFill>
                <a:latin typeface="Arial" panose="020B0604020202020204" pitchFamily="34" charset="0"/>
              </a:rPr>
              <a:t>uv</a:t>
            </a:r>
            <a:r>
              <a:rPr lang="es-PE" b="0" i="0" u="none" strike="noStrike" baseline="0" dirty="0">
                <a:solidFill>
                  <a:srgbClr val="000000"/>
                </a:solidFill>
                <a:latin typeface="Arial" panose="020B0604020202020204" pitchFamily="34" charset="0"/>
              </a:rPr>
              <a:t>.</a:t>
            </a:r>
          </a:p>
          <a:p>
            <a:pPr marL="0" indent="0" algn="just">
              <a:buNone/>
            </a:pPr>
            <a:endParaRPr lang="es-PE" b="0" i="0" u="none" strike="noStrike" baseline="0" dirty="0">
              <a:solidFill>
                <a:srgbClr val="000000"/>
              </a:solidFill>
              <a:latin typeface="Arial" panose="020B0604020202020204" pitchFamily="34" charset="0"/>
            </a:endParaRPr>
          </a:p>
          <a:p>
            <a:pPr algn="just"/>
            <a:r>
              <a:rPr lang="es-PE" b="0" i="0" u="none" strike="noStrike" baseline="0" dirty="0">
                <a:solidFill>
                  <a:srgbClr val="000000"/>
                </a:solidFill>
                <a:latin typeface="Arial" panose="020B0604020202020204" pitchFamily="34" charset="0"/>
              </a:rPr>
              <a:t>Es accionado con energía solar y consta de una bomba sumergible de 3” -4”, accionado por paneles solares.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PE" sz="4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Imagen 1">
            <a:extLst>
              <a:ext uri="{FF2B5EF4-FFF2-40B4-BE49-F238E27FC236}">
                <a16:creationId xmlns:a16="http://schemas.microsoft.com/office/drawing/2014/main" id="{C7235C63-499A-43EF-A941-65C692F1B9D3}"/>
              </a:ext>
            </a:extLst>
          </p:cNvPr>
          <p:cNvPicPr>
            <a:picLocks noChangeAspect="1"/>
          </p:cNvPicPr>
          <p:nvPr/>
        </p:nvPicPr>
        <p:blipFill>
          <a:blip r:embed="rId3"/>
          <a:stretch>
            <a:fillRect/>
          </a:stretch>
        </p:blipFill>
        <p:spPr>
          <a:xfrm>
            <a:off x="487931" y="958573"/>
            <a:ext cx="3652747" cy="2470427"/>
          </a:xfrm>
          <a:prstGeom prst="rect">
            <a:avLst/>
          </a:prstGeom>
        </p:spPr>
      </p:pic>
      <p:pic>
        <p:nvPicPr>
          <p:cNvPr id="3" name="Imagen 2">
            <a:extLst>
              <a:ext uri="{FF2B5EF4-FFF2-40B4-BE49-F238E27FC236}">
                <a16:creationId xmlns:a16="http://schemas.microsoft.com/office/drawing/2014/main" id="{337074A8-9E46-4685-A70B-A0EB3980DF2F}"/>
              </a:ext>
            </a:extLst>
          </p:cNvPr>
          <p:cNvPicPr>
            <a:picLocks noChangeAspect="1"/>
          </p:cNvPicPr>
          <p:nvPr/>
        </p:nvPicPr>
        <p:blipFill>
          <a:blip r:embed="rId4"/>
          <a:stretch>
            <a:fillRect/>
          </a:stretch>
        </p:blipFill>
        <p:spPr>
          <a:xfrm>
            <a:off x="487931" y="3489385"/>
            <a:ext cx="3713133" cy="2383343"/>
          </a:xfrm>
          <a:prstGeom prst="rect">
            <a:avLst/>
          </a:prstGeom>
        </p:spPr>
      </p:pic>
    </p:spTree>
    <p:extLst>
      <p:ext uri="{BB962C8B-B14F-4D97-AF65-F5344CB8AC3E}">
        <p14:creationId xmlns:p14="http://schemas.microsoft.com/office/powerpoint/2010/main" val="1503917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2EBF1846-E9C5-4F6D-BBD3-15A894067A26}"/>
              </a:ext>
            </a:extLst>
          </p:cNvPr>
          <p:cNvSpPr/>
          <p:nvPr/>
        </p:nvSpPr>
        <p:spPr>
          <a:xfrm>
            <a:off x="9219414" y="1979629"/>
            <a:ext cx="2903456" cy="11182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8" name="Imagen 7">
            <a:extLst>
              <a:ext uri="{FF2B5EF4-FFF2-40B4-BE49-F238E27FC236}">
                <a16:creationId xmlns:a16="http://schemas.microsoft.com/office/drawing/2014/main" id="{38C3DFD3-0324-415C-AA2E-23A0CB278DE0}"/>
              </a:ext>
            </a:extLst>
          </p:cNvPr>
          <p:cNvPicPr>
            <a:picLocks noChangeAspect="1"/>
          </p:cNvPicPr>
          <p:nvPr/>
        </p:nvPicPr>
        <p:blipFill>
          <a:blip r:embed="rId2"/>
          <a:stretch>
            <a:fillRect/>
          </a:stretch>
        </p:blipFill>
        <p:spPr>
          <a:xfrm>
            <a:off x="0" y="9187"/>
            <a:ext cx="12192000" cy="6839626"/>
          </a:xfrm>
          <a:prstGeom prst="rect">
            <a:avLst/>
          </a:prstGeom>
        </p:spPr>
      </p:pic>
    </p:spTree>
    <p:extLst>
      <p:ext uri="{BB962C8B-B14F-4D97-AF65-F5344CB8AC3E}">
        <p14:creationId xmlns:p14="http://schemas.microsoft.com/office/powerpoint/2010/main" val="3645059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5" name="Marcador de contenido 2">
            <a:extLst>
              <a:ext uri="{FF2B5EF4-FFF2-40B4-BE49-F238E27FC236}">
                <a16:creationId xmlns:a16="http://schemas.microsoft.com/office/drawing/2014/main" id="{95A7C504-7F0E-41D7-A7F0-2A91EF86DF4B}"/>
              </a:ext>
            </a:extLst>
          </p:cNvPr>
          <p:cNvSpPr txBox="1">
            <a:spLocks/>
          </p:cNvSpPr>
          <p:nvPr/>
        </p:nvSpPr>
        <p:spPr>
          <a:xfrm>
            <a:off x="4994693" y="983400"/>
            <a:ext cx="6901133" cy="433363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s-PE"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algn="just"/>
            <a:r>
              <a:rPr lang="es-PE" dirty="0">
                <a:solidFill>
                  <a:srgbClr val="000000"/>
                </a:solidFill>
                <a:latin typeface="Arial" panose="020B0604020202020204" pitchFamily="34" charset="0"/>
              </a:rPr>
              <a:t>El distanciamiento de las </a:t>
            </a:r>
            <a:r>
              <a:rPr lang="es-ES" dirty="0">
                <a:solidFill>
                  <a:srgbClr val="000000"/>
                </a:solidFill>
                <a:latin typeface="Arial" panose="020B0604020202020204" pitchFamily="34" charset="0"/>
              </a:rPr>
              <a:t>mangueras es cada 1,5m y permitirá la siembra en doble línea de maíz forrajero, menestras y </a:t>
            </a:r>
            <a:r>
              <a:rPr lang="es-PE" dirty="0">
                <a:solidFill>
                  <a:srgbClr val="000000"/>
                </a:solidFill>
                <a:latin typeface="Arial" panose="020B0604020202020204" pitchFamily="34" charset="0"/>
              </a:rPr>
              <a:t>otros cultivos</a:t>
            </a:r>
            <a:r>
              <a:rPr kumimoji="0" lang="es-PE"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PE"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algn="just"/>
            <a:r>
              <a:rPr lang="es-ES" dirty="0">
                <a:solidFill>
                  <a:srgbClr val="000000"/>
                </a:solidFill>
                <a:latin typeface="Arial" panose="020B0604020202020204" pitchFamily="34" charset="0"/>
              </a:rPr>
              <a:t>También consta de un tanque de almacenamiento de agua para los abrevaderos del ganado de 5.000 litros.</a:t>
            </a:r>
          </a:p>
          <a:p>
            <a:pPr marL="0" indent="0" algn="just">
              <a:buNone/>
            </a:pPr>
            <a:endParaRPr lang="es-ES" dirty="0">
              <a:solidFill>
                <a:srgbClr val="000000"/>
              </a:solidFill>
              <a:latin typeface="Arial" panose="020B0604020202020204" pitchFamily="34" charset="0"/>
            </a:endParaRPr>
          </a:p>
          <a:p>
            <a:pPr algn="just"/>
            <a:r>
              <a:rPr kumimoji="0" lang="es-ES"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Es de fácil instalación</a:t>
            </a:r>
            <a:endParaRPr kumimoji="0" lang="es-PE"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Imagen 3">
            <a:extLst>
              <a:ext uri="{FF2B5EF4-FFF2-40B4-BE49-F238E27FC236}">
                <a16:creationId xmlns:a16="http://schemas.microsoft.com/office/drawing/2014/main" id="{3ACE15F7-2669-47DB-9B89-DF285F12A908}"/>
              </a:ext>
            </a:extLst>
          </p:cNvPr>
          <p:cNvPicPr>
            <a:picLocks noChangeAspect="1"/>
          </p:cNvPicPr>
          <p:nvPr/>
        </p:nvPicPr>
        <p:blipFill>
          <a:blip r:embed="rId3"/>
          <a:stretch>
            <a:fillRect/>
          </a:stretch>
        </p:blipFill>
        <p:spPr>
          <a:xfrm>
            <a:off x="393222" y="888514"/>
            <a:ext cx="4437569" cy="4977857"/>
          </a:xfrm>
          <a:prstGeom prst="rect">
            <a:avLst/>
          </a:prstGeom>
        </p:spPr>
      </p:pic>
    </p:spTree>
    <p:extLst>
      <p:ext uri="{BB962C8B-B14F-4D97-AF65-F5344CB8AC3E}">
        <p14:creationId xmlns:p14="http://schemas.microsoft.com/office/powerpoint/2010/main" val="107311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6288CC4C-8DD0-46A7-B157-97F5BA584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033" y="933270"/>
            <a:ext cx="4190521" cy="2357168"/>
          </a:xfrm>
          <a:prstGeom prst="rect">
            <a:avLst/>
          </a:prstGeom>
        </p:spPr>
      </p:pic>
      <p:pic>
        <p:nvPicPr>
          <p:cNvPr id="8" name="Imagen 7">
            <a:extLst>
              <a:ext uri="{FF2B5EF4-FFF2-40B4-BE49-F238E27FC236}">
                <a16:creationId xmlns:a16="http://schemas.microsoft.com/office/drawing/2014/main" id="{5B4D89E4-141F-4BEE-B2F1-682EED960C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3540" y="933270"/>
            <a:ext cx="3923102" cy="2357168"/>
          </a:xfrm>
          <a:prstGeom prst="rect">
            <a:avLst/>
          </a:prstGeom>
        </p:spPr>
      </p:pic>
      <p:pic>
        <p:nvPicPr>
          <p:cNvPr id="10" name="Imagen 9">
            <a:extLst>
              <a:ext uri="{FF2B5EF4-FFF2-40B4-BE49-F238E27FC236}">
                <a16:creationId xmlns:a16="http://schemas.microsoft.com/office/drawing/2014/main" id="{136FA5D9-CD9A-4846-A041-0D2827452F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7033" y="3498552"/>
            <a:ext cx="4190521" cy="2357168"/>
          </a:xfrm>
          <a:prstGeom prst="rect">
            <a:avLst/>
          </a:prstGeom>
        </p:spPr>
      </p:pic>
      <p:pic>
        <p:nvPicPr>
          <p:cNvPr id="12" name="Imagen 11">
            <a:extLst>
              <a:ext uri="{FF2B5EF4-FFF2-40B4-BE49-F238E27FC236}">
                <a16:creationId xmlns:a16="http://schemas.microsoft.com/office/drawing/2014/main" id="{27AC78D7-A0F5-4757-A543-4C8B5BB602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3540" y="3429000"/>
            <a:ext cx="3994030" cy="2495730"/>
          </a:xfrm>
          <a:prstGeom prst="rect">
            <a:avLst/>
          </a:prstGeom>
        </p:spPr>
      </p:pic>
      <p:sp>
        <p:nvSpPr>
          <p:cNvPr id="14" name="CuadroTexto 13">
            <a:extLst>
              <a:ext uri="{FF2B5EF4-FFF2-40B4-BE49-F238E27FC236}">
                <a16:creationId xmlns:a16="http://schemas.microsoft.com/office/drawing/2014/main" id="{2ADEB6CB-4A94-4A12-A323-5EAB3A4C3F83}"/>
              </a:ext>
            </a:extLst>
          </p:cNvPr>
          <p:cNvSpPr txBox="1"/>
          <p:nvPr/>
        </p:nvSpPr>
        <p:spPr>
          <a:xfrm>
            <a:off x="8876581" y="1110996"/>
            <a:ext cx="2968980" cy="1200329"/>
          </a:xfrm>
          <a:prstGeom prst="rect">
            <a:avLst/>
          </a:prstGeom>
          <a:noFill/>
        </p:spPr>
        <p:txBody>
          <a:bodyPr wrap="square">
            <a:spAutoFit/>
          </a:bodyPr>
          <a:lstStyle/>
          <a:p>
            <a:pPr algn="just"/>
            <a:r>
              <a:rPr lang="es-PE" b="0" i="0" u="none" strike="noStrike" baseline="0" dirty="0">
                <a:solidFill>
                  <a:srgbClr val="000000"/>
                </a:solidFill>
                <a:latin typeface="Arial" panose="020B0604020202020204" pitchFamily="34" charset="0"/>
              </a:rPr>
              <a:t>Implementación de Paneles Solares para accionar bombas sumergibles</a:t>
            </a:r>
            <a:endParaRPr lang="es-PE" dirty="0"/>
          </a:p>
        </p:txBody>
      </p:sp>
      <p:sp>
        <p:nvSpPr>
          <p:cNvPr id="15" name="CuadroTexto 14">
            <a:extLst>
              <a:ext uri="{FF2B5EF4-FFF2-40B4-BE49-F238E27FC236}">
                <a16:creationId xmlns:a16="http://schemas.microsoft.com/office/drawing/2014/main" id="{3FEAB637-435A-4A08-9464-1B0F62ED6065}"/>
              </a:ext>
            </a:extLst>
          </p:cNvPr>
          <p:cNvSpPr txBox="1"/>
          <p:nvPr/>
        </p:nvSpPr>
        <p:spPr>
          <a:xfrm>
            <a:off x="8945589" y="3914579"/>
            <a:ext cx="2968980" cy="923330"/>
          </a:xfrm>
          <a:prstGeom prst="rect">
            <a:avLst/>
          </a:prstGeom>
          <a:noFill/>
        </p:spPr>
        <p:txBody>
          <a:bodyPr wrap="square">
            <a:spAutoFit/>
          </a:bodyPr>
          <a:lstStyle/>
          <a:p>
            <a:pPr algn="just"/>
            <a:r>
              <a:rPr lang="es-PE" b="0" i="0" u="none" strike="noStrike" baseline="0" dirty="0">
                <a:solidFill>
                  <a:srgbClr val="000000"/>
                </a:solidFill>
                <a:latin typeface="Arial" panose="020B0604020202020204" pitchFamily="34" charset="0"/>
              </a:rPr>
              <a:t>Abastecimiento de Agua para Animales y Cultivos Forrajeros - Piura</a:t>
            </a:r>
            <a:endParaRPr lang="es-PE" dirty="0"/>
          </a:p>
        </p:txBody>
      </p:sp>
    </p:spTree>
    <p:extLst>
      <p:ext uri="{BB962C8B-B14F-4D97-AF65-F5344CB8AC3E}">
        <p14:creationId xmlns:p14="http://schemas.microsoft.com/office/powerpoint/2010/main" val="1257808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E821F0F6-271D-450F-9F9E-69AE4E7E950E}"/>
              </a:ext>
            </a:extLst>
          </p:cNvPr>
          <p:cNvPicPr>
            <a:picLocks noChangeAspect="1"/>
          </p:cNvPicPr>
          <p:nvPr/>
        </p:nvPicPr>
        <p:blipFill>
          <a:blip r:embed="rId3"/>
          <a:stretch>
            <a:fillRect/>
          </a:stretch>
        </p:blipFill>
        <p:spPr>
          <a:xfrm>
            <a:off x="0" y="0"/>
            <a:ext cx="12161634" cy="6858000"/>
          </a:xfrm>
          <a:prstGeom prst="rect">
            <a:avLst/>
          </a:prstGeom>
        </p:spPr>
      </p:pic>
      <p:sp>
        <p:nvSpPr>
          <p:cNvPr id="7" name="CuadroTexto 6">
            <a:extLst>
              <a:ext uri="{FF2B5EF4-FFF2-40B4-BE49-F238E27FC236}">
                <a16:creationId xmlns:a16="http://schemas.microsoft.com/office/drawing/2014/main" id="{FEE80EF1-C6B8-494E-8575-7E1F226EE06B}"/>
              </a:ext>
            </a:extLst>
          </p:cNvPr>
          <p:cNvSpPr txBox="1"/>
          <p:nvPr/>
        </p:nvSpPr>
        <p:spPr>
          <a:xfrm>
            <a:off x="7789984" y="955720"/>
            <a:ext cx="4176347" cy="369332"/>
          </a:xfrm>
          <a:prstGeom prst="rect">
            <a:avLst/>
          </a:prstGeom>
          <a:noFill/>
        </p:spPr>
        <p:txBody>
          <a:bodyPr wrap="square">
            <a:spAutoFit/>
          </a:bodyPr>
          <a:lstStyle/>
          <a:p>
            <a:r>
              <a:rPr lang="es-PE" b="0" i="0" u="none" strike="noStrike" baseline="0" dirty="0">
                <a:solidFill>
                  <a:srgbClr val="000000"/>
                </a:solidFill>
                <a:latin typeface="Arial" panose="020B0604020202020204" pitchFamily="34" charset="0"/>
              </a:rPr>
              <a:t>Siembra de Cultivo de Maíz Forrajero</a:t>
            </a:r>
            <a:endParaRPr lang="es-PE" dirty="0"/>
          </a:p>
        </p:txBody>
      </p:sp>
      <p:sp>
        <p:nvSpPr>
          <p:cNvPr id="8" name="CuadroTexto 7">
            <a:extLst>
              <a:ext uri="{FF2B5EF4-FFF2-40B4-BE49-F238E27FC236}">
                <a16:creationId xmlns:a16="http://schemas.microsoft.com/office/drawing/2014/main" id="{5A4F3B3B-5C11-450C-A51C-28A2EDB7B37C}"/>
              </a:ext>
            </a:extLst>
          </p:cNvPr>
          <p:cNvSpPr txBox="1"/>
          <p:nvPr/>
        </p:nvSpPr>
        <p:spPr>
          <a:xfrm>
            <a:off x="272561" y="5334289"/>
            <a:ext cx="4176347" cy="369332"/>
          </a:xfrm>
          <a:prstGeom prst="rect">
            <a:avLst/>
          </a:prstGeom>
          <a:noFill/>
        </p:spPr>
        <p:txBody>
          <a:bodyPr wrap="square">
            <a:spAutoFit/>
          </a:bodyPr>
          <a:lstStyle/>
          <a:p>
            <a:pPr algn="ctr"/>
            <a:r>
              <a:rPr lang="es-PE" b="0" i="0" u="none" strike="noStrike" baseline="0" dirty="0">
                <a:solidFill>
                  <a:srgbClr val="000000"/>
                </a:solidFill>
                <a:latin typeface="Arial" panose="020B0604020202020204" pitchFamily="34" charset="0"/>
              </a:rPr>
              <a:t>Tumbes</a:t>
            </a:r>
            <a:endParaRPr lang="es-PE" dirty="0"/>
          </a:p>
        </p:txBody>
      </p:sp>
    </p:spTree>
    <p:extLst>
      <p:ext uri="{BB962C8B-B14F-4D97-AF65-F5344CB8AC3E}">
        <p14:creationId xmlns:p14="http://schemas.microsoft.com/office/powerpoint/2010/main" val="2993383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48A3BFF8-819A-4D66-9CA2-FDDFDB9FE43D}"/>
              </a:ext>
            </a:extLst>
          </p:cNvPr>
          <p:cNvSpPr>
            <a:spLocks noGrp="1"/>
          </p:cNvSpPr>
          <p:nvPr>
            <p:ph idx="1"/>
          </p:nvPr>
        </p:nvSpPr>
        <p:spPr>
          <a:xfrm>
            <a:off x="838200" y="2888865"/>
            <a:ext cx="10515600" cy="865816"/>
          </a:xfrm>
        </p:spPr>
        <p:txBody>
          <a:bodyPr>
            <a:normAutofit/>
          </a:bodyPr>
          <a:lstStyle/>
          <a:p>
            <a:pPr marL="0" indent="0" algn="ctr">
              <a:buNone/>
            </a:pPr>
            <a:r>
              <a:rPr lang="es-ES" sz="4400" b="1" dirty="0">
                <a:solidFill>
                  <a:schemeClr val="bg1"/>
                </a:solidFill>
              </a:rPr>
              <a:t>MUCHAS GRACIAS</a:t>
            </a:r>
            <a:endParaRPr lang="es-PE" sz="4400" b="1" dirty="0">
              <a:solidFill>
                <a:schemeClr val="bg1"/>
              </a:solidFill>
            </a:endParaRPr>
          </a:p>
        </p:txBody>
      </p:sp>
      <p:pic>
        <p:nvPicPr>
          <p:cNvPr id="4" name="Imagen 3">
            <a:extLst>
              <a:ext uri="{FF2B5EF4-FFF2-40B4-BE49-F238E27FC236}">
                <a16:creationId xmlns:a16="http://schemas.microsoft.com/office/drawing/2014/main" id="{F6EA94C1-BABF-44AB-B1B7-73795ED13E98}"/>
              </a:ext>
            </a:extLst>
          </p:cNvPr>
          <p:cNvPicPr>
            <a:picLocks noChangeAspect="1"/>
          </p:cNvPicPr>
          <p:nvPr/>
        </p:nvPicPr>
        <p:blipFill>
          <a:blip r:embed="rId3"/>
          <a:stretch>
            <a:fillRect/>
          </a:stretch>
        </p:blipFill>
        <p:spPr>
          <a:xfrm>
            <a:off x="5030516" y="934326"/>
            <a:ext cx="2130967" cy="1782600"/>
          </a:xfrm>
          <a:prstGeom prst="rect">
            <a:avLst/>
          </a:prstGeom>
        </p:spPr>
      </p:pic>
    </p:spTree>
    <p:extLst>
      <p:ext uri="{BB962C8B-B14F-4D97-AF65-F5344CB8AC3E}">
        <p14:creationId xmlns:p14="http://schemas.microsoft.com/office/powerpoint/2010/main" val="1686454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24C7B4A9-B630-485C-A85C-9C8B9BB4BEFD}"/>
              </a:ext>
            </a:extLst>
          </p:cNvPr>
          <p:cNvSpPr>
            <a:spLocks noGrp="1"/>
          </p:cNvSpPr>
          <p:nvPr>
            <p:ph idx="1"/>
          </p:nvPr>
        </p:nvSpPr>
        <p:spPr>
          <a:xfrm>
            <a:off x="838200" y="1161391"/>
            <a:ext cx="10515600" cy="4351338"/>
          </a:xfrm>
        </p:spPr>
        <p:txBody>
          <a:bodyPr>
            <a:normAutofit/>
          </a:bodyPr>
          <a:lstStyle/>
          <a:p>
            <a:pPr marL="0" indent="0" algn="just">
              <a:buNone/>
            </a:pPr>
            <a:r>
              <a:rPr lang="es-ES" dirty="0"/>
              <a:t>En el Perú la mayoría de eventos son recurrentes en el tiempo, por el carácter cíclico del comportamiento climático e hidrológico. En el mismo espacio de tiempo se pueden presentar eventos de sequía y otros, que pueden acrecentar su magnitud por la presencia del fenómeno de El Niño, la Niña y el cambio climáticos.</a:t>
            </a:r>
          </a:p>
          <a:p>
            <a:pPr marL="0" indent="0" algn="just">
              <a:buNone/>
            </a:pPr>
            <a:endParaRPr lang="es-ES" dirty="0"/>
          </a:p>
          <a:p>
            <a:pPr marL="0" indent="0" algn="just">
              <a:buNone/>
            </a:pPr>
            <a:r>
              <a:rPr lang="es-ES" dirty="0"/>
              <a:t>Gran parte del territorio nacional está expuesto a periódicas sequías, incluyendo regiones importantes de costa y sierra, cuya intensidad estaría asociada a la ocurrencia de condiciones climáticas especiales, inversas al fenómeno El Niño</a:t>
            </a:r>
            <a:endParaRPr lang="es-PE" dirty="0"/>
          </a:p>
        </p:txBody>
      </p:sp>
    </p:spTree>
    <p:extLst>
      <p:ext uri="{BB962C8B-B14F-4D97-AF65-F5344CB8AC3E}">
        <p14:creationId xmlns:p14="http://schemas.microsoft.com/office/powerpoint/2010/main" val="1335445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24C7B4A9-B630-485C-A85C-9C8B9BB4BEFD}"/>
              </a:ext>
            </a:extLst>
          </p:cNvPr>
          <p:cNvSpPr>
            <a:spLocks noGrp="1"/>
          </p:cNvSpPr>
          <p:nvPr>
            <p:ph idx="1"/>
          </p:nvPr>
        </p:nvSpPr>
        <p:spPr>
          <a:xfrm>
            <a:off x="838200" y="1161391"/>
            <a:ext cx="10515600" cy="4351338"/>
          </a:xfrm>
        </p:spPr>
        <p:txBody>
          <a:bodyPr/>
          <a:lstStyle/>
          <a:p>
            <a:pPr marL="0" indent="0" algn="just">
              <a:buNone/>
            </a:pPr>
            <a:r>
              <a:rPr lang="es-ES" dirty="0"/>
              <a:t>En la costa se ha registrado 126 ocurrencias. En la vertiente del Atlántico se han reportado 11 eventos. La sequía de 2010 fue una de las más severas para el oriente peruano. Las sequías en el Altiplano son severas, siendo de mayor vulnerabilidad por tener una alta fluctuación de la precipitación; allí se ha reportado 25 eventos. En total, en todo el país se afectaron 66,724 familias y 33,2087 ha.</a:t>
            </a:r>
          </a:p>
          <a:p>
            <a:pPr marL="0" indent="0" algn="just">
              <a:buNone/>
            </a:pPr>
            <a:endParaRPr lang="es-ES" dirty="0"/>
          </a:p>
          <a:p>
            <a:pPr marL="0" indent="0" algn="just">
              <a:buNone/>
            </a:pPr>
            <a:r>
              <a:rPr lang="es-ES" dirty="0"/>
              <a:t>En el 2011, eventos de sequía afectaron a los departamentos de Arequipa, Cajamarca, Lambayeque, Piura, La Libertad, Lima, Moquegua, Tacna, Amazonas, Huánuco, San Martín, Junín y Puno.</a:t>
            </a:r>
            <a:endParaRPr lang="es-PE" dirty="0"/>
          </a:p>
        </p:txBody>
      </p:sp>
    </p:spTree>
    <p:extLst>
      <p:ext uri="{BB962C8B-B14F-4D97-AF65-F5344CB8AC3E}">
        <p14:creationId xmlns:p14="http://schemas.microsoft.com/office/powerpoint/2010/main" val="545317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24C7B4A9-B630-485C-A85C-9C8B9BB4BEFD}"/>
              </a:ext>
            </a:extLst>
          </p:cNvPr>
          <p:cNvSpPr>
            <a:spLocks noGrp="1"/>
          </p:cNvSpPr>
          <p:nvPr>
            <p:ph idx="1"/>
          </p:nvPr>
        </p:nvSpPr>
        <p:spPr>
          <a:xfrm>
            <a:off x="4609381" y="1698059"/>
            <a:ext cx="7168550" cy="3555430"/>
          </a:xfrm>
        </p:spPr>
        <p:txBody>
          <a:bodyPr>
            <a:normAutofit lnSpcReduction="10000"/>
          </a:bodyPr>
          <a:lstStyle/>
          <a:p>
            <a:pPr marL="0" indent="0" algn="just">
              <a:buNone/>
            </a:pPr>
            <a:r>
              <a:rPr lang="es-ES" sz="2400" dirty="0"/>
              <a:t>En año 2020, el área expuesta a déficit de lluvias se ubican un total de 284.013 predios rurales catastrados, los mismos que hacen un total de 808.422,1 hectáreas. </a:t>
            </a:r>
          </a:p>
          <a:p>
            <a:pPr marL="0" indent="0" algn="just">
              <a:buNone/>
            </a:pPr>
            <a:endParaRPr lang="es-ES" sz="2400" dirty="0"/>
          </a:p>
          <a:p>
            <a:pPr marL="0" indent="0" algn="just">
              <a:buNone/>
            </a:pPr>
            <a:endParaRPr lang="es-ES" sz="2400" dirty="0"/>
          </a:p>
          <a:p>
            <a:pPr marL="0" indent="0" algn="just">
              <a:buNone/>
            </a:pPr>
            <a:r>
              <a:rPr lang="es-PE" sz="2400" dirty="0"/>
              <a:t>Frente a esta situación, con el D.S. N° 149-2020-PCM se declara el Estado de Emergencia en varios distritos de algunas provincias de los departamentos de Tumbes, Piura, Lambayeque, La Libertad y Cajamarca, por peligro inminente ante déficit hídrico</a:t>
            </a:r>
          </a:p>
        </p:txBody>
      </p:sp>
      <p:pic>
        <p:nvPicPr>
          <p:cNvPr id="2" name="Imagen 1">
            <a:extLst>
              <a:ext uri="{FF2B5EF4-FFF2-40B4-BE49-F238E27FC236}">
                <a16:creationId xmlns:a16="http://schemas.microsoft.com/office/drawing/2014/main" id="{3195A737-BEB1-4A26-8B9A-F645FAC0BDB1}"/>
              </a:ext>
            </a:extLst>
          </p:cNvPr>
          <p:cNvPicPr>
            <a:picLocks noChangeAspect="1"/>
          </p:cNvPicPr>
          <p:nvPr/>
        </p:nvPicPr>
        <p:blipFill>
          <a:blip r:embed="rId3"/>
          <a:stretch>
            <a:fillRect/>
          </a:stretch>
        </p:blipFill>
        <p:spPr>
          <a:xfrm>
            <a:off x="414069" y="844043"/>
            <a:ext cx="4105702" cy="4832138"/>
          </a:xfrm>
          <a:prstGeom prst="rect">
            <a:avLst/>
          </a:prstGeom>
        </p:spPr>
      </p:pic>
      <p:sp>
        <p:nvSpPr>
          <p:cNvPr id="5" name="CuadroTexto 4">
            <a:extLst>
              <a:ext uri="{FF2B5EF4-FFF2-40B4-BE49-F238E27FC236}">
                <a16:creationId xmlns:a16="http://schemas.microsoft.com/office/drawing/2014/main" id="{E629AA9F-D67E-48AA-B218-CEF4DE4F82D8}"/>
              </a:ext>
            </a:extLst>
          </p:cNvPr>
          <p:cNvSpPr txBox="1"/>
          <p:nvPr/>
        </p:nvSpPr>
        <p:spPr>
          <a:xfrm>
            <a:off x="414069" y="5676181"/>
            <a:ext cx="3916391" cy="230832"/>
          </a:xfrm>
          <a:prstGeom prst="rect">
            <a:avLst/>
          </a:prstGeom>
          <a:noFill/>
        </p:spPr>
        <p:txBody>
          <a:bodyPr wrap="square">
            <a:spAutoFit/>
          </a:bodyPr>
          <a:lstStyle/>
          <a:p>
            <a:r>
              <a:rPr lang="es-ES" sz="900" b="1" dirty="0"/>
              <a:t>Fuente: </a:t>
            </a:r>
            <a:r>
              <a:rPr lang="es-ES" sz="900" dirty="0"/>
              <a:t>CENEPRED, 2020. Elaborado con datos del MINAGRI a Setiembre 2020</a:t>
            </a:r>
            <a:endParaRPr lang="es-PE" sz="900" dirty="0"/>
          </a:p>
        </p:txBody>
      </p:sp>
    </p:spTree>
    <p:extLst>
      <p:ext uri="{BB962C8B-B14F-4D97-AF65-F5344CB8AC3E}">
        <p14:creationId xmlns:p14="http://schemas.microsoft.com/office/powerpoint/2010/main" val="1393787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24C7B4A9-B630-485C-A85C-9C8B9BB4BEFD}"/>
              </a:ext>
            </a:extLst>
          </p:cNvPr>
          <p:cNvSpPr>
            <a:spLocks noGrp="1"/>
          </p:cNvSpPr>
          <p:nvPr>
            <p:ph idx="1"/>
          </p:nvPr>
        </p:nvSpPr>
        <p:spPr>
          <a:xfrm>
            <a:off x="838200" y="868089"/>
            <a:ext cx="10515600" cy="1823351"/>
          </a:xfrm>
        </p:spPr>
        <p:txBody>
          <a:bodyPr/>
          <a:lstStyle/>
          <a:p>
            <a:pPr marL="0" indent="0" algn="just">
              <a:buNone/>
            </a:pPr>
            <a:r>
              <a:rPr lang="es-ES" dirty="0"/>
              <a:t>Consecuencias de la sequía son la pérdida de cultivos, mortandad pecuaria, proliferación de plagas y enfermedades. Ello afecta principalmente a los pequeños productores agrarios, así como a las poblaciones urbanas, y la producción de energía eléctrica.</a:t>
            </a:r>
            <a:endParaRPr lang="es-PE" dirty="0"/>
          </a:p>
          <a:p>
            <a:pPr marL="0" indent="0" algn="just">
              <a:buNone/>
            </a:pPr>
            <a:endParaRPr lang="es-PE" dirty="0"/>
          </a:p>
        </p:txBody>
      </p:sp>
      <p:pic>
        <p:nvPicPr>
          <p:cNvPr id="2" name="Picture 2" descr="El agro en riesgo por falta de lluvias y sequía. Foto: El Peruano">
            <a:extLst>
              <a:ext uri="{FF2B5EF4-FFF2-40B4-BE49-F238E27FC236}">
                <a16:creationId xmlns:a16="http://schemas.microsoft.com/office/drawing/2014/main" id="{F2E83D6F-2E92-4049-A869-75D2AEBDF4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410" y="2707553"/>
            <a:ext cx="3916391" cy="2592033"/>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A1B7FB3C-0E9A-4ED4-961B-AFFE3884FF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7008" y="2707553"/>
            <a:ext cx="4028536" cy="2592032"/>
          </a:xfrm>
          <a:prstGeom prst="rect">
            <a:avLst/>
          </a:prstGeom>
        </p:spPr>
      </p:pic>
    </p:spTree>
    <p:extLst>
      <p:ext uri="{BB962C8B-B14F-4D97-AF65-F5344CB8AC3E}">
        <p14:creationId xmlns:p14="http://schemas.microsoft.com/office/powerpoint/2010/main" val="1207573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5" name="Marcador de contenido 4">
            <a:extLst>
              <a:ext uri="{FF2B5EF4-FFF2-40B4-BE49-F238E27FC236}">
                <a16:creationId xmlns:a16="http://schemas.microsoft.com/office/drawing/2014/main" id="{430D0FF4-A7CA-4EEA-8894-2BDE682973A9}"/>
              </a:ext>
            </a:extLst>
          </p:cNvPr>
          <p:cNvSpPr>
            <a:spLocks noGrp="1"/>
          </p:cNvSpPr>
          <p:nvPr>
            <p:ph idx="1"/>
          </p:nvPr>
        </p:nvSpPr>
        <p:spPr>
          <a:xfrm>
            <a:off x="838200" y="1253331"/>
            <a:ext cx="9841302" cy="3508450"/>
          </a:xfrm>
        </p:spPr>
        <p:txBody>
          <a:bodyPr/>
          <a:lstStyle/>
          <a:p>
            <a:pPr marL="0" indent="0" algn="ctr">
              <a:buNone/>
            </a:pPr>
            <a:r>
              <a:rPr lang="es-PE" sz="2800" b="1" dirty="0">
                <a:latin typeface="Arial" panose="020B0604020202020204" pitchFamily="34" charset="0"/>
                <a:cs typeface="Arial" panose="020B0604020202020204" pitchFamily="34" charset="0"/>
              </a:rPr>
              <a:t>ACCIONES DE PREVENCION Y REDUCCION DEL RIESGO DE DESASTRES ANTE ESCENARIOS DE RIESGO POR DÉFICIT DE LLUVIAS EN LA COSTA Y SIERRA NORTE DEL PAIS ATRAVES DEL</a:t>
            </a:r>
          </a:p>
          <a:p>
            <a:pPr marL="0" indent="0" algn="ctr">
              <a:buNone/>
            </a:pPr>
            <a:r>
              <a:rPr lang="es-PE" sz="2800" b="1" dirty="0">
                <a:latin typeface="Arial" panose="020B0604020202020204" pitchFamily="34" charset="0"/>
                <a:cs typeface="Arial" panose="020B0604020202020204" pitchFamily="34" charset="0"/>
              </a:rPr>
              <a:t>PROGRAMA PRESUPUESTAL 0068.REDUCCION DE VULNERABILIDAD Y ATENCION DE EMERGENCIAS POR DESASTRES- MINAGRI</a:t>
            </a:r>
          </a:p>
          <a:p>
            <a:pPr marL="0" indent="0">
              <a:buNone/>
            </a:pPr>
            <a:endParaRPr lang="es-PE" dirty="0"/>
          </a:p>
        </p:txBody>
      </p:sp>
    </p:spTree>
    <p:extLst>
      <p:ext uri="{BB962C8B-B14F-4D97-AF65-F5344CB8AC3E}">
        <p14:creationId xmlns:p14="http://schemas.microsoft.com/office/powerpoint/2010/main" val="3100459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4D38090-89CB-4187-9FBA-26CF5DDCB3DE}"/>
              </a:ext>
            </a:extLst>
          </p:cNvPr>
          <p:cNvSpPr/>
          <p:nvPr/>
        </p:nvSpPr>
        <p:spPr>
          <a:xfrm>
            <a:off x="1876535" y="1009129"/>
            <a:ext cx="8177273" cy="584775"/>
          </a:xfrm>
          <a:prstGeom prst="rect">
            <a:avLst/>
          </a:prstGeom>
          <a:solidFill>
            <a:schemeClr val="bg1"/>
          </a:solidFill>
        </p:spPr>
        <p:txBody>
          <a:bodyPr wrap="square">
            <a:spAutoFit/>
          </a:bodyPr>
          <a:lstStyle/>
          <a:p>
            <a:pPr algn="ctr"/>
            <a:r>
              <a:rPr lang="es-PE" sz="3200" b="1" dirty="0">
                <a:latin typeface="Arial" panose="020B0604020202020204" pitchFamily="34" charset="0"/>
                <a:cs typeface="Arial" panose="020B0604020202020204" pitchFamily="34" charset="0"/>
              </a:rPr>
              <a:t>CARACTERISTICAS DEL PP 0068</a:t>
            </a:r>
            <a:endParaRPr lang="es-PE" sz="3200" dirty="0"/>
          </a:p>
        </p:txBody>
      </p:sp>
      <p:sp>
        <p:nvSpPr>
          <p:cNvPr id="8" name="Rectángulo 7">
            <a:extLst>
              <a:ext uri="{FF2B5EF4-FFF2-40B4-BE49-F238E27FC236}">
                <a16:creationId xmlns:a16="http://schemas.microsoft.com/office/drawing/2014/main" id="{50C4AFA8-F94E-4CFF-BFA6-A111481874E4}"/>
              </a:ext>
            </a:extLst>
          </p:cNvPr>
          <p:cNvSpPr/>
          <p:nvPr/>
        </p:nvSpPr>
        <p:spPr>
          <a:xfrm>
            <a:off x="668706" y="1660766"/>
            <a:ext cx="11408275" cy="2585323"/>
          </a:xfrm>
          <a:prstGeom prst="rect">
            <a:avLst/>
          </a:prstGeom>
        </p:spPr>
        <p:txBody>
          <a:bodyPr wrap="square">
            <a:spAutoFit/>
          </a:bodyPr>
          <a:lstStyle/>
          <a:p>
            <a:pPr algn="just"/>
            <a:r>
              <a:rPr lang="es-PE" dirty="0">
                <a:solidFill>
                  <a:srgbClr val="373435"/>
                </a:solidFill>
                <a:latin typeface="OpenSans-Identity-H"/>
              </a:rPr>
              <a:t>El Programa Presupuestal 0068 Reducción de la Vulnerabilidad y Atención de Emergencias por Desastres, es un programa multisectorial con un nivel de articulación Nacional, Regional y Local cuyo ente rector es la Presidencia del Consejo de Ministros.</a:t>
            </a:r>
          </a:p>
          <a:p>
            <a:pPr algn="just"/>
            <a:endParaRPr lang="es-PE" dirty="0">
              <a:solidFill>
                <a:srgbClr val="373435"/>
              </a:solidFill>
              <a:latin typeface="OpenSans-Identity-H"/>
            </a:endParaRPr>
          </a:p>
          <a:p>
            <a:pPr algn="just"/>
            <a:r>
              <a:rPr lang="es-PE" dirty="0">
                <a:solidFill>
                  <a:srgbClr val="373435"/>
                </a:solidFill>
                <a:latin typeface="OpenSans-Identity-H"/>
              </a:rPr>
              <a:t>El MINAGRI, participan con productos y actividades en el PP 0068, los cuales </a:t>
            </a:r>
            <a:r>
              <a:rPr lang="es-PE" i="1" dirty="0">
                <a:solidFill>
                  <a:srgbClr val="373435"/>
                </a:solidFill>
                <a:latin typeface="OpenSans-Identity-H"/>
              </a:rPr>
              <a:t>orientados a reducir las vulnerabilidades del productor agrario y sus medios de vida ante peligros como: el fenómeno El Niño, Lluvias intensas, heladas, inundaciones, huaycos entre otros mediante intervenciones correctivas en un marco de prevención y reducción del riesgo; y atender las emergencias mediante la insumos agrícolas y pecuarios a los productores agrarios que sufren daños</a:t>
            </a:r>
            <a:r>
              <a:rPr lang="es-PE" dirty="0">
                <a:solidFill>
                  <a:srgbClr val="373435"/>
                </a:solidFill>
                <a:latin typeface="OpenSans-Identity-H"/>
              </a:rPr>
              <a:t>.</a:t>
            </a:r>
          </a:p>
          <a:p>
            <a:pPr algn="just"/>
            <a:endParaRPr lang="es-PE" dirty="0"/>
          </a:p>
        </p:txBody>
      </p:sp>
      <p:sp>
        <p:nvSpPr>
          <p:cNvPr id="10" name="CuadroTexto 9">
            <a:extLst>
              <a:ext uri="{FF2B5EF4-FFF2-40B4-BE49-F238E27FC236}">
                <a16:creationId xmlns:a16="http://schemas.microsoft.com/office/drawing/2014/main" id="{D79573C8-B867-455F-B587-1ACAE879F837}"/>
              </a:ext>
            </a:extLst>
          </p:cNvPr>
          <p:cNvSpPr txBox="1"/>
          <p:nvPr/>
        </p:nvSpPr>
        <p:spPr>
          <a:xfrm>
            <a:off x="763279" y="4090816"/>
            <a:ext cx="1192497" cy="369332"/>
          </a:xfrm>
          <a:prstGeom prst="rect">
            <a:avLst/>
          </a:prstGeom>
          <a:noFill/>
        </p:spPr>
        <p:txBody>
          <a:bodyPr wrap="square" rtlCol="0">
            <a:spAutoFit/>
          </a:bodyPr>
          <a:lstStyle/>
          <a:p>
            <a:r>
              <a:rPr lang="es-PE" b="1" dirty="0"/>
              <a:t>OBJETIVO</a:t>
            </a:r>
          </a:p>
        </p:txBody>
      </p:sp>
      <p:sp>
        <p:nvSpPr>
          <p:cNvPr id="12" name="Rectángulo 11">
            <a:extLst>
              <a:ext uri="{FF2B5EF4-FFF2-40B4-BE49-F238E27FC236}">
                <a16:creationId xmlns:a16="http://schemas.microsoft.com/office/drawing/2014/main" id="{6289AE2D-BCED-4723-9646-C3DF2E6828F7}"/>
              </a:ext>
            </a:extLst>
          </p:cNvPr>
          <p:cNvSpPr/>
          <p:nvPr/>
        </p:nvSpPr>
        <p:spPr>
          <a:xfrm>
            <a:off x="603521" y="4648542"/>
            <a:ext cx="8764766" cy="1200329"/>
          </a:xfrm>
          <a:prstGeom prst="rect">
            <a:avLst/>
          </a:prstGeom>
        </p:spPr>
        <p:txBody>
          <a:bodyPr wrap="square">
            <a:spAutoFit/>
          </a:bodyPr>
          <a:lstStyle/>
          <a:p>
            <a:pPr marL="285750" indent="-285750">
              <a:buFont typeface="Arial" panose="020B0604020202020204" pitchFamily="34" charset="0"/>
              <a:buChar char="•"/>
            </a:pPr>
            <a:r>
              <a:rPr lang="es-PE" dirty="0">
                <a:solidFill>
                  <a:srgbClr val="373435"/>
                </a:solidFill>
                <a:latin typeface="OpenSans-Identity-H"/>
              </a:rPr>
              <a:t>Reducir el riesgo de los productores agrarios y sus medios de vida</a:t>
            </a:r>
          </a:p>
          <a:p>
            <a:pPr marL="285750" indent="-285750">
              <a:buFont typeface="Arial" panose="020B0604020202020204" pitchFamily="34" charset="0"/>
              <a:buChar char="•"/>
            </a:pPr>
            <a:r>
              <a:rPr lang="es-PE" dirty="0">
                <a:solidFill>
                  <a:srgbClr val="373435"/>
                </a:solidFill>
                <a:latin typeface="OpenSans-Identity-H"/>
              </a:rPr>
              <a:t>Incrementar las capacidades para la preparación y respuestas frente a emergencias y desastres</a:t>
            </a:r>
            <a:r>
              <a:rPr lang="es-PE" dirty="0"/>
              <a:t> </a:t>
            </a:r>
            <a:br>
              <a:rPr lang="es-PE" dirty="0"/>
            </a:br>
            <a:endParaRPr lang="es-PE" dirty="0"/>
          </a:p>
        </p:txBody>
      </p:sp>
    </p:spTree>
    <p:extLst>
      <p:ext uri="{BB962C8B-B14F-4D97-AF65-F5344CB8AC3E}">
        <p14:creationId xmlns:p14="http://schemas.microsoft.com/office/powerpoint/2010/main" val="1309068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3CBA8D7-353F-42C1-861E-8155AF8C5CEC}"/>
              </a:ext>
            </a:extLst>
          </p:cNvPr>
          <p:cNvSpPr>
            <a:spLocks noGrp="1"/>
          </p:cNvSpPr>
          <p:nvPr>
            <p:ph type="title"/>
          </p:nvPr>
        </p:nvSpPr>
        <p:spPr>
          <a:xfrm>
            <a:off x="838200" y="767751"/>
            <a:ext cx="10515600" cy="922937"/>
          </a:xfrm>
        </p:spPr>
        <p:txBody>
          <a:bodyPr>
            <a:normAutofit/>
          </a:bodyPr>
          <a:lstStyle/>
          <a:p>
            <a:pPr algn="ctr"/>
            <a:r>
              <a:rPr lang="es-ES" sz="3600" b="1" u="sng" dirty="0">
                <a:latin typeface="+mn-lt"/>
                <a:ea typeface="+mn-ea"/>
                <a:cs typeface="+mn-cs"/>
              </a:rPr>
              <a:t>ACTIVIDADES DE EMERGENCIA EN EL PP 0068</a:t>
            </a:r>
            <a:endParaRPr lang="es-PE" sz="3600" dirty="0"/>
          </a:p>
        </p:txBody>
      </p:sp>
      <p:graphicFrame>
        <p:nvGraphicFramePr>
          <p:cNvPr id="8" name="Tabla 7">
            <a:extLst>
              <a:ext uri="{FF2B5EF4-FFF2-40B4-BE49-F238E27FC236}">
                <a16:creationId xmlns:a16="http://schemas.microsoft.com/office/drawing/2014/main" id="{577A6881-596B-4E47-96A8-E3023F9410B4}"/>
              </a:ext>
            </a:extLst>
          </p:cNvPr>
          <p:cNvGraphicFramePr>
            <a:graphicFrameLocks noGrp="1"/>
          </p:cNvGraphicFramePr>
          <p:nvPr>
            <p:extLst>
              <p:ext uri="{D42A27DB-BD31-4B8C-83A1-F6EECF244321}">
                <p14:modId xmlns:p14="http://schemas.microsoft.com/office/powerpoint/2010/main" val="1547026079"/>
              </p:ext>
            </p:extLst>
          </p:nvPr>
        </p:nvGraphicFramePr>
        <p:xfrm>
          <a:off x="2709354" y="1817011"/>
          <a:ext cx="7064373" cy="2185645"/>
        </p:xfrm>
        <a:graphic>
          <a:graphicData uri="http://schemas.openxmlformats.org/drawingml/2006/table">
            <a:tbl>
              <a:tblPr/>
              <a:tblGrid>
                <a:gridCol w="1812326">
                  <a:extLst>
                    <a:ext uri="{9D8B030D-6E8A-4147-A177-3AD203B41FA5}">
                      <a16:colId xmlns:a16="http://schemas.microsoft.com/office/drawing/2014/main" val="2366093811"/>
                    </a:ext>
                  </a:extLst>
                </a:gridCol>
                <a:gridCol w="5252047">
                  <a:extLst>
                    <a:ext uri="{9D8B030D-6E8A-4147-A177-3AD203B41FA5}">
                      <a16:colId xmlns:a16="http://schemas.microsoft.com/office/drawing/2014/main" val="1018415668"/>
                    </a:ext>
                  </a:extLst>
                </a:gridCol>
              </a:tblGrid>
              <a:tr h="437129">
                <a:tc>
                  <a:txBody>
                    <a:bodyPr/>
                    <a:lstStyle/>
                    <a:p>
                      <a:r>
                        <a:rPr lang="es-PE" sz="900" b="0" i="0">
                          <a:solidFill>
                            <a:srgbClr val="000000"/>
                          </a:solidFill>
                          <a:effectLst/>
                          <a:latin typeface="ArialMT"/>
                        </a:rPr>
                        <a:t>Denominación del</a:t>
                      </a:r>
                      <a:br>
                        <a:rPr lang="es-PE" sz="900" b="0" i="0">
                          <a:solidFill>
                            <a:srgbClr val="000000"/>
                          </a:solidFill>
                          <a:effectLst/>
                          <a:latin typeface="ArialMT"/>
                        </a:rPr>
                      </a:br>
                      <a:r>
                        <a:rPr lang="es-PE" sz="900" b="0" i="0">
                          <a:solidFill>
                            <a:srgbClr val="000000"/>
                          </a:solidFill>
                          <a:effectLst/>
                          <a:latin typeface="ArialMT"/>
                        </a:rPr>
                        <a:t>Producto</a:t>
                      </a:r>
                      <a:endParaRPr lang="es-PE">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s-PE" sz="900" b="0" i="0">
                          <a:solidFill>
                            <a:srgbClr val="000000"/>
                          </a:solidFill>
                          <a:effectLst/>
                          <a:latin typeface="ArialMT"/>
                        </a:rPr>
                        <a:t>3000001. ACCIONES COMUNES</a:t>
                      </a:r>
                      <a:endParaRPr lang="es-PE">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4085307"/>
                  </a:ext>
                </a:extLst>
              </a:tr>
              <a:tr h="437129">
                <a:tc>
                  <a:txBody>
                    <a:bodyPr/>
                    <a:lstStyle/>
                    <a:p>
                      <a:r>
                        <a:rPr lang="es-PE" sz="900" b="0" i="0">
                          <a:solidFill>
                            <a:srgbClr val="000000"/>
                          </a:solidFill>
                          <a:effectLst/>
                          <a:latin typeface="ArialMT"/>
                        </a:rPr>
                        <a:t>Actividad 1 </a:t>
                      </a:r>
                      <a:endParaRPr lang="es-PE">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s-PE" sz="900" b="0" i="0">
                          <a:solidFill>
                            <a:srgbClr val="000000"/>
                          </a:solidFill>
                          <a:effectLst/>
                          <a:latin typeface="ArialMT"/>
                        </a:rPr>
                        <a:t>5004280. Desarrollo de instrumentos estratégicos para la gestion del riesgo y</a:t>
                      </a:r>
                      <a:br>
                        <a:rPr lang="es-PE" sz="900" b="0" i="0">
                          <a:solidFill>
                            <a:srgbClr val="000000"/>
                          </a:solidFill>
                          <a:effectLst/>
                          <a:latin typeface="ArialMT"/>
                        </a:rPr>
                      </a:br>
                      <a:r>
                        <a:rPr lang="es-PE" sz="900" b="0" i="0">
                          <a:solidFill>
                            <a:srgbClr val="000000"/>
                          </a:solidFill>
                          <a:effectLst/>
                          <a:latin typeface="ArialMT"/>
                        </a:rPr>
                        <a:t>la continuidad operativa ante desastres</a:t>
                      </a:r>
                      <a:endParaRPr lang="es-PE">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6174775"/>
                  </a:ext>
                </a:extLst>
              </a:tr>
              <a:tr h="437129">
                <a:tc>
                  <a:txBody>
                    <a:bodyPr/>
                    <a:lstStyle/>
                    <a:p>
                      <a:r>
                        <a:rPr lang="es-PE" sz="900" b="0" i="0">
                          <a:solidFill>
                            <a:srgbClr val="000000"/>
                          </a:solidFill>
                          <a:effectLst/>
                          <a:latin typeface="ArialMT"/>
                        </a:rPr>
                        <a:t>Actividad 2 </a:t>
                      </a:r>
                      <a:endParaRPr lang="es-PE">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s-PE" sz="900" b="0" i="0" dirty="0">
                          <a:solidFill>
                            <a:srgbClr val="000000"/>
                          </a:solidFill>
                          <a:effectLst/>
                          <a:latin typeface="ArialMT"/>
                        </a:rPr>
                        <a:t>5005609.Asistencia técnica y acompañamiento en gestión del riesgo de</a:t>
                      </a:r>
                      <a:br>
                        <a:rPr lang="es-PE" sz="900" b="0" i="0" dirty="0">
                          <a:solidFill>
                            <a:srgbClr val="000000"/>
                          </a:solidFill>
                          <a:effectLst/>
                          <a:latin typeface="ArialMT"/>
                        </a:rPr>
                      </a:br>
                      <a:r>
                        <a:rPr lang="es-PE" sz="900" b="0" i="0" dirty="0">
                          <a:solidFill>
                            <a:srgbClr val="000000"/>
                          </a:solidFill>
                          <a:effectLst/>
                          <a:latin typeface="ArialMT"/>
                        </a:rPr>
                        <a:t>desastres</a:t>
                      </a:r>
                      <a:endParaRPr lang="es-PE" dirty="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5909481"/>
                  </a:ext>
                </a:extLst>
              </a:tr>
              <a:tr h="437129">
                <a:tc>
                  <a:txBody>
                    <a:bodyPr/>
                    <a:lstStyle/>
                    <a:p>
                      <a:r>
                        <a:rPr lang="es-PE" sz="900" b="0" i="0">
                          <a:solidFill>
                            <a:srgbClr val="000000"/>
                          </a:solidFill>
                          <a:effectLst/>
                          <a:latin typeface="ArialMT"/>
                        </a:rPr>
                        <a:t>Actividad 3 </a:t>
                      </a:r>
                      <a:endParaRPr lang="es-PE">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s-PE" sz="900" b="0" i="0" dirty="0">
                          <a:solidFill>
                            <a:srgbClr val="000000"/>
                          </a:solidFill>
                          <a:effectLst/>
                          <a:latin typeface="ArialMT"/>
                        </a:rPr>
                        <a:t>5004279.Monitoreo, supervisión y evaluación de productos y actividades en</a:t>
                      </a:r>
                      <a:br>
                        <a:rPr lang="es-PE" sz="900" b="0" i="0" dirty="0">
                          <a:solidFill>
                            <a:srgbClr val="000000"/>
                          </a:solidFill>
                          <a:effectLst/>
                          <a:latin typeface="ArialMT"/>
                        </a:rPr>
                      </a:br>
                      <a:r>
                        <a:rPr lang="es-PE" sz="900" b="0" i="0" dirty="0">
                          <a:solidFill>
                            <a:srgbClr val="000000"/>
                          </a:solidFill>
                          <a:effectLst/>
                          <a:latin typeface="ArialMT"/>
                        </a:rPr>
                        <a:t>gestión de riesgo de desastres</a:t>
                      </a:r>
                      <a:endParaRPr lang="es-PE" dirty="0">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423367"/>
                  </a:ext>
                </a:extLst>
              </a:tr>
              <a:tr h="437129">
                <a:tc>
                  <a:txBody>
                    <a:bodyPr/>
                    <a:lstStyle/>
                    <a:p>
                      <a:r>
                        <a:rPr lang="es-PE" b="1" dirty="0">
                          <a:solidFill>
                            <a:srgbClr val="00B050"/>
                          </a:solidFill>
                        </a:rPr>
                        <a:t>Actividad 4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r>
                        <a:rPr lang="es-PE" b="1" dirty="0">
                          <a:solidFill>
                            <a:srgbClr val="00B050"/>
                          </a:solidFill>
                        </a:rPr>
                        <a:t>5006144. Atención de actividades de emergencia</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4263220"/>
                  </a:ext>
                </a:extLst>
              </a:tr>
            </a:tbl>
          </a:graphicData>
        </a:graphic>
      </p:graphicFrame>
      <p:sp>
        <p:nvSpPr>
          <p:cNvPr id="12" name="CuadroTexto 11">
            <a:extLst>
              <a:ext uri="{FF2B5EF4-FFF2-40B4-BE49-F238E27FC236}">
                <a16:creationId xmlns:a16="http://schemas.microsoft.com/office/drawing/2014/main" id="{4A9325F7-B235-445E-B73C-BC7CA4165DE2}"/>
              </a:ext>
            </a:extLst>
          </p:cNvPr>
          <p:cNvSpPr txBox="1"/>
          <p:nvPr/>
        </p:nvSpPr>
        <p:spPr>
          <a:xfrm>
            <a:off x="1923471" y="4220963"/>
            <a:ext cx="8454106" cy="1323439"/>
          </a:xfrm>
          <a:prstGeom prst="rect">
            <a:avLst/>
          </a:prstGeom>
          <a:noFill/>
        </p:spPr>
        <p:txBody>
          <a:bodyPr wrap="square" rtlCol="0">
            <a:spAutoFit/>
          </a:bodyPr>
          <a:lstStyle/>
          <a:p>
            <a:pPr algn="just"/>
            <a:r>
              <a:rPr lang="es-ES" sz="2000" dirty="0">
                <a:solidFill>
                  <a:srgbClr val="000000"/>
                </a:solidFill>
                <a:latin typeface="Arial Narrow" panose="020B0606020202030204" pitchFamily="34" charset="0"/>
              </a:rPr>
              <a:t>Las actividades son para la atención inmediata y rehabilitación de la población y los servicios públicos, principalmente en zonas declaradas en estado de emergencia.</a:t>
            </a:r>
          </a:p>
          <a:p>
            <a:pPr algn="just"/>
            <a:endParaRPr lang="es-ES" sz="2000" b="1" u="sng" dirty="0">
              <a:solidFill>
                <a:srgbClr val="000000"/>
              </a:solidFill>
              <a:latin typeface="Arial Narrow" panose="020B0606020202030204" pitchFamily="34" charset="0"/>
              <a:ea typeface="Times New Roman" panose="02020603050405020304" pitchFamily="18" charset="0"/>
            </a:endParaRPr>
          </a:p>
          <a:p>
            <a:pPr algn="just"/>
            <a:r>
              <a:rPr lang="es-ES" sz="2000" dirty="0">
                <a:solidFill>
                  <a:srgbClr val="000000"/>
                </a:solidFill>
                <a:latin typeface="Arial Narrow" panose="020B0606020202030204" pitchFamily="34" charset="0"/>
                <a:ea typeface="Times New Roman" panose="02020603050405020304" pitchFamily="18" charset="0"/>
              </a:rPr>
              <a:t>La actividad de emergencia </a:t>
            </a:r>
            <a:r>
              <a:rPr lang="es-ES" sz="2000" b="1" u="sng" dirty="0">
                <a:solidFill>
                  <a:srgbClr val="000000"/>
                </a:solidFill>
                <a:latin typeface="Arial Narrow" panose="020B0606020202030204" pitchFamily="34" charset="0"/>
                <a:ea typeface="Times New Roman" panose="02020603050405020304" pitchFamily="18" charset="0"/>
              </a:rPr>
              <a:t>no</a:t>
            </a:r>
            <a:r>
              <a:rPr lang="es-ES" sz="2000" dirty="0">
                <a:solidFill>
                  <a:srgbClr val="000000"/>
                </a:solidFill>
                <a:latin typeface="Arial Narrow" panose="020B0606020202030204" pitchFamily="34" charset="0"/>
                <a:ea typeface="Times New Roman" panose="02020603050405020304" pitchFamily="18" charset="0"/>
              </a:rPr>
              <a:t> se programa desde el PIA de la entidad.</a:t>
            </a:r>
            <a:endParaRPr lang="es-PE" sz="3000" dirty="0"/>
          </a:p>
        </p:txBody>
      </p:sp>
    </p:spTree>
    <p:extLst>
      <p:ext uri="{BB962C8B-B14F-4D97-AF65-F5344CB8AC3E}">
        <p14:creationId xmlns:p14="http://schemas.microsoft.com/office/powerpoint/2010/main" val="3104379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5A8A46A-EA21-43A1-A356-64F6948E9704}"/>
              </a:ext>
            </a:extLst>
          </p:cNvPr>
          <p:cNvSpPr/>
          <p:nvPr/>
        </p:nvSpPr>
        <p:spPr>
          <a:xfrm>
            <a:off x="2351585" y="805435"/>
            <a:ext cx="7863116" cy="646331"/>
          </a:xfrm>
          <a:prstGeom prst="rect">
            <a:avLst/>
          </a:prstGeom>
        </p:spPr>
        <p:txBody>
          <a:bodyPr wrap="square">
            <a:spAutoFit/>
          </a:bodyPr>
          <a:lstStyle/>
          <a:p>
            <a:r>
              <a:rPr lang="es-ES" b="1" u="sng" dirty="0"/>
              <a:t>ACTIVIDAD DE EMERGENCIA CON MODELOS OPERACIONALES DEL PP 0068 </a:t>
            </a:r>
          </a:p>
          <a:p>
            <a:endParaRPr lang="es-PE" dirty="0"/>
          </a:p>
        </p:txBody>
      </p:sp>
      <p:sp>
        <p:nvSpPr>
          <p:cNvPr id="6" name="Rectángulo 5">
            <a:extLst>
              <a:ext uri="{FF2B5EF4-FFF2-40B4-BE49-F238E27FC236}">
                <a16:creationId xmlns:a16="http://schemas.microsoft.com/office/drawing/2014/main" id="{97313CD3-8C63-4B27-89D2-79B068318BEA}"/>
              </a:ext>
            </a:extLst>
          </p:cNvPr>
          <p:cNvSpPr/>
          <p:nvPr/>
        </p:nvSpPr>
        <p:spPr>
          <a:xfrm>
            <a:off x="1250831" y="1331212"/>
            <a:ext cx="9394166" cy="307777"/>
          </a:xfrm>
          <a:prstGeom prst="rect">
            <a:avLst/>
          </a:prstGeom>
        </p:spPr>
        <p:txBody>
          <a:bodyPr wrap="square">
            <a:spAutoFit/>
          </a:bodyPr>
          <a:lstStyle/>
          <a:p>
            <a:r>
              <a:rPr lang="es-PE" sz="1400" b="1" dirty="0">
                <a:solidFill>
                  <a:srgbClr val="000000"/>
                </a:solidFill>
                <a:latin typeface="Arial-BoldMT"/>
              </a:rPr>
              <a:t>0180110. ADQUISICION Y ENTREGA DE INSUMOS PARA LA ASISTENCIA EN SITUACION DE  EMERGENCIA</a:t>
            </a:r>
            <a:endParaRPr lang="es-PE" sz="1400" dirty="0"/>
          </a:p>
        </p:txBody>
      </p:sp>
      <p:sp>
        <p:nvSpPr>
          <p:cNvPr id="8" name="Rectángulo 7">
            <a:extLst>
              <a:ext uri="{FF2B5EF4-FFF2-40B4-BE49-F238E27FC236}">
                <a16:creationId xmlns:a16="http://schemas.microsoft.com/office/drawing/2014/main" id="{B96C4EA8-FE70-4B09-A58F-E7088E5460AB}"/>
              </a:ext>
            </a:extLst>
          </p:cNvPr>
          <p:cNvSpPr/>
          <p:nvPr/>
        </p:nvSpPr>
        <p:spPr>
          <a:xfrm>
            <a:off x="564004" y="1625915"/>
            <a:ext cx="11280064" cy="4208396"/>
          </a:xfrm>
          <a:prstGeom prst="rect">
            <a:avLst/>
          </a:prstGeom>
        </p:spPr>
        <p:txBody>
          <a:bodyPr wrap="square">
            <a:spAutoFit/>
          </a:bodyPr>
          <a:lstStyle/>
          <a:p>
            <a:pPr>
              <a:lnSpc>
                <a:spcPct val="107000"/>
              </a:lnSpc>
              <a:spcAft>
                <a:spcPts val="800"/>
              </a:spcAft>
            </a:pPr>
            <a:r>
              <a:rPr lang="es-PE" sz="1100" b="1" i="1" dirty="0">
                <a:solidFill>
                  <a:srgbClr val="000000"/>
                </a:solidFill>
                <a:latin typeface="Arial-BoldMT"/>
                <a:ea typeface="Times New Roman" panose="02020603050405020304" pitchFamily="18" charset="0"/>
                <a:cs typeface="Times New Roman" panose="02020603050405020304" pitchFamily="18" charset="0"/>
              </a:rPr>
              <a:t>AGRARIO</a:t>
            </a:r>
            <a:br>
              <a:rPr lang="es-PE" sz="1050" b="1" dirty="0">
                <a:solidFill>
                  <a:srgbClr val="000000"/>
                </a:solidFill>
                <a:latin typeface="Arial-BoldMT"/>
                <a:ea typeface="Times New Roman" panose="02020603050405020304" pitchFamily="18" charset="0"/>
                <a:cs typeface="Times New Roman" panose="02020603050405020304" pitchFamily="18" charset="0"/>
              </a:rPr>
            </a:br>
            <a:r>
              <a:rPr lang="es-PE" sz="1050" b="1" dirty="0">
                <a:solidFill>
                  <a:srgbClr val="000000"/>
                </a:solidFill>
                <a:latin typeface="Arial-BoldMT"/>
                <a:ea typeface="Times New Roman" panose="02020603050405020304" pitchFamily="18" charset="0"/>
                <a:cs typeface="Times New Roman" panose="02020603050405020304" pitchFamily="18" charset="0"/>
              </a:rPr>
              <a:t>1.- Adquisición y entrega de Herramientas (Palas, carretillas, picos, combas, barretas, machetes)</a:t>
            </a:r>
          </a:p>
          <a:p>
            <a:pPr>
              <a:lnSpc>
                <a:spcPct val="107000"/>
              </a:lnSpc>
              <a:spcAft>
                <a:spcPts val="800"/>
              </a:spcAft>
            </a:pPr>
            <a:br>
              <a:rPr lang="es-PE" sz="1050" b="1" dirty="0">
                <a:solidFill>
                  <a:srgbClr val="000000"/>
                </a:solidFill>
                <a:latin typeface="Arial-BoldMT"/>
                <a:ea typeface="Times New Roman" panose="02020603050405020304" pitchFamily="18" charset="0"/>
                <a:cs typeface="Times New Roman" panose="02020603050405020304" pitchFamily="18" charset="0"/>
              </a:rPr>
            </a:br>
            <a:r>
              <a:rPr lang="es-PE" sz="1050" dirty="0">
                <a:solidFill>
                  <a:srgbClr val="000000"/>
                </a:solidFill>
                <a:latin typeface="ArialMT"/>
                <a:ea typeface="Times New Roman" panose="02020603050405020304" pitchFamily="18" charset="0"/>
                <a:cs typeface="Times New Roman" panose="02020603050405020304" pitchFamily="18" charset="0"/>
              </a:rPr>
              <a:t>Dotar a la población afectada de herramientas que contribuyan a la remoción de materiales producto de deslizamientos, inundaciones o anegamientos en sus parcelas.</a:t>
            </a:r>
          </a:p>
          <a:p>
            <a:pPr>
              <a:lnSpc>
                <a:spcPct val="107000"/>
              </a:lnSpc>
              <a:spcAft>
                <a:spcPts val="800"/>
              </a:spcAft>
            </a:pPr>
            <a:br>
              <a:rPr lang="es-PE" sz="1050" dirty="0">
                <a:solidFill>
                  <a:srgbClr val="000000"/>
                </a:solidFill>
                <a:latin typeface="ArialMT"/>
                <a:ea typeface="Times New Roman" panose="02020603050405020304" pitchFamily="18" charset="0"/>
                <a:cs typeface="Times New Roman" panose="02020603050405020304" pitchFamily="18" charset="0"/>
              </a:rPr>
            </a:br>
            <a:r>
              <a:rPr lang="es-PE" sz="1050" b="1" dirty="0">
                <a:solidFill>
                  <a:srgbClr val="000000"/>
                </a:solidFill>
                <a:latin typeface="Arial-BoldMT"/>
                <a:ea typeface="Times New Roman" panose="02020603050405020304" pitchFamily="18" charset="0"/>
                <a:cs typeface="Times New Roman" panose="02020603050405020304" pitchFamily="18" charset="0"/>
              </a:rPr>
              <a:t>2.- Adquisición y entrega de Equipos Agrícolas (Mochila Fumigadora)</a:t>
            </a:r>
          </a:p>
          <a:p>
            <a:pPr>
              <a:lnSpc>
                <a:spcPct val="107000"/>
              </a:lnSpc>
              <a:spcAft>
                <a:spcPts val="800"/>
              </a:spcAft>
            </a:pPr>
            <a:br>
              <a:rPr lang="es-PE" sz="1050" b="1" dirty="0">
                <a:solidFill>
                  <a:srgbClr val="000000"/>
                </a:solidFill>
                <a:latin typeface="Arial-BoldMT"/>
                <a:ea typeface="Times New Roman" panose="02020603050405020304" pitchFamily="18" charset="0"/>
                <a:cs typeface="Times New Roman" panose="02020603050405020304" pitchFamily="18" charset="0"/>
              </a:rPr>
            </a:br>
            <a:r>
              <a:rPr lang="es-PE" sz="1050" dirty="0">
                <a:solidFill>
                  <a:srgbClr val="000000"/>
                </a:solidFill>
                <a:latin typeface="ArialMT"/>
                <a:ea typeface="Times New Roman" panose="02020603050405020304" pitchFamily="18" charset="0"/>
                <a:cs typeface="Times New Roman" panose="02020603050405020304" pitchFamily="18" charset="0"/>
              </a:rPr>
              <a:t>Dotar a los agricultores con equipos que faciliten la aplicación de los abonos foliares y fungicidas a los cultivos afectados por las heladas, granizo o plagas y enfermedades.</a:t>
            </a:r>
          </a:p>
          <a:p>
            <a:pPr>
              <a:lnSpc>
                <a:spcPct val="107000"/>
              </a:lnSpc>
              <a:spcAft>
                <a:spcPts val="800"/>
              </a:spcAft>
            </a:pPr>
            <a:br>
              <a:rPr lang="es-PE" sz="1050" dirty="0">
                <a:solidFill>
                  <a:srgbClr val="000000"/>
                </a:solidFill>
                <a:latin typeface="ArialMT"/>
                <a:ea typeface="Times New Roman" panose="02020603050405020304" pitchFamily="18" charset="0"/>
                <a:cs typeface="Times New Roman" panose="02020603050405020304" pitchFamily="18" charset="0"/>
              </a:rPr>
            </a:br>
            <a:r>
              <a:rPr lang="es-PE" sz="1050" b="1" dirty="0">
                <a:solidFill>
                  <a:srgbClr val="000000"/>
                </a:solidFill>
                <a:latin typeface="Arial-BoldMT"/>
                <a:ea typeface="Times New Roman" panose="02020603050405020304" pitchFamily="18" charset="0"/>
                <a:cs typeface="Times New Roman" panose="02020603050405020304" pitchFamily="18" charset="0"/>
              </a:rPr>
              <a:t>3.- Adquisición y entrega de Insumos Agrícolas (Abono foliar, </a:t>
            </a:r>
            <a:r>
              <a:rPr lang="es-PE" sz="1050" b="1" dirty="0" err="1">
                <a:solidFill>
                  <a:srgbClr val="000000"/>
                </a:solidFill>
                <a:latin typeface="Arial-BoldMT"/>
                <a:ea typeface="Times New Roman" panose="02020603050405020304" pitchFamily="18" charset="0"/>
                <a:cs typeface="Times New Roman" panose="02020603050405020304" pitchFamily="18" charset="0"/>
              </a:rPr>
              <a:t>bioestimulantes</a:t>
            </a:r>
            <a:r>
              <a:rPr lang="es-PE" sz="1050" b="1" dirty="0">
                <a:solidFill>
                  <a:srgbClr val="000000"/>
                </a:solidFill>
                <a:latin typeface="Arial-BoldMT"/>
                <a:ea typeface="Times New Roman" panose="02020603050405020304" pitchFamily="18" charset="0"/>
                <a:cs typeface="Times New Roman" panose="02020603050405020304" pitchFamily="18" charset="0"/>
              </a:rPr>
              <a:t> foliar, pesticidas, adherente)</a:t>
            </a:r>
          </a:p>
          <a:p>
            <a:pPr>
              <a:lnSpc>
                <a:spcPct val="107000"/>
              </a:lnSpc>
              <a:spcAft>
                <a:spcPts val="800"/>
              </a:spcAft>
            </a:pPr>
            <a:br>
              <a:rPr lang="es-PE" sz="1050" b="1" dirty="0">
                <a:solidFill>
                  <a:srgbClr val="000000"/>
                </a:solidFill>
                <a:latin typeface="Arial-BoldMT"/>
                <a:ea typeface="Times New Roman" panose="02020603050405020304" pitchFamily="18" charset="0"/>
                <a:cs typeface="Times New Roman" panose="02020603050405020304" pitchFamily="18" charset="0"/>
              </a:rPr>
            </a:br>
            <a:r>
              <a:rPr lang="es-PE" sz="1050" dirty="0">
                <a:solidFill>
                  <a:srgbClr val="000000"/>
                </a:solidFill>
                <a:latin typeface="ArialMT"/>
                <a:ea typeface="Times New Roman" panose="02020603050405020304" pitchFamily="18" charset="0"/>
                <a:cs typeface="Times New Roman" panose="02020603050405020304" pitchFamily="18" charset="0"/>
              </a:rPr>
              <a:t>Dotar de abono foliar que contribuya a la recuperación nutricional de los cultivos afectados por las condiciones climáticas adversas, así como dotar de pesticidas permitidos ambientalmente, que mitiguen la afectación que se acentúa durante y después de suscitado el fenómeno climático adverso.</a:t>
            </a:r>
            <a:endParaRPr lang="es-PE"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sz="1050" b="1" dirty="0">
                <a:solidFill>
                  <a:srgbClr val="000000"/>
                </a:solidFill>
                <a:latin typeface="Arial-BoldMT"/>
                <a:ea typeface="Times New Roman" panose="02020603050405020304" pitchFamily="18" charset="0"/>
                <a:cs typeface="Times New Roman" panose="02020603050405020304" pitchFamily="18" charset="0"/>
              </a:rPr>
              <a:t>4.- Adquisición y entrega de insumos para producción de “Forraje Verde Hidropónico”</a:t>
            </a:r>
            <a:endParaRPr lang="es-PE" sz="1050" dirty="0">
              <a:latin typeface="Calibri" panose="020F0502020204030204" pitchFamily="34" charset="0"/>
              <a:ea typeface="Calibri" panose="020F0502020204030204" pitchFamily="34" charset="0"/>
              <a:cs typeface="Times New Roman" panose="02020603050405020304" pitchFamily="18" charset="0"/>
            </a:endParaRPr>
          </a:p>
          <a:p>
            <a:r>
              <a:rPr lang="es-PE" sz="1050" dirty="0">
                <a:solidFill>
                  <a:srgbClr val="000000"/>
                </a:solidFill>
                <a:latin typeface="ArialMT"/>
                <a:ea typeface="Times New Roman" panose="02020603050405020304" pitchFamily="18" charset="0"/>
                <a:cs typeface="Times New Roman" panose="02020603050405020304" pitchFamily="18" charset="0"/>
              </a:rPr>
              <a:t>Consiste en la dotación de semillas forrajeras y bandejas para hidroponía, así como la asistencia técnica por personal especializado</a:t>
            </a:r>
          </a:p>
          <a:p>
            <a:br>
              <a:rPr lang="es-PE" sz="1050" dirty="0">
                <a:solidFill>
                  <a:srgbClr val="000000"/>
                </a:solidFill>
                <a:latin typeface="ArialMT"/>
                <a:ea typeface="Times New Roman" panose="02020603050405020304" pitchFamily="18" charset="0"/>
                <a:cs typeface="Times New Roman" panose="02020603050405020304" pitchFamily="18" charset="0"/>
              </a:rPr>
            </a:br>
            <a:r>
              <a:rPr lang="es-PE" sz="1050" b="1" dirty="0">
                <a:solidFill>
                  <a:srgbClr val="000000"/>
                </a:solidFill>
                <a:latin typeface="Arial-BoldMT"/>
                <a:ea typeface="Times New Roman" panose="02020603050405020304" pitchFamily="18" charset="0"/>
                <a:cs typeface="Times New Roman" panose="02020603050405020304" pitchFamily="18" charset="0"/>
              </a:rPr>
              <a:t>5.- Adquisición y entrega de materiales de conducción de agua (Tubos PVC)</a:t>
            </a:r>
          </a:p>
          <a:p>
            <a:br>
              <a:rPr lang="es-PE" sz="1050" b="1" dirty="0">
                <a:solidFill>
                  <a:srgbClr val="000000"/>
                </a:solidFill>
                <a:latin typeface="Arial-BoldMT"/>
                <a:ea typeface="Times New Roman" panose="02020603050405020304" pitchFamily="18" charset="0"/>
                <a:cs typeface="Times New Roman" panose="02020603050405020304" pitchFamily="18" charset="0"/>
              </a:rPr>
            </a:br>
            <a:r>
              <a:rPr lang="es-PE" sz="1050" dirty="0">
                <a:solidFill>
                  <a:srgbClr val="000000"/>
                </a:solidFill>
                <a:latin typeface="ArialMT"/>
                <a:ea typeface="Times New Roman" panose="02020603050405020304" pitchFamily="18" charset="0"/>
                <a:cs typeface="Times New Roman" panose="02020603050405020304" pitchFamily="18" charset="0"/>
              </a:rPr>
              <a:t>Dotar tubería de diversos diámetros para zonas donde se produce afectación de canales rústicos a causa de los deslizamientos </a:t>
            </a:r>
          </a:p>
          <a:p>
            <a:r>
              <a:rPr lang="es-PE" sz="1050" dirty="0">
                <a:solidFill>
                  <a:srgbClr val="000000"/>
                </a:solidFill>
                <a:latin typeface="ArialMT"/>
                <a:ea typeface="Times New Roman" panose="02020603050405020304" pitchFamily="18" charset="0"/>
                <a:cs typeface="Times New Roman" panose="02020603050405020304" pitchFamily="18" charset="0"/>
              </a:rPr>
              <a:t>o pérdida de parte del canal, no incluye mano de obra.</a:t>
            </a:r>
            <a:endParaRPr lang="es-PE" sz="1050" dirty="0"/>
          </a:p>
        </p:txBody>
      </p:sp>
    </p:spTree>
    <p:extLst>
      <p:ext uri="{BB962C8B-B14F-4D97-AF65-F5344CB8AC3E}">
        <p14:creationId xmlns:p14="http://schemas.microsoft.com/office/powerpoint/2010/main" val="42142742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648</TotalTime>
  <Words>1438</Words>
  <Application>Microsoft Office PowerPoint</Application>
  <PresentationFormat>Panorámica</PresentationFormat>
  <Paragraphs>86</Paragraphs>
  <Slides>18</Slides>
  <Notes>0</Notes>
  <HiddenSlides>0</HiddenSlides>
  <MMClips>0</MMClips>
  <ScaleCrop>false</ScaleCrop>
  <HeadingPairs>
    <vt:vector size="8" baseType="variant">
      <vt:variant>
        <vt:lpstr>Fuentes usadas</vt:lpstr>
      </vt:variant>
      <vt:variant>
        <vt:i4>7</vt:i4>
      </vt:variant>
      <vt:variant>
        <vt:lpstr>Tema</vt:lpstr>
      </vt:variant>
      <vt:variant>
        <vt:i4>1</vt:i4>
      </vt:variant>
      <vt:variant>
        <vt:lpstr>Servidores OLE incrustados</vt:lpstr>
      </vt:variant>
      <vt:variant>
        <vt:i4>1</vt:i4>
      </vt:variant>
      <vt:variant>
        <vt:lpstr>Títulos de diapositiva</vt:lpstr>
      </vt:variant>
      <vt:variant>
        <vt:i4>18</vt:i4>
      </vt:variant>
    </vt:vector>
  </HeadingPairs>
  <TitlesOfParts>
    <vt:vector size="27" baseType="lpstr">
      <vt:lpstr>Arial</vt:lpstr>
      <vt:lpstr>Arial Narrow</vt:lpstr>
      <vt:lpstr>Arial-BoldMT</vt:lpstr>
      <vt:lpstr>ArialMT</vt:lpstr>
      <vt:lpstr>Calibri</vt:lpstr>
      <vt:lpstr>Calibri Light</vt:lpstr>
      <vt:lpstr>OpenSans-Identity-H</vt:lpstr>
      <vt:lpstr>Tema de Office</vt:lpstr>
      <vt:lpstr>Worksheet</vt:lpstr>
      <vt:lpstr>Mecanismos Alternativos de Producción de Agua en el Contexto de Déficit de Lluvias en la Costa y Sierra Norte del Perú.</vt:lpstr>
      <vt:lpstr>Presentación de PowerPoint</vt:lpstr>
      <vt:lpstr>Presentación de PowerPoint</vt:lpstr>
      <vt:lpstr>Presentación de PowerPoint</vt:lpstr>
      <vt:lpstr>Presentación de PowerPoint</vt:lpstr>
      <vt:lpstr>Presentación de PowerPoint</vt:lpstr>
      <vt:lpstr>Presentación de PowerPoint</vt:lpstr>
      <vt:lpstr>ACTIVIDADES DE EMERGENCIA EN EL PP 0068</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hanna karol</dc:creator>
  <cp:lastModifiedBy>Computer</cp:lastModifiedBy>
  <cp:revision>40</cp:revision>
  <dcterms:created xsi:type="dcterms:W3CDTF">2020-11-03T19:55:54Z</dcterms:created>
  <dcterms:modified xsi:type="dcterms:W3CDTF">2020-11-12T17:40:24Z</dcterms:modified>
</cp:coreProperties>
</file>